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8"/>
  </p:notesMasterIdLst>
  <p:sldIdLst>
    <p:sldId id="256" r:id="rId2"/>
    <p:sldId id="322" r:id="rId3"/>
    <p:sldId id="314" r:id="rId4"/>
    <p:sldId id="315" r:id="rId5"/>
    <p:sldId id="316" r:id="rId6"/>
    <p:sldId id="321" r:id="rId7"/>
    <p:sldId id="269" r:id="rId8"/>
    <p:sldId id="257" r:id="rId9"/>
    <p:sldId id="258" r:id="rId10"/>
    <p:sldId id="259" r:id="rId11"/>
    <p:sldId id="260" r:id="rId12"/>
    <p:sldId id="261" r:id="rId13"/>
    <p:sldId id="262" r:id="rId14"/>
    <p:sldId id="263" r:id="rId15"/>
    <p:sldId id="264" r:id="rId16"/>
    <p:sldId id="265" r:id="rId17"/>
    <p:sldId id="267" r:id="rId18"/>
    <p:sldId id="270" r:id="rId19"/>
    <p:sldId id="268" r:id="rId20"/>
    <p:sldId id="318" r:id="rId21"/>
    <p:sldId id="323" r:id="rId22"/>
    <p:sldId id="320" r:id="rId23"/>
    <p:sldId id="319" r:id="rId24"/>
    <p:sldId id="271" r:id="rId25"/>
    <p:sldId id="272" r:id="rId26"/>
    <p:sldId id="273" r:id="rId27"/>
    <p:sldId id="274" r:id="rId28"/>
    <p:sldId id="275" r:id="rId29"/>
    <p:sldId id="276" r:id="rId30"/>
    <p:sldId id="277" r:id="rId31"/>
    <p:sldId id="278" r:id="rId32"/>
    <p:sldId id="279" r:id="rId33"/>
    <p:sldId id="324" r:id="rId34"/>
    <p:sldId id="280" r:id="rId35"/>
    <p:sldId id="281" r:id="rId36"/>
    <p:sldId id="282" r:id="rId37"/>
    <p:sldId id="283" r:id="rId38"/>
    <p:sldId id="284" r:id="rId39"/>
    <p:sldId id="312" r:id="rId40"/>
    <p:sldId id="285" r:id="rId41"/>
    <p:sldId id="286" r:id="rId42"/>
    <p:sldId id="288" r:id="rId43"/>
    <p:sldId id="287" r:id="rId44"/>
    <p:sldId id="290" r:id="rId45"/>
    <p:sldId id="289" r:id="rId46"/>
    <p:sldId id="313" r:id="rId47"/>
    <p:sldId id="293" r:id="rId48"/>
    <p:sldId id="292" r:id="rId49"/>
    <p:sldId id="291" r:id="rId50"/>
    <p:sldId id="294" r:id="rId51"/>
    <p:sldId id="295" r:id="rId52"/>
    <p:sldId id="296" r:id="rId53"/>
    <p:sldId id="297" r:id="rId54"/>
    <p:sldId id="298" r:id="rId55"/>
    <p:sldId id="299" r:id="rId56"/>
    <p:sldId id="310" r:id="rId57"/>
    <p:sldId id="300" r:id="rId58"/>
    <p:sldId id="301" r:id="rId59"/>
    <p:sldId id="302" r:id="rId60"/>
    <p:sldId id="303" r:id="rId61"/>
    <p:sldId id="304" r:id="rId62"/>
    <p:sldId id="305" r:id="rId63"/>
    <p:sldId id="306" r:id="rId64"/>
    <p:sldId id="307" r:id="rId65"/>
    <p:sldId id="308" r:id="rId66"/>
    <p:sldId id="309" r:id="rId67"/>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FEF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66" autoAdjust="0"/>
    <p:restoredTop sz="94660"/>
  </p:normalViewPr>
  <p:slideViewPr>
    <p:cSldViewPr snapToGrid="0">
      <p:cViewPr varScale="1">
        <p:scale>
          <a:sx n="71" d="100"/>
          <a:sy n="71" d="100"/>
        </p:scale>
        <p:origin x="75" y="4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A1751C0-4581-4F10-9467-3F09E5090914}" type="doc">
      <dgm:prSet loTypeId="urn:microsoft.com/office/officeart/2009/3/layout/HorizontalOrganizationChart" loCatId="hierarchy" qsTypeId="urn:microsoft.com/office/officeart/2005/8/quickstyle/simple1" qsCatId="simple" csTypeId="urn:microsoft.com/office/officeart/2005/8/colors/accent1_2" csCatId="accent1" phldr="1"/>
      <dgm:spPr/>
      <dgm:t>
        <a:bodyPr/>
        <a:lstStyle/>
        <a:p>
          <a:endParaRPr kumimoji="1" lang="ja-JP" altLang="en-US"/>
        </a:p>
      </dgm:t>
    </dgm:pt>
    <dgm:pt modelId="{A540445A-5BB2-4F29-BC26-2F6304EDCB29}">
      <dgm:prSet phldrT="[テキスト]" custT="1"/>
      <dgm:spPr/>
      <dgm:t>
        <a:bodyPr/>
        <a:lstStyle/>
        <a:p>
          <a:r>
            <a:rPr kumimoji="1" lang="ja-JP" altLang="en-US" sz="2400" dirty="0"/>
            <a:t>機械学習</a:t>
          </a:r>
        </a:p>
      </dgm:t>
    </dgm:pt>
    <dgm:pt modelId="{B07FE7DA-C03E-460E-A2FE-072F9B3F1DBC}" type="parTrans" cxnId="{91690648-C546-49E9-88E5-7C6FB2DBBB8F}">
      <dgm:prSet/>
      <dgm:spPr/>
      <dgm:t>
        <a:bodyPr/>
        <a:lstStyle/>
        <a:p>
          <a:endParaRPr kumimoji="1" lang="ja-JP" altLang="en-US"/>
        </a:p>
      </dgm:t>
    </dgm:pt>
    <dgm:pt modelId="{46B519F6-2E95-45D7-B11B-EDA309FD54ED}" type="sibTrans" cxnId="{91690648-C546-49E9-88E5-7C6FB2DBBB8F}">
      <dgm:prSet/>
      <dgm:spPr/>
      <dgm:t>
        <a:bodyPr/>
        <a:lstStyle/>
        <a:p>
          <a:endParaRPr kumimoji="1" lang="ja-JP" altLang="en-US"/>
        </a:p>
      </dgm:t>
    </dgm:pt>
    <dgm:pt modelId="{5244E022-9392-475D-AB3B-5D4B30A2447A}">
      <dgm:prSet phldrT="[テキスト]" custT="1"/>
      <dgm:spPr/>
      <dgm:t>
        <a:bodyPr/>
        <a:lstStyle/>
        <a:p>
          <a:r>
            <a:rPr kumimoji="1" lang="ja-JP" altLang="en-US" sz="2400" dirty="0"/>
            <a:t>教師あり学習</a:t>
          </a:r>
        </a:p>
      </dgm:t>
    </dgm:pt>
    <dgm:pt modelId="{18139BDC-DB4A-4105-B01C-D16E97C483D6}" type="parTrans" cxnId="{3F6BE3E6-D3CE-416F-9472-D847867644ED}">
      <dgm:prSet/>
      <dgm:spPr/>
      <dgm:t>
        <a:bodyPr/>
        <a:lstStyle/>
        <a:p>
          <a:endParaRPr kumimoji="1" lang="ja-JP" altLang="en-US"/>
        </a:p>
      </dgm:t>
    </dgm:pt>
    <dgm:pt modelId="{1C751AB9-1C99-477B-84F4-280318B60036}" type="sibTrans" cxnId="{3F6BE3E6-D3CE-416F-9472-D847867644ED}">
      <dgm:prSet/>
      <dgm:spPr/>
      <dgm:t>
        <a:bodyPr/>
        <a:lstStyle/>
        <a:p>
          <a:endParaRPr kumimoji="1" lang="ja-JP" altLang="en-US"/>
        </a:p>
      </dgm:t>
    </dgm:pt>
    <dgm:pt modelId="{5675B9A6-1C37-4FCB-82A9-F7A7E49B0DBB}">
      <dgm:prSet phldrT="[テキスト]" custT="1"/>
      <dgm:spPr/>
      <dgm:t>
        <a:bodyPr/>
        <a:lstStyle/>
        <a:p>
          <a:r>
            <a:rPr kumimoji="1" lang="ja-JP" altLang="en-US" sz="2400" dirty="0"/>
            <a:t>教師なし学習</a:t>
          </a:r>
        </a:p>
      </dgm:t>
    </dgm:pt>
    <dgm:pt modelId="{F3C04D7E-B1B6-4F60-8D51-0B7F7DC8C6AA}" type="parTrans" cxnId="{37E04509-DAF4-4F1C-B128-98C5AE3A0ECB}">
      <dgm:prSet/>
      <dgm:spPr/>
      <dgm:t>
        <a:bodyPr/>
        <a:lstStyle/>
        <a:p>
          <a:endParaRPr kumimoji="1" lang="ja-JP" altLang="en-US"/>
        </a:p>
      </dgm:t>
    </dgm:pt>
    <dgm:pt modelId="{C19C53A4-A426-4E78-9B2A-335568466932}" type="sibTrans" cxnId="{37E04509-DAF4-4F1C-B128-98C5AE3A0ECB}">
      <dgm:prSet/>
      <dgm:spPr/>
      <dgm:t>
        <a:bodyPr/>
        <a:lstStyle/>
        <a:p>
          <a:endParaRPr kumimoji="1" lang="ja-JP" altLang="en-US"/>
        </a:p>
      </dgm:t>
    </dgm:pt>
    <dgm:pt modelId="{EF90CA9B-0F50-4924-ABF0-C4EB4825EC83}" type="pres">
      <dgm:prSet presAssocID="{AA1751C0-4581-4F10-9467-3F09E5090914}" presName="hierChild1" presStyleCnt="0">
        <dgm:presLayoutVars>
          <dgm:orgChart val="1"/>
          <dgm:chPref val="1"/>
          <dgm:dir/>
          <dgm:animOne val="branch"/>
          <dgm:animLvl val="lvl"/>
          <dgm:resizeHandles/>
        </dgm:presLayoutVars>
      </dgm:prSet>
      <dgm:spPr/>
    </dgm:pt>
    <dgm:pt modelId="{BE204860-74EC-4050-958C-0A898D9B8367}" type="pres">
      <dgm:prSet presAssocID="{A540445A-5BB2-4F29-BC26-2F6304EDCB29}" presName="hierRoot1" presStyleCnt="0">
        <dgm:presLayoutVars>
          <dgm:hierBranch val="init"/>
        </dgm:presLayoutVars>
      </dgm:prSet>
      <dgm:spPr/>
    </dgm:pt>
    <dgm:pt modelId="{F2A4F306-C29E-4D45-B37D-BC6977783D60}" type="pres">
      <dgm:prSet presAssocID="{A540445A-5BB2-4F29-BC26-2F6304EDCB29}" presName="rootComposite1" presStyleCnt="0"/>
      <dgm:spPr/>
    </dgm:pt>
    <dgm:pt modelId="{881695D1-6797-46E4-B673-65AF2AAC8FAE}" type="pres">
      <dgm:prSet presAssocID="{A540445A-5BB2-4F29-BC26-2F6304EDCB29}" presName="rootText1" presStyleLbl="node0" presStyleIdx="0" presStyleCnt="1" custScaleX="72418" custScaleY="70901">
        <dgm:presLayoutVars>
          <dgm:chPref val="3"/>
        </dgm:presLayoutVars>
      </dgm:prSet>
      <dgm:spPr/>
    </dgm:pt>
    <dgm:pt modelId="{8B2B33F1-3AEB-49B5-A7A2-642A50F6D61E}" type="pres">
      <dgm:prSet presAssocID="{A540445A-5BB2-4F29-BC26-2F6304EDCB29}" presName="rootConnector1" presStyleLbl="node1" presStyleIdx="0" presStyleCnt="0"/>
      <dgm:spPr/>
    </dgm:pt>
    <dgm:pt modelId="{5A3DB067-A217-4A19-BF58-2049C2F61CF4}" type="pres">
      <dgm:prSet presAssocID="{A540445A-5BB2-4F29-BC26-2F6304EDCB29}" presName="hierChild2" presStyleCnt="0"/>
      <dgm:spPr/>
    </dgm:pt>
    <dgm:pt modelId="{575912CE-1841-470F-97C0-00715C3E8715}" type="pres">
      <dgm:prSet presAssocID="{18139BDC-DB4A-4105-B01C-D16E97C483D6}" presName="Name64" presStyleLbl="parChTrans1D2" presStyleIdx="0" presStyleCnt="2"/>
      <dgm:spPr/>
    </dgm:pt>
    <dgm:pt modelId="{FDECB588-A916-4EED-AF6D-710DA76E4968}" type="pres">
      <dgm:prSet presAssocID="{5244E022-9392-475D-AB3B-5D4B30A2447A}" presName="hierRoot2" presStyleCnt="0">
        <dgm:presLayoutVars>
          <dgm:hierBranch val="init"/>
        </dgm:presLayoutVars>
      </dgm:prSet>
      <dgm:spPr/>
    </dgm:pt>
    <dgm:pt modelId="{9F2AAC26-D413-4B04-BE74-8E56313C2630}" type="pres">
      <dgm:prSet presAssocID="{5244E022-9392-475D-AB3B-5D4B30A2447A}" presName="rootComposite" presStyleCnt="0"/>
      <dgm:spPr/>
    </dgm:pt>
    <dgm:pt modelId="{2D0B51E3-9E4F-47D5-B371-F72F978E1C73}" type="pres">
      <dgm:prSet presAssocID="{5244E022-9392-475D-AB3B-5D4B30A2447A}" presName="rootText" presStyleLbl="node2" presStyleIdx="0" presStyleCnt="2" custScaleX="72418" custScaleY="70901" custLinFactNeighborY="-13520">
        <dgm:presLayoutVars>
          <dgm:chPref val="3"/>
        </dgm:presLayoutVars>
      </dgm:prSet>
      <dgm:spPr/>
    </dgm:pt>
    <dgm:pt modelId="{D6785B6B-0F71-468D-A4EA-59F220ABF9FB}" type="pres">
      <dgm:prSet presAssocID="{5244E022-9392-475D-AB3B-5D4B30A2447A}" presName="rootConnector" presStyleLbl="node2" presStyleIdx="0" presStyleCnt="2"/>
      <dgm:spPr/>
    </dgm:pt>
    <dgm:pt modelId="{0D946D5E-F84F-4578-AE17-3C2ACD683130}" type="pres">
      <dgm:prSet presAssocID="{5244E022-9392-475D-AB3B-5D4B30A2447A}" presName="hierChild4" presStyleCnt="0"/>
      <dgm:spPr/>
    </dgm:pt>
    <dgm:pt modelId="{F94A89F0-7DF5-48D0-821E-D719791FB63A}" type="pres">
      <dgm:prSet presAssocID="{5244E022-9392-475D-AB3B-5D4B30A2447A}" presName="hierChild5" presStyleCnt="0"/>
      <dgm:spPr/>
    </dgm:pt>
    <dgm:pt modelId="{6BD2FC07-6483-4ECD-995C-D0497232D1CA}" type="pres">
      <dgm:prSet presAssocID="{F3C04D7E-B1B6-4F60-8D51-0B7F7DC8C6AA}" presName="Name64" presStyleLbl="parChTrans1D2" presStyleIdx="1" presStyleCnt="2"/>
      <dgm:spPr/>
    </dgm:pt>
    <dgm:pt modelId="{0948AFE9-DCD5-4CB7-B42C-246C6B6CB5D2}" type="pres">
      <dgm:prSet presAssocID="{5675B9A6-1C37-4FCB-82A9-F7A7E49B0DBB}" presName="hierRoot2" presStyleCnt="0">
        <dgm:presLayoutVars>
          <dgm:hierBranch val="init"/>
        </dgm:presLayoutVars>
      </dgm:prSet>
      <dgm:spPr/>
    </dgm:pt>
    <dgm:pt modelId="{8A3E4ED9-2359-4229-8C1A-0D7A3486FD51}" type="pres">
      <dgm:prSet presAssocID="{5675B9A6-1C37-4FCB-82A9-F7A7E49B0DBB}" presName="rootComposite" presStyleCnt="0"/>
      <dgm:spPr/>
    </dgm:pt>
    <dgm:pt modelId="{93B713AB-00AA-4D97-B271-55838787AF38}" type="pres">
      <dgm:prSet presAssocID="{5675B9A6-1C37-4FCB-82A9-F7A7E49B0DBB}" presName="rootText" presStyleLbl="node2" presStyleIdx="1" presStyleCnt="2" custScaleX="72418" custScaleY="70901" custLinFactNeighborY="13520">
        <dgm:presLayoutVars>
          <dgm:chPref val="3"/>
        </dgm:presLayoutVars>
      </dgm:prSet>
      <dgm:spPr/>
    </dgm:pt>
    <dgm:pt modelId="{3FC5F12F-BC36-4186-BEBC-7BD625253C19}" type="pres">
      <dgm:prSet presAssocID="{5675B9A6-1C37-4FCB-82A9-F7A7E49B0DBB}" presName="rootConnector" presStyleLbl="node2" presStyleIdx="1" presStyleCnt="2"/>
      <dgm:spPr/>
    </dgm:pt>
    <dgm:pt modelId="{C9E50D3D-B48D-4919-9521-BAF397B10189}" type="pres">
      <dgm:prSet presAssocID="{5675B9A6-1C37-4FCB-82A9-F7A7E49B0DBB}" presName="hierChild4" presStyleCnt="0"/>
      <dgm:spPr/>
    </dgm:pt>
    <dgm:pt modelId="{6A7E71FE-F898-4223-9A14-7AA170B2321F}" type="pres">
      <dgm:prSet presAssocID="{5675B9A6-1C37-4FCB-82A9-F7A7E49B0DBB}" presName="hierChild5" presStyleCnt="0"/>
      <dgm:spPr/>
    </dgm:pt>
    <dgm:pt modelId="{4E7E83F4-A0C9-4CAF-876C-104AB3E17BAB}" type="pres">
      <dgm:prSet presAssocID="{A540445A-5BB2-4F29-BC26-2F6304EDCB29}" presName="hierChild3" presStyleCnt="0"/>
      <dgm:spPr/>
    </dgm:pt>
  </dgm:ptLst>
  <dgm:cxnLst>
    <dgm:cxn modelId="{3F6BE3E6-D3CE-416F-9472-D847867644ED}" srcId="{A540445A-5BB2-4F29-BC26-2F6304EDCB29}" destId="{5244E022-9392-475D-AB3B-5D4B30A2447A}" srcOrd="0" destOrd="0" parTransId="{18139BDC-DB4A-4105-B01C-D16E97C483D6}" sibTransId="{1C751AB9-1C99-477B-84F4-280318B60036}"/>
    <dgm:cxn modelId="{7D07D8A1-B0F6-472F-B04E-714B672EB505}" type="presOf" srcId="{5675B9A6-1C37-4FCB-82A9-F7A7E49B0DBB}" destId="{3FC5F12F-BC36-4186-BEBC-7BD625253C19}" srcOrd="1" destOrd="0" presId="urn:microsoft.com/office/officeart/2009/3/layout/HorizontalOrganizationChart"/>
    <dgm:cxn modelId="{91690648-C546-49E9-88E5-7C6FB2DBBB8F}" srcId="{AA1751C0-4581-4F10-9467-3F09E5090914}" destId="{A540445A-5BB2-4F29-BC26-2F6304EDCB29}" srcOrd="0" destOrd="0" parTransId="{B07FE7DA-C03E-460E-A2FE-072F9B3F1DBC}" sibTransId="{46B519F6-2E95-45D7-B11B-EDA309FD54ED}"/>
    <dgm:cxn modelId="{187985C9-3C0B-40C0-81EF-61FAFC583BA9}" type="presOf" srcId="{A540445A-5BB2-4F29-BC26-2F6304EDCB29}" destId="{8B2B33F1-3AEB-49B5-A7A2-642A50F6D61E}" srcOrd="1" destOrd="0" presId="urn:microsoft.com/office/officeart/2009/3/layout/HorizontalOrganizationChart"/>
    <dgm:cxn modelId="{48F8067E-E2F6-4911-9FB7-365D8D8E9726}" type="presOf" srcId="{5244E022-9392-475D-AB3B-5D4B30A2447A}" destId="{2D0B51E3-9E4F-47D5-B371-F72F978E1C73}" srcOrd="0" destOrd="0" presId="urn:microsoft.com/office/officeart/2009/3/layout/HorizontalOrganizationChart"/>
    <dgm:cxn modelId="{289FFAFC-51DD-4FA5-825D-D8472EE0A37C}" type="presOf" srcId="{AA1751C0-4581-4F10-9467-3F09E5090914}" destId="{EF90CA9B-0F50-4924-ABF0-C4EB4825EC83}" srcOrd="0" destOrd="0" presId="urn:microsoft.com/office/officeart/2009/3/layout/HorizontalOrganizationChart"/>
    <dgm:cxn modelId="{37E04509-DAF4-4F1C-B128-98C5AE3A0ECB}" srcId="{A540445A-5BB2-4F29-BC26-2F6304EDCB29}" destId="{5675B9A6-1C37-4FCB-82A9-F7A7E49B0DBB}" srcOrd="1" destOrd="0" parTransId="{F3C04D7E-B1B6-4F60-8D51-0B7F7DC8C6AA}" sibTransId="{C19C53A4-A426-4E78-9B2A-335568466932}"/>
    <dgm:cxn modelId="{958E97B3-9B71-4767-A3ED-DC6DDBF3682D}" type="presOf" srcId="{A540445A-5BB2-4F29-BC26-2F6304EDCB29}" destId="{881695D1-6797-46E4-B673-65AF2AAC8FAE}" srcOrd="0" destOrd="0" presId="urn:microsoft.com/office/officeart/2009/3/layout/HorizontalOrganizationChart"/>
    <dgm:cxn modelId="{C0326AC8-844D-48A1-BEE0-325EC223040B}" type="presOf" srcId="{5244E022-9392-475D-AB3B-5D4B30A2447A}" destId="{D6785B6B-0F71-468D-A4EA-59F220ABF9FB}" srcOrd="1" destOrd="0" presId="urn:microsoft.com/office/officeart/2009/3/layout/HorizontalOrganizationChart"/>
    <dgm:cxn modelId="{60B672A9-C782-4D05-8EFB-10601569EBB0}" type="presOf" srcId="{F3C04D7E-B1B6-4F60-8D51-0B7F7DC8C6AA}" destId="{6BD2FC07-6483-4ECD-995C-D0497232D1CA}" srcOrd="0" destOrd="0" presId="urn:microsoft.com/office/officeart/2009/3/layout/HorizontalOrganizationChart"/>
    <dgm:cxn modelId="{49486392-F809-4582-8367-3F71F085DCE0}" type="presOf" srcId="{5675B9A6-1C37-4FCB-82A9-F7A7E49B0DBB}" destId="{93B713AB-00AA-4D97-B271-55838787AF38}" srcOrd="0" destOrd="0" presId="urn:microsoft.com/office/officeart/2009/3/layout/HorizontalOrganizationChart"/>
    <dgm:cxn modelId="{055E65A4-89F3-47FD-A836-B8DD047828D0}" type="presOf" srcId="{18139BDC-DB4A-4105-B01C-D16E97C483D6}" destId="{575912CE-1841-470F-97C0-00715C3E8715}" srcOrd="0" destOrd="0" presId="urn:microsoft.com/office/officeart/2009/3/layout/HorizontalOrganizationChart"/>
    <dgm:cxn modelId="{C33AA3AA-9FEC-4E46-8F6A-52FBCE824FD9}" type="presParOf" srcId="{EF90CA9B-0F50-4924-ABF0-C4EB4825EC83}" destId="{BE204860-74EC-4050-958C-0A898D9B8367}" srcOrd="0" destOrd="0" presId="urn:microsoft.com/office/officeart/2009/3/layout/HorizontalOrganizationChart"/>
    <dgm:cxn modelId="{A7D65A0D-BED4-4BFC-8F40-44F979B0DCDF}" type="presParOf" srcId="{BE204860-74EC-4050-958C-0A898D9B8367}" destId="{F2A4F306-C29E-4D45-B37D-BC6977783D60}" srcOrd="0" destOrd="0" presId="urn:microsoft.com/office/officeart/2009/3/layout/HorizontalOrganizationChart"/>
    <dgm:cxn modelId="{21AB5A3D-AA1A-4F30-8EA6-2B21D2D05DDA}" type="presParOf" srcId="{F2A4F306-C29E-4D45-B37D-BC6977783D60}" destId="{881695D1-6797-46E4-B673-65AF2AAC8FAE}" srcOrd="0" destOrd="0" presId="urn:microsoft.com/office/officeart/2009/3/layout/HorizontalOrganizationChart"/>
    <dgm:cxn modelId="{B5EC15C5-8DC7-4FFC-99B1-11C1EB8AB666}" type="presParOf" srcId="{F2A4F306-C29E-4D45-B37D-BC6977783D60}" destId="{8B2B33F1-3AEB-49B5-A7A2-642A50F6D61E}" srcOrd="1" destOrd="0" presId="urn:microsoft.com/office/officeart/2009/3/layout/HorizontalOrganizationChart"/>
    <dgm:cxn modelId="{829ADA06-1125-4273-A480-79D03357C4DD}" type="presParOf" srcId="{BE204860-74EC-4050-958C-0A898D9B8367}" destId="{5A3DB067-A217-4A19-BF58-2049C2F61CF4}" srcOrd="1" destOrd="0" presId="urn:microsoft.com/office/officeart/2009/3/layout/HorizontalOrganizationChart"/>
    <dgm:cxn modelId="{9612B075-096E-4D7C-B7DB-D44445828C52}" type="presParOf" srcId="{5A3DB067-A217-4A19-BF58-2049C2F61CF4}" destId="{575912CE-1841-470F-97C0-00715C3E8715}" srcOrd="0" destOrd="0" presId="urn:microsoft.com/office/officeart/2009/3/layout/HorizontalOrganizationChart"/>
    <dgm:cxn modelId="{7CEA622F-1CAA-43B3-BD02-23ED634825C4}" type="presParOf" srcId="{5A3DB067-A217-4A19-BF58-2049C2F61CF4}" destId="{FDECB588-A916-4EED-AF6D-710DA76E4968}" srcOrd="1" destOrd="0" presId="urn:microsoft.com/office/officeart/2009/3/layout/HorizontalOrganizationChart"/>
    <dgm:cxn modelId="{6ADB59EE-D998-41B6-92A9-C86E5BB529BA}" type="presParOf" srcId="{FDECB588-A916-4EED-AF6D-710DA76E4968}" destId="{9F2AAC26-D413-4B04-BE74-8E56313C2630}" srcOrd="0" destOrd="0" presId="urn:microsoft.com/office/officeart/2009/3/layout/HorizontalOrganizationChart"/>
    <dgm:cxn modelId="{29B7AAF8-D204-49E7-9F45-0A8575F193F6}" type="presParOf" srcId="{9F2AAC26-D413-4B04-BE74-8E56313C2630}" destId="{2D0B51E3-9E4F-47D5-B371-F72F978E1C73}" srcOrd="0" destOrd="0" presId="urn:microsoft.com/office/officeart/2009/3/layout/HorizontalOrganizationChart"/>
    <dgm:cxn modelId="{EB1699C1-CCE1-4C77-999D-58F94299843B}" type="presParOf" srcId="{9F2AAC26-D413-4B04-BE74-8E56313C2630}" destId="{D6785B6B-0F71-468D-A4EA-59F220ABF9FB}" srcOrd="1" destOrd="0" presId="urn:microsoft.com/office/officeart/2009/3/layout/HorizontalOrganizationChart"/>
    <dgm:cxn modelId="{3F74E996-2A7C-46C6-A8D4-F6F52367257D}" type="presParOf" srcId="{FDECB588-A916-4EED-AF6D-710DA76E4968}" destId="{0D946D5E-F84F-4578-AE17-3C2ACD683130}" srcOrd="1" destOrd="0" presId="urn:microsoft.com/office/officeart/2009/3/layout/HorizontalOrganizationChart"/>
    <dgm:cxn modelId="{96D4B165-33CA-42EB-8E97-A503605D226B}" type="presParOf" srcId="{FDECB588-A916-4EED-AF6D-710DA76E4968}" destId="{F94A89F0-7DF5-48D0-821E-D719791FB63A}" srcOrd="2" destOrd="0" presId="urn:microsoft.com/office/officeart/2009/3/layout/HorizontalOrganizationChart"/>
    <dgm:cxn modelId="{D1CFF0F2-1372-49EC-A622-99FCC6A6CAEC}" type="presParOf" srcId="{5A3DB067-A217-4A19-BF58-2049C2F61CF4}" destId="{6BD2FC07-6483-4ECD-995C-D0497232D1CA}" srcOrd="2" destOrd="0" presId="urn:microsoft.com/office/officeart/2009/3/layout/HorizontalOrganizationChart"/>
    <dgm:cxn modelId="{5627E465-3BA8-4E44-AE7F-0B6474264470}" type="presParOf" srcId="{5A3DB067-A217-4A19-BF58-2049C2F61CF4}" destId="{0948AFE9-DCD5-4CB7-B42C-246C6B6CB5D2}" srcOrd="3" destOrd="0" presId="urn:microsoft.com/office/officeart/2009/3/layout/HorizontalOrganizationChart"/>
    <dgm:cxn modelId="{28F9B0B6-F044-4812-AD93-0B5E717EDF35}" type="presParOf" srcId="{0948AFE9-DCD5-4CB7-B42C-246C6B6CB5D2}" destId="{8A3E4ED9-2359-4229-8C1A-0D7A3486FD51}" srcOrd="0" destOrd="0" presId="urn:microsoft.com/office/officeart/2009/3/layout/HorizontalOrganizationChart"/>
    <dgm:cxn modelId="{17230F8E-8D88-40AB-BCAC-A414332AAB38}" type="presParOf" srcId="{8A3E4ED9-2359-4229-8C1A-0D7A3486FD51}" destId="{93B713AB-00AA-4D97-B271-55838787AF38}" srcOrd="0" destOrd="0" presId="urn:microsoft.com/office/officeart/2009/3/layout/HorizontalOrganizationChart"/>
    <dgm:cxn modelId="{BC58A306-26EC-40EB-9089-91875CA239E5}" type="presParOf" srcId="{8A3E4ED9-2359-4229-8C1A-0D7A3486FD51}" destId="{3FC5F12F-BC36-4186-BEBC-7BD625253C19}" srcOrd="1" destOrd="0" presId="urn:microsoft.com/office/officeart/2009/3/layout/HorizontalOrganizationChart"/>
    <dgm:cxn modelId="{D494F122-1A40-43F5-ABD3-927EF208DAB4}" type="presParOf" srcId="{0948AFE9-DCD5-4CB7-B42C-246C6B6CB5D2}" destId="{C9E50D3D-B48D-4919-9521-BAF397B10189}" srcOrd="1" destOrd="0" presId="urn:microsoft.com/office/officeart/2009/3/layout/HorizontalOrganizationChart"/>
    <dgm:cxn modelId="{54237757-0C69-4EB7-A6E5-B9701D020091}" type="presParOf" srcId="{0948AFE9-DCD5-4CB7-B42C-246C6B6CB5D2}" destId="{6A7E71FE-F898-4223-9A14-7AA170B2321F}" srcOrd="2" destOrd="0" presId="urn:microsoft.com/office/officeart/2009/3/layout/HorizontalOrganizationChart"/>
    <dgm:cxn modelId="{EBD3FCC3-015C-48D7-B82D-A0277D83E68C}" type="presParOf" srcId="{BE204860-74EC-4050-958C-0A898D9B8367}" destId="{4E7E83F4-A0C9-4CAF-876C-104AB3E17BAB}" srcOrd="2" destOrd="0" presId="urn:microsoft.com/office/officeart/2009/3/layout/Horizontal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D2FC07-6483-4ECD-995C-D0497232D1CA}">
      <dsp:nvSpPr>
        <dsp:cNvPr id="0" name=""/>
        <dsp:cNvSpPr/>
      </dsp:nvSpPr>
      <dsp:spPr>
        <a:xfrm>
          <a:off x="2498950" y="1330220"/>
          <a:ext cx="689389" cy="730270"/>
        </a:xfrm>
        <a:custGeom>
          <a:avLst/>
          <a:gdLst/>
          <a:ahLst/>
          <a:cxnLst/>
          <a:rect l="0" t="0" r="0" b="0"/>
          <a:pathLst>
            <a:path>
              <a:moveTo>
                <a:pt x="0" y="0"/>
              </a:moveTo>
              <a:lnTo>
                <a:pt x="344694" y="0"/>
              </a:lnTo>
              <a:lnTo>
                <a:pt x="344694" y="730270"/>
              </a:lnTo>
              <a:lnTo>
                <a:pt x="689389" y="73027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75912CE-1841-470F-97C0-00715C3E8715}">
      <dsp:nvSpPr>
        <dsp:cNvPr id="0" name=""/>
        <dsp:cNvSpPr/>
      </dsp:nvSpPr>
      <dsp:spPr>
        <a:xfrm>
          <a:off x="2498950" y="599949"/>
          <a:ext cx="689389" cy="730270"/>
        </a:xfrm>
        <a:custGeom>
          <a:avLst/>
          <a:gdLst/>
          <a:ahLst/>
          <a:cxnLst/>
          <a:rect l="0" t="0" r="0" b="0"/>
          <a:pathLst>
            <a:path>
              <a:moveTo>
                <a:pt x="0" y="730270"/>
              </a:moveTo>
              <a:lnTo>
                <a:pt x="344694" y="730270"/>
              </a:lnTo>
              <a:lnTo>
                <a:pt x="344694" y="0"/>
              </a:lnTo>
              <a:lnTo>
                <a:pt x="689389"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81695D1-6797-46E4-B673-65AF2AAC8FAE}">
      <dsp:nvSpPr>
        <dsp:cNvPr id="0" name=""/>
        <dsp:cNvSpPr/>
      </dsp:nvSpPr>
      <dsp:spPr>
        <a:xfrm>
          <a:off x="2739" y="957522"/>
          <a:ext cx="2496210" cy="74539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kumimoji="1" lang="ja-JP" altLang="en-US" sz="2400" kern="1200" dirty="0"/>
            <a:t>機械学習</a:t>
          </a:r>
        </a:p>
      </dsp:txBody>
      <dsp:txXfrm>
        <a:off x="2739" y="957522"/>
        <a:ext cx="2496210" cy="745395"/>
      </dsp:txXfrm>
    </dsp:sp>
    <dsp:sp modelId="{2D0B51E3-9E4F-47D5-B371-F72F978E1C73}">
      <dsp:nvSpPr>
        <dsp:cNvPr id="0" name=""/>
        <dsp:cNvSpPr/>
      </dsp:nvSpPr>
      <dsp:spPr>
        <a:xfrm>
          <a:off x="3188340" y="227251"/>
          <a:ext cx="2496210" cy="74539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kumimoji="1" lang="ja-JP" altLang="en-US" sz="2400" kern="1200" dirty="0"/>
            <a:t>教師あり学習</a:t>
          </a:r>
        </a:p>
      </dsp:txBody>
      <dsp:txXfrm>
        <a:off x="3188340" y="227251"/>
        <a:ext cx="2496210" cy="745395"/>
      </dsp:txXfrm>
    </dsp:sp>
    <dsp:sp modelId="{93B713AB-00AA-4D97-B271-55838787AF38}">
      <dsp:nvSpPr>
        <dsp:cNvPr id="0" name=""/>
        <dsp:cNvSpPr/>
      </dsp:nvSpPr>
      <dsp:spPr>
        <a:xfrm>
          <a:off x="3188340" y="1687792"/>
          <a:ext cx="2496210" cy="74539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kumimoji="1" lang="ja-JP" altLang="en-US" sz="2400" kern="1200" dirty="0"/>
            <a:t>教師なし学習</a:t>
          </a:r>
        </a:p>
      </dsp:txBody>
      <dsp:txXfrm>
        <a:off x="3188340" y="1687792"/>
        <a:ext cx="2496210" cy="745395"/>
      </dsp:txXfrm>
    </dsp:sp>
  </dsp:spTree>
</dsp:drawing>
</file>

<file path=ppt/diagrams/layout1.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12DA433-6670-4A54-8174-88726027C0EA}" type="datetimeFigureOut">
              <a:rPr kumimoji="1" lang="ja-JP" altLang="en-US" smtClean="0"/>
              <a:t>2016/12/8</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65531F-4A1C-48A2-B6F3-813F84F08250}" type="slidenum">
              <a:rPr kumimoji="1" lang="ja-JP" altLang="en-US" smtClean="0"/>
              <a:t>‹#›</a:t>
            </a:fld>
            <a:endParaRPr kumimoji="1" lang="ja-JP" altLang="en-US"/>
          </a:p>
        </p:txBody>
      </p:sp>
    </p:spTree>
    <p:extLst>
      <p:ext uri="{BB962C8B-B14F-4D97-AF65-F5344CB8AC3E}">
        <p14:creationId xmlns:p14="http://schemas.microsoft.com/office/powerpoint/2010/main" val="336976419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contour </a:t>
            </a:r>
            <a:r>
              <a:rPr kumimoji="1" lang="ja-JP" altLang="en-US" dirty="0"/>
              <a:t>･･･　等高線を引く</a:t>
            </a:r>
          </a:p>
        </p:txBody>
      </p:sp>
      <p:sp>
        <p:nvSpPr>
          <p:cNvPr id="4" name="スライド番号プレースホルダー 3"/>
          <p:cNvSpPr>
            <a:spLocks noGrp="1"/>
          </p:cNvSpPr>
          <p:nvPr>
            <p:ph type="sldNum" sz="quarter" idx="10"/>
          </p:nvPr>
        </p:nvSpPr>
        <p:spPr/>
        <p:txBody>
          <a:bodyPr/>
          <a:lstStyle/>
          <a:p>
            <a:fld id="{7B65531F-4A1C-48A2-B6F3-813F84F08250}" type="slidenum">
              <a:rPr kumimoji="1" lang="ja-JP" altLang="en-US" smtClean="0"/>
              <a:t>26</a:t>
            </a:fld>
            <a:endParaRPr kumimoji="1" lang="ja-JP" altLang="en-US"/>
          </a:p>
        </p:txBody>
      </p:sp>
    </p:spTree>
    <p:extLst>
      <p:ext uri="{BB962C8B-B14F-4D97-AF65-F5344CB8AC3E}">
        <p14:creationId xmlns:p14="http://schemas.microsoft.com/office/powerpoint/2010/main" val="13298522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・初期値に依存する</a:t>
            </a:r>
            <a:endParaRPr kumimoji="1" lang="en-US" altLang="ja-JP" dirty="0"/>
          </a:p>
          <a:p>
            <a:r>
              <a:rPr kumimoji="1" lang="ja-JP" altLang="en-US" dirty="0"/>
              <a:t>・得られた解の精度が保証されていない</a:t>
            </a:r>
            <a:endParaRPr kumimoji="1" lang="en-US" altLang="ja-JP" dirty="0"/>
          </a:p>
          <a:p>
            <a:r>
              <a:rPr kumimoji="1" lang="ja-JP" altLang="en-US" dirty="0"/>
              <a:t>・最悪計算時間が超多項式時間</a:t>
            </a:r>
            <a:endParaRPr kumimoji="1" lang="en-US" altLang="ja-JP" dirty="0"/>
          </a:p>
          <a:p>
            <a:r>
              <a:rPr kumimoji="1" lang="ja-JP" altLang="en-US" dirty="0"/>
              <a:t>という問題点</a:t>
            </a:r>
          </a:p>
        </p:txBody>
      </p:sp>
      <p:sp>
        <p:nvSpPr>
          <p:cNvPr id="4" name="スライド番号プレースホルダー 3"/>
          <p:cNvSpPr>
            <a:spLocks noGrp="1"/>
          </p:cNvSpPr>
          <p:nvPr>
            <p:ph type="sldNum" sz="quarter" idx="10"/>
          </p:nvPr>
        </p:nvSpPr>
        <p:spPr/>
        <p:txBody>
          <a:bodyPr/>
          <a:lstStyle/>
          <a:p>
            <a:fld id="{7B65531F-4A1C-48A2-B6F3-813F84F08250}" type="slidenum">
              <a:rPr kumimoji="1" lang="ja-JP" altLang="en-US" smtClean="0"/>
              <a:t>53</a:t>
            </a:fld>
            <a:endParaRPr kumimoji="1" lang="ja-JP" altLang="en-US"/>
          </a:p>
        </p:txBody>
      </p:sp>
    </p:spTree>
    <p:extLst>
      <p:ext uri="{BB962C8B-B14F-4D97-AF65-F5344CB8AC3E}">
        <p14:creationId xmlns:p14="http://schemas.microsoft.com/office/powerpoint/2010/main" val="664420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AEBEEBAC-5FA7-4E02-A048-38FB9E5C3C73}" type="datetimeFigureOut">
              <a:rPr kumimoji="1" lang="ja-JP" altLang="en-US" smtClean="0"/>
              <a:t>2016/12/8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5CF5E46-8D19-436F-B1C6-84062BAD33CA}" type="slidenum">
              <a:rPr kumimoji="1" lang="ja-JP" altLang="en-US" smtClean="0"/>
              <a:t>‹#›</a:t>
            </a:fld>
            <a:endParaRPr kumimoji="1" lang="ja-JP" altLang="en-US"/>
          </a:p>
        </p:txBody>
      </p:sp>
    </p:spTree>
    <p:extLst>
      <p:ext uri="{BB962C8B-B14F-4D97-AF65-F5344CB8AC3E}">
        <p14:creationId xmlns:p14="http://schemas.microsoft.com/office/powerpoint/2010/main" val="3083235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EBEEBAC-5FA7-4E02-A048-38FB9E5C3C73}" type="datetimeFigureOut">
              <a:rPr kumimoji="1" lang="ja-JP" altLang="en-US" smtClean="0"/>
              <a:t>2016/12/8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5CF5E46-8D19-436F-B1C6-84062BAD33CA}" type="slidenum">
              <a:rPr kumimoji="1" lang="ja-JP" altLang="en-US" smtClean="0"/>
              <a:t>‹#›</a:t>
            </a:fld>
            <a:endParaRPr kumimoji="1" lang="ja-JP" altLang="en-US"/>
          </a:p>
        </p:txBody>
      </p:sp>
    </p:spTree>
    <p:extLst>
      <p:ext uri="{BB962C8B-B14F-4D97-AF65-F5344CB8AC3E}">
        <p14:creationId xmlns:p14="http://schemas.microsoft.com/office/powerpoint/2010/main" val="21800754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EBEEBAC-5FA7-4E02-A048-38FB9E5C3C73}" type="datetimeFigureOut">
              <a:rPr kumimoji="1" lang="ja-JP" altLang="en-US" smtClean="0"/>
              <a:t>2016/12/8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5CF5E46-8D19-436F-B1C6-84062BAD33CA}" type="slidenum">
              <a:rPr kumimoji="1" lang="ja-JP" altLang="en-US" smtClean="0"/>
              <a:t>‹#›</a:t>
            </a:fld>
            <a:endParaRPr kumimoji="1" lang="ja-JP" altLang="en-US"/>
          </a:p>
        </p:txBody>
      </p:sp>
    </p:spTree>
    <p:extLst>
      <p:ext uri="{BB962C8B-B14F-4D97-AF65-F5344CB8AC3E}">
        <p14:creationId xmlns:p14="http://schemas.microsoft.com/office/powerpoint/2010/main" val="28901356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EBEEBAC-5FA7-4E02-A048-38FB9E5C3C73}" type="datetimeFigureOut">
              <a:rPr kumimoji="1" lang="ja-JP" altLang="en-US" smtClean="0"/>
              <a:t>2016/12/8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5CF5E46-8D19-436F-B1C6-84062BAD33CA}" type="slidenum">
              <a:rPr kumimoji="1" lang="ja-JP" altLang="en-US" smtClean="0"/>
              <a:t>‹#›</a:t>
            </a:fld>
            <a:endParaRPr kumimoji="1" lang="ja-JP" altLang="en-US"/>
          </a:p>
        </p:txBody>
      </p:sp>
    </p:spTree>
    <p:extLst>
      <p:ext uri="{BB962C8B-B14F-4D97-AF65-F5344CB8AC3E}">
        <p14:creationId xmlns:p14="http://schemas.microsoft.com/office/powerpoint/2010/main" val="37139179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AEBEEBAC-5FA7-4E02-A048-38FB9E5C3C73}" type="datetimeFigureOut">
              <a:rPr kumimoji="1" lang="ja-JP" altLang="en-US" smtClean="0"/>
              <a:t>2016/12/8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5CF5E46-8D19-436F-B1C6-84062BAD33CA}" type="slidenum">
              <a:rPr kumimoji="1" lang="ja-JP" altLang="en-US" smtClean="0"/>
              <a:t>‹#›</a:t>
            </a:fld>
            <a:endParaRPr kumimoji="1" lang="ja-JP" altLang="en-US"/>
          </a:p>
        </p:txBody>
      </p:sp>
    </p:spTree>
    <p:extLst>
      <p:ext uri="{BB962C8B-B14F-4D97-AF65-F5344CB8AC3E}">
        <p14:creationId xmlns:p14="http://schemas.microsoft.com/office/powerpoint/2010/main" val="1571897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AEBEEBAC-5FA7-4E02-A048-38FB9E5C3C73}" type="datetimeFigureOut">
              <a:rPr kumimoji="1" lang="ja-JP" altLang="en-US" smtClean="0"/>
              <a:t>2016/12/8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5CF5E46-8D19-436F-B1C6-84062BAD33CA}" type="slidenum">
              <a:rPr kumimoji="1" lang="ja-JP" altLang="en-US" smtClean="0"/>
              <a:t>‹#›</a:t>
            </a:fld>
            <a:endParaRPr kumimoji="1" lang="ja-JP" altLang="en-US"/>
          </a:p>
        </p:txBody>
      </p:sp>
    </p:spTree>
    <p:extLst>
      <p:ext uri="{BB962C8B-B14F-4D97-AF65-F5344CB8AC3E}">
        <p14:creationId xmlns:p14="http://schemas.microsoft.com/office/powerpoint/2010/main" val="902538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AEBEEBAC-5FA7-4E02-A048-38FB9E5C3C73}" type="datetimeFigureOut">
              <a:rPr kumimoji="1" lang="ja-JP" altLang="en-US" smtClean="0"/>
              <a:t>2016/12/8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5CF5E46-8D19-436F-B1C6-84062BAD33CA}" type="slidenum">
              <a:rPr kumimoji="1" lang="ja-JP" altLang="en-US" smtClean="0"/>
              <a:t>‹#›</a:t>
            </a:fld>
            <a:endParaRPr kumimoji="1" lang="ja-JP" altLang="en-US"/>
          </a:p>
        </p:txBody>
      </p:sp>
    </p:spTree>
    <p:extLst>
      <p:ext uri="{BB962C8B-B14F-4D97-AF65-F5344CB8AC3E}">
        <p14:creationId xmlns:p14="http://schemas.microsoft.com/office/powerpoint/2010/main" val="17287298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AEBEEBAC-5FA7-4E02-A048-38FB9E5C3C73}" type="datetimeFigureOut">
              <a:rPr kumimoji="1" lang="ja-JP" altLang="en-US" smtClean="0"/>
              <a:t>2016/12/8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5CF5E46-8D19-436F-B1C6-84062BAD33CA}" type="slidenum">
              <a:rPr kumimoji="1" lang="ja-JP" altLang="en-US" smtClean="0"/>
              <a:t>‹#›</a:t>
            </a:fld>
            <a:endParaRPr kumimoji="1" lang="ja-JP" altLang="en-US"/>
          </a:p>
        </p:txBody>
      </p:sp>
    </p:spTree>
    <p:extLst>
      <p:ext uri="{BB962C8B-B14F-4D97-AF65-F5344CB8AC3E}">
        <p14:creationId xmlns:p14="http://schemas.microsoft.com/office/powerpoint/2010/main" val="23526770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EBEEBAC-5FA7-4E02-A048-38FB9E5C3C73}" type="datetimeFigureOut">
              <a:rPr kumimoji="1" lang="ja-JP" altLang="en-US" smtClean="0"/>
              <a:t>2016/12/8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5CF5E46-8D19-436F-B1C6-84062BAD33CA}" type="slidenum">
              <a:rPr kumimoji="1" lang="ja-JP" altLang="en-US" smtClean="0"/>
              <a:t>‹#›</a:t>
            </a:fld>
            <a:endParaRPr kumimoji="1" lang="ja-JP" altLang="en-US"/>
          </a:p>
        </p:txBody>
      </p:sp>
    </p:spTree>
    <p:extLst>
      <p:ext uri="{BB962C8B-B14F-4D97-AF65-F5344CB8AC3E}">
        <p14:creationId xmlns:p14="http://schemas.microsoft.com/office/powerpoint/2010/main" val="18835860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EBEEBAC-5FA7-4E02-A048-38FB9E5C3C73}" type="datetimeFigureOut">
              <a:rPr kumimoji="1" lang="ja-JP" altLang="en-US" smtClean="0"/>
              <a:t>2016/12/8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5CF5E46-8D19-436F-B1C6-84062BAD33CA}" type="slidenum">
              <a:rPr kumimoji="1" lang="ja-JP" altLang="en-US" smtClean="0"/>
              <a:t>‹#›</a:t>
            </a:fld>
            <a:endParaRPr kumimoji="1" lang="ja-JP" altLang="en-US"/>
          </a:p>
        </p:txBody>
      </p:sp>
    </p:spTree>
    <p:extLst>
      <p:ext uri="{BB962C8B-B14F-4D97-AF65-F5344CB8AC3E}">
        <p14:creationId xmlns:p14="http://schemas.microsoft.com/office/powerpoint/2010/main" val="35502629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EBEEBAC-5FA7-4E02-A048-38FB9E5C3C73}" type="datetimeFigureOut">
              <a:rPr kumimoji="1" lang="ja-JP" altLang="en-US" smtClean="0"/>
              <a:t>2016/12/8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5CF5E46-8D19-436F-B1C6-84062BAD33CA}" type="slidenum">
              <a:rPr kumimoji="1" lang="ja-JP" altLang="en-US" smtClean="0"/>
              <a:t>‹#›</a:t>
            </a:fld>
            <a:endParaRPr kumimoji="1" lang="ja-JP" altLang="en-US"/>
          </a:p>
        </p:txBody>
      </p:sp>
    </p:spTree>
    <p:extLst>
      <p:ext uri="{BB962C8B-B14F-4D97-AF65-F5344CB8AC3E}">
        <p14:creationId xmlns:p14="http://schemas.microsoft.com/office/powerpoint/2010/main" val="1549396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BEEBAC-5FA7-4E02-A048-38FB9E5C3C73}" type="datetimeFigureOut">
              <a:rPr kumimoji="1" lang="ja-JP" altLang="en-US" smtClean="0"/>
              <a:t>2016/12/8</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CF5E46-8D19-436F-B1C6-84062BAD33CA}" type="slidenum">
              <a:rPr kumimoji="1" lang="ja-JP" altLang="en-US" smtClean="0"/>
              <a:t>‹#›</a:t>
            </a:fld>
            <a:endParaRPr kumimoji="1" lang="ja-JP" altLang="en-US"/>
          </a:p>
        </p:txBody>
      </p:sp>
    </p:spTree>
    <p:extLst>
      <p:ext uri="{BB962C8B-B14F-4D97-AF65-F5344CB8AC3E}">
        <p14:creationId xmlns:p14="http://schemas.microsoft.com/office/powerpoint/2010/main" val="36540769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6.xml"/><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image" Target="../media/image14.png"/><Relationship Id="rId1" Type="http://schemas.openxmlformats.org/officeDocument/2006/relationships/slideLayout" Target="../slideLayouts/slideLayout6.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16.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image" Target="../media/image14.png"/><Relationship Id="rId1" Type="http://schemas.openxmlformats.org/officeDocument/2006/relationships/slideLayout" Target="../slideLayouts/slideLayout6.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17.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6.xml"/><Relationship Id="rId6" Type="http://schemas.openxmlformats.org/officeDocument/2006/relationships/image" Target="../media/image25.png"/><Relationship Id="rId5" Type="http://schemas.openxmlformats.org/officeDocument/2006/relationships/image" Target="../media/image24.png"/><Relationship Id="rId4" Type="http://schemas.openxmlformats.org/officeDocument/2006/relationships/image" Target="../media/image2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37.png"/><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8" Type="http://schemas.openxmlformats.org/officeDocument/2006/relationships/image" Target="../media/image44.png"/><Relationship Id="rId3" Type="http://schemas.openxmlformats.org/officeDocument/2006/relationships/image" Target="../media/image39.png"/><Relationship Id="rId7" Type="http://schemas.openxmlformats.org/officeDocument/2006/relationships/image" Target="../media/image43.png"/><Relationship Id="rId2" Type="http://schemas.openxmlformats.org/officeDocument/2006/relationships/image" Target="../media/image38.png"/><Relationship Id="rId1" Type="http://schemas.openxmlformats.org/officeDocument/2006/relationships/slideLayout" Target="../slideLayouts/slideLayout6.xml"/><Relationship Id="rId6" Type="http://schemas.openxmlformats.org/officeDocument/2006/relationships/image" Target="../media/image42.png"/><Relationship Id="rId5" Type="http://schemas.openxmlformats.org/officeDocument/2006/relationships/image" Target="../media/image41.png"/><Relationship Id="rId4" Type="http://schemas.openxmlformats.org/officeDocument/2006/relationships/image" Target="../media/image40.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image" Target="../media/image40.png"/><Relationship Id="rId1" Type="http://schemas.openxmlformats.org/officeDocument/2006/relationships/slideLayout" Target="../slideLayouts/slideLayout6.xml"/><Relationship Id="rId5" Type="http://schemas.openxmlformats.org/officeDocument/2006/relationships/image" Target="../media/image44.png"/><Relationship Id="rId4" Type="http://schemas.openxmlformats.org/officeDocument/2006/relationships/image" Target="../media/image45.png"/></Relationships>
</file>

<file path=ppt/slides/_rels/slide51.xml.rels><?xml version="1.0" encoding="UTF-8" standalone="yes"?>
<Relationships xmlns="http://schemas.openxmlformats.org/package/2006/relationships"><Relationship Id="rId2" Type="http://schemas.openxmlformats.org/officeDocument/2006/relationships/image" Target="../media/image44.png"/><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image" Target="../media/image46.png"/><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3" Type="http://schemas.openxmlformats.org/officeDocument/2006/relationships/image" Target="../media/image47.png"/><Relationship Id="rId7" Type="http://schemas.openxmlformats.org/officeDocument/2006/relationships/image" Target="../media/image44.png"/><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image" Target="../media/image50.png"/><Relationship Id="rId5" Type="http://schemas.openxmlformats.org/officeDocument/2006/relationships/image" Target="../media/image49.png"/><Relationship Id="rId4" Type="http://schemas.openxmlformats.org/officeDocument/2006/relationships/image" Target="../media/image48.png"/></Relationships>
</file>

<file path=ppt/slides/_rels/slide54.xml.rels><?xml version="1.0" encoding="UTF-8" standalone="yes"?>
<Relationships xmlns="http://schemas.openxmlformats.org/package/2006/relationships"><Relationship Id="rId2" Type="http://schemas.openxmlformats.org/officeDocument/2006/relationships/image" Target="../media/image44.png"/><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image" Target="../media/image51.png"/><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3" Type="http://schemas.openxmlformats.org/officeDocument/2006/relationships/image" Target="../media/image53.png"/><Relationship Id="rId2" Type="http://schemas.openxmlformats.org/officeDocument/2006/relationships/image" Target="../media/image52.png"/><Relationship Id="rId1" Type="http://schemas.openxmlformats.org/officeDocument/2006/relationships/slideLayout" Target="../slideLayouts/slideLayout6.xml"/><Relationship Id="rId5" Type="http://schemas.openxmlformats.org/officeDocument/2006/relationships/image" Target="../media/image44.png"/><Relationship Id="rId4" Type="http://schemas.openxmlformats.org/officeDocument/2006/relationships/image" Target="../media/image9.png"/></Relationships>
</file>

<file path=ppt/slides/_rels/slide58.xml.rels><?xml version="1.0" encoding="UTF-8" standalone="yes"?>
<Relationships xmlns="http://schemas.openxmlformats.org/package/2006/relationships"><Relationship Id="rId3" Type="http://schemas.openxmlformats.org/officeDocument/2006/relationships/image" Target="../media/image55.png"/><Relationship Id="rId2" Type="http://schemas.openxmlformats.org/officeDocument/2006/relationships/image" Target="../media/image54.png"/><Relationship Id="rId1" Type="http://schemas.openxmlformats.org/officeDocument/2006/relationships/slideLayout" Target="../slideLayouts/slideLayout6.xml"/><Relationship Id="rId6" Type="http://schemas.openxmlformats.org/officeDocument/2006/relationships/image" Target="../media/image58.png"/><Relationship Id="rId5" Type="http://schemas.openxmlformats.org/officeDocument/2006/relationships/image" Target="../media/image57.png"/><Relationship Id="rId4" Type="http://schemas.openxmlformats.org/officeDocument/2006/relationships/image" Target="../media/image56.png"/></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59.png"/><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2" Type="http://schemas.openxmlformats.org/officeDocument/2006/relationships/image" Target="../media/image60.png"/><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2" Type="http://schemas.openxmlformats.org/officeDocument/2006/relationships/image" Target="../media/image61.png"/><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2" Type="http://schemas.openxmlformats.org/officeDocument/2006/relationships/image" Target="../media/image62.png"/><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2" Type="http://schemas.openxmlformats.org/officeDocument/2006/relationships/image" Target="../media/image63.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fontScale="90000"/>
          </a:bodyPr>
          <a:lstStyle/>
          <a:p>
            <a:r>
              <a:rPr kumimoji="1" lang="ja-JP" altLang="en-US" b="1" dirty="0"/>
              <a:t>第</a:t>
            </a:r>
            <a:r>
              <a:rPr kumimoji="1" lang="en-US" altLang="ja-JP" b="1" dirty="0"/>
              <a:t>9</a:t>
            </a:r>
            <a:r>
              <a:rPr kumimoji="1" lang="ja-JP" altLang="en-US" b="1" dirty="0"/>
              <a:t>章</a:t>
            </a:r>
            <a:br>
              <a:rPr kumimoji="1" lang="en-US" altLang="ja-JP" b="1" dirty="0"/>
            </a:br>
            <a:r>
              <a:rPr lang="ja-JP" altLang="en-US" b="1" dirty="0"/>
              <a:t>機械学習モジュール</a:t>
            </a:r>
            <a:br>
              <a:rPr lang="en-US" altLang="ja-JP" b="1" dirty="0"/>
            </a:br>
            <a:r>
              <a:rPr lang="en-US" altLang="ja-JP" b="1" dirty="0" err="1"/>
              <a:t>scikit</a:t>
            </a:r>
            <a:r>
              <a:rPr lang="en-US" altLang="ja-JP" b="1" dirty="0"/>
              <a:t>-learn</a:t>
            </a:r>
            <a:endParaRPr kumimoji="1" lang="ja-JP" altLang="en-US" b="1" dirty="0"/>
          </a:p>
        </p:txBody>
      </p:sp>
      <p:sp>
        <p:nvSpPr>
          <p:cNvPr id="3" name="サブタイトル 2"/>
          <p:cNvSpPr>
            <a:spLocks noGrp="1"/>
          </p:cNvSpPr>
          <p:nvPr>
            <p:ph type="subTitle" idx="1"/>
          </p:nvPr>
        </p:nvSpPr>
        <p:spPr/>
        <p:txBody>
          <a:bodyPr/>
          <a:lstStyle/>
          <a:p>
            <a:r>
              <a:rPr kumimoji="1" lang="ja-JP" altLang="en-US" dirty="0"/>
              <a:t>　</a:t>
            </a:r>
          </a:p>
        </p:txBody>
      </p:sp>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05300" y="3981450"/>
            <a:ext cx="3581400" cy="1276350"/>
          </a:xfrm>
          <a:prstGeom prst="rect">
            <a:avLst/>
          </a:prstGeom>
        </p:spPr>
      </p:pic>
    </p:spTree>
    <p:extLst>
      <p:ext uri="{BB962C8B-B14F-4D97-AF65-F5344CB8AC3E}">
        <p14:creationId xmlns:p14="http://schemas.microsoft.com/office/powerpoint/2010/main" val="2110038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ctr"/>
            <a:r>
              <a:rPr kumimoji="1" lang="ja-JP" altLang="en-US" sz="5400" dirty="0"/>
              <a:t>教師あり学習</a:t>
            </a:r>
          </a:p>
        </p:txBody>
      </p:sp>
      <p:sp>
        <p:nvSpPr>
          <p:cNvPr id="3" name="テキスト ボックス 2"/>
          <p:cNvSpPr txBox="1"/>
          <p:nvPr/>
        </p:nvSpPr>
        <p:spPr>
          <a:xfrm>
            <a:off x="671942" y="2161309"/>
            <a:ext cx="11021291" cy="2308324"/>
          </a:xfrm>
          <a:prstGeom prst="rect">
            <a:avLst/>
          </a:prstGeom>
          <a:noFill/>
        </p:spPr>
        <p:txBody>
          <a:bodyPr wrap="square" rtlCol="0">
            <a:spAutoFit/>
          </a:bodyPr>
          <a:lstStyle/>
          <a:p>
            <a:r>
              <a:rPr kumimoji="1" lang="ja-JP" altLang="en-US" sz="2800" dirty="0"/>
              <a:t>事前に与えられたデータ</a:t>
            </a:r>
            <a:r>
              <a:rPr lang="ja-JP" altLang="en-US" sz="2800" dirty="0"/>
              <a:t>（＝教師データ／トレーニングデータ）を</a:t>
            </a:r>
            <a:endParaRPr lang="en-US" altLang="ja-JP" sz="2800" dirty="0"/>
          </a:p>
          <a:p>
            <a:r>
              <a:rPr kumimoji="1" lang="ja-JP" altLang="en-US" sz="2800" dirty="0"/>
              <a:t>ガイドにして学習を行う</a:t>
            </a:r>
            <a:endParaRPr kumimoji="1" lang="en-US" altLang="ja-JP" sz="2800" dirty="0"/>
          </a:p>
          <a:p>
            <a:endParaRPr lang="en-US" altLang="ja-JP" sz="2800" dirty="0"/>
          </a:p>
          <a:p>
            <a:endParaRPr kumimoji="1" lang="en-US" altLang="ja-JP" sz="2800" dirty="0"/>
          </a:p>
          <a:p>
            <a:r>
              <a:rPr lang="ja-JP" altLang="en-US" sz="2800" dirty="0"/>
              <a:t>主に</a:t>
            </a:r>
            <a:r>
              <a:rPr lang="ja-JP" altLang="en-US" sz="3200" dirty="0"/>
              <a:t>分類</a:t>
            </a:r>
            <a:r>
              <a:rPr lang="ja-JP" altLang="en-US" sz="2800" dirty="0"/>
              <a:t>や</a:t>
            </a:r>
            <a:r>
              <a:rPr lang="ja-JP" altLang="en-US" sz="3200" dirty="0"/>
              <a:t>予測</a:t>
            </a:r>
            <a:r>
              <a:rPr lang="ja-JP" altLang="en-US" sz="2800" dirty="0"/>
              <a:t>のために用いられる</a:t>
            </a:r>
            <a:endParaRPr kumimoji="1" lang="en-US" altLang="ja-JP" sz="2800" dirty="0"/>
          </a:p>
        </p:txBody>
      </p:sp>
    </p:spTree>
    <p:extLst>
      <p:ext uri="{BB962C8B-B14F-4D97-AF65-F5344CB8AC3E}">
        <p14:creationId xmlns:p14="http://schemas.microsoft.com/office/powerpoint/2010/main" val="13436346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ctr"/>
            <a:r>
              <a:rPr kumimoji="1" lang="ja-JP" altLang="en-US" sz="5400" dirty="0"/>
              <a:t>サポートベクトルマシン</a:t>
            </a:r>
          </a:p>
        </p:txBody>
      </p:sp>
      <p:sp>
        <p:nvSpPr>
          <p:cNvPr id="3" name="テキスト ボックス 2"/>
          <p:cNvSpPr txBox="1"/>
          <p:nvPr/>
        </p:nvSpPr>
        <p:spPr>
          <a:xfrm>
            <a:off x="612030" y="1571470"/>
            <a:ext cx="10668000" cy="1815882"/>
          </a:xfrm>
          <a:prstGeom prst="rect">
            <a:avLst/>
          </a:prstGeom>
          <a:noFill/>
        </p:spPr>
        <p:txBody>
          <a:bodyPr wrap="square" rtlCol="0">
            <a:spAutoFit/>
          </a:bodyPr>
          <a:lstStyle/>
          <a:p>
            <a:r>
              <a:rPr kumimoji="1" lang="ja-JP" altLang="en-US" sz="2800" dirty="0"/>
              <a:t>トレーニングデータをもとに空間を</a:t>
            </a:r>
            <a:r>
              <a:rPr kumimoji="1" lang="en-US" altLang="ja-JP" sz="2800" dirty="0"/>
              <a:t>2</a:t>
            </a:r>
            <a:r>
              <a:rPr kumimoji="1" lang="ja-JP" altLang="en-US" sz="2800" dirty="0" err="1"/>
              <a:t>つに</a:t>
            </a:r>
            <a:r>
              <a:rPr kumimoji="1" lang="ja-JP" altLang="en-US" sz="2800" dirty="0"/>
              <a:t>分類</a:t>
            </a:r>
            <a:endParaRPr kumimoji="1" lang="en-US" altLang="ja-JP" sz="2800" dirty="0"/>
          </a:p>
          <a:p>
            <a:endParaRPr lang="en-US" altLang="ja-JP" sz="2800" dirty="0"/>
          </a:p>
          <a:p>
            <a:endParaRPr lang="en-US" altLang="ja-JP" sz="2800" dirty="0"/>
          </a:p>
          <a:p>
            <a:r>
              <a:rPr kumimoji="1" lang="ja-JP" altLang="en-US" sz="2800" dirty="0"/>
              <a:t>新たな未学習データがどちらの領域に所属するのかを決定する</a:t>
            </a:r>
          </a:p>
        </p:txBody>
      </p:sp>
      <p:sp>
        <p:nvSpPr>
          <p:cNvPr id="4" name="下矢印 3"/>
          <p:cNvSpPr/>
          <p:nvPr/>
        </p:nvSpPr>
        <p:spPr>
          <a:xfrm>
            <a:off x="4893085" y="2111797"/>
            <a:ext cx="277091" cy="73429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488942" y="3501090"/>
            <a:ext cx="8894618" cy="2970044"/>
          </a:xfrm>
          <a:prstGeom prst="rect">
            <a:avLst/>
          </a:prstGeom>
          <a:noFill/>
        </p:spPr>
        <p:txBody>
          <a:bodyPr wrap="square" rtlCol="0">
            <a:spAutoFit/>
          </a:bodyPr>
          <a:lstStyle/>
          <a:p>
            <a:r>
              <a:rPr kumimoji="1" lang="ja-JP" altLang="en-US" sz="2800" dirty="0"/>
              <a:t>分類するための最もわかりやすいものが</a:t>
            </a:r>
            <a:r>
              <a:rPr kumimoji="1" lang="ja-JP" altLang="en-US" sz="3600" u="sng" dirty="0"/>
              <a:t>超平面</a:t>
            </a:r>
            <a:endParaRPr kumimoji="1" lang="en-US" altLang="ja-JP" sz="3600" u="sng" dirty="0"/>
          </a:p>
          <a:p>
            <a:pPr>
              <a:lnSpc>
                <a:spcPts val="1800"/>
              </a:lnSpc>
            </a:pPr>
            <a:endParaRPr kumimoji="1" lang="en-US" altLang="ja-JP" sz="2800" dirty="0"/>
          </a:p>
          <a:p>
            <a:r>
              <a:rPr lang="ja-JP" altLang="en-US" sz="2800" dirty="0"/>
              <a:t>→</a:t>
            </a:r>
            <a:r>
              <a:rPr lang="ja-JP" altLang="en-US" sz="2800" dirty="0">
                <a:latin typeface="LaTeX" panose="02000503000000000000" pitchFamily="2" charset="0"/>
              </a:rPr>
              <a:t>　</a:t>
            </a:r>
            <a:r>
              <a:rPr kumimoji="1" lang="ja-JP" altLang="en-US" sz="2800" dirty="0"/>
              <a:t>次元空間において</a:t>
            </a:r>
            <a:r>
              <a:rPr lang="ja-JP" altLang="en-US" sz="2800" dirty="0">
                <a:latin typeface="LaTeX" panose="02000503000000000000" pitchFamily="2" charset="0"/>
              </a:rPr>
              <a:t>　　</a:t>
            </a:r>
            <a:r>
              <a:rPr kumimoji="1" lang="ja-JP" altLang="en-US" sz="2800" dirty="0"/>
              <a:t>次元の平坦な部分空間</a:t>
            </a:r>
            <a:endParaRPr kumimoji="1" lang="en-US" altLang="ja-JP" sz="2800" dirty="0"/>
          </a:p>
          <a:p>
            <a:r>
              <a:rPr lang="ja-JP" altLang="en-US" sz="2800" dirty="0"/>
              <a:t>　　・・・つまり</a:t>
            </a:r>
            <a:r>
              <a:rPr lang="en-US" altLang="ja-JP" sz="2800" dirty="0"/>
              <a:t>2</a:t>
            </a:r>
            <a:r>
              <a:rPr lang="ja-JP" altLang="en-US" sz="2800" dirty="0"/>
              <a:t>次元データならば</a:t>
            </a:r>
            <a:r>
              <a:rPr lang="ja-JP" altLang="en-US" sz="3600" dirty="0"/>
              <a:t>直線</a:t>
            </a:r>
            <a:endParaRPr lang="en-US" altLang="ja-JP" sz="2800" dirty="0"/>
          </a:p>
          <a:p>
            <a:r>
              <a:rPr lang="ja-JP" altLang="en-US" sz="2800" dirty="0"/>
              <a:t>　　　　　　　　</a:t>
            </a:r>
            <a:r>
              <a:rPr lang="en-US" altLang="ja-JP" sz="2800" dirty="0"/>
              <a:t>3</a:t>
            </a:r>
            <a:r>
              <a:rPr lang="ja-JP" altLang="en-US" sz="2800" dirty="0"/>
              <a:t>次元データならば</a:t>
            </a:r>
            <a:r>
              <a:rPr lang="ja-JP" altLang="en-US" sz="3600" dirty="0"/>
              <a:t>平面</a:t>
            </a:r>
            <a:endParaRPr lang="en-US" altLang="ja-JP" sz="3600" dirty="0"/>
          </a:p>
          <a:p>
            <a:r>
              <a:rPr lang="ja-JP" altLang="en-US" sz="3600" dirty="0"/>
              <a:t>　　　　　　 </a:t>
            </a:r>
            <a:r>
              <a:rPr lang="en-US" altLang="ja-JP" sz="2800" dirty="0"/>
              <a:t>4</a:t>
            </a:r>
            <a:r>
              <a:rPr lang="ja-JP" altLang="en-US" sz="2800" dirty="0"/>
              <a:t>次元データならば</a:t>
            </a:r>
            <a:r>
              <a:rPr lang="ja-JP" altLang="en-US" sz="3600" dirty="0"/>
              <a:t>空間（立体）</a:t>
            </a:r>
            <a:endParaRPr lang="en-US" altLang="ja-JP" sz="2800" dirty="0"/>
          </a:p>
        </p:txBody>
      </p:sp>
      <p:pic>
        <p:nvPicPr>
          <p:cNvPr id="7" name="図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48255" y="3501090"/>
            <a:ext cx="3643745" cy="2380088"/>
          </a:xfrm>
          <a:prstGeom prst="rect">
            <a:avLst/>
          </a:prstGeom>
        </p:spPr>
      </p:pic>
      <p:pic>
        <p:nvPicPr>
          <p:cNvPr id="6" name="図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4510" y="4487810"/>
            <a:ext cx="219048" cy="171429"/>
          </a:xfrm>
          <a:prstGeom prst="rect">
            <a:avLst/>
          </a:prstGeom>
        </p:spPr>
      </p:pic>
      <p:pic>
        <p:nvPicPr>
          <p:cNvPr id="9" name="図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81182" y="4424672"/>
            <a:ext cx="724497" cy="219307"/>
          </a:xfrm>
          <a:prstGeom prst="rect">
            <a:avLst/>
          </a:prstGeom>
        </p:spPr>
      </p:pic>
    </p:spTree>
    <p:extLst>
      <p:ext uri="{BB962C8B-B14F-4D97-AF65-F5344CB8AC3E}">
        <p14:creationId xmlns:p14="http://schemas.microsoft.com/office/powerpoint/2010/main" val="25788968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p:txBody>
          <a:bodyPr>
            <a:normAutofit/>
          </a:bodyPr>
          <a:lstStyle/>
          <a:p>
            <a:pPr algn="ctr"/>
            <a:r>
              <a:rPr kumimoji="1" lang="ja-JP" altLang="en-US" sz="5400" dirty="0"/>
              <a:t>サポートベクトルマシン</a:t>
            </a:r>
          </a:p>
        </p:txBody>
      </p:sp>
      <p:pic>
        <p:nvPicPr>
          <p:cNvPr id="5" name="図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514" y="2797252"/>
            <a:ext cx="5676668" cy="3708000"/>
          </a:xfrm>
          <a:prstGeom prst="rect">
            <a:avLst/>
          </a:prstGeom>
        </p:spPr>
      </p:pic>
      <p:pic>
        <p:nvPicPr>
          <p:cNvPr id="6" name="図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0" y="2797252"/>
            <a:ext cx="5676668" cy="3708000"/>
          </a:xfrm>
          <a:prstGeom prst="rect">
            <a:avLst/>
          </a:prstGeom>
        </p:spPr>
      </p:pic>
      <p:sp>
        <p:nvSpPr>
          <p:cNvPr id="7" name="テキスト ボックス 6"/>
          <p:cNvSpPr txBox="1"/>
          <p:nvPr/>
        </p:nvSpPr>
        <p:spPr>
          <a:xfrm>
            <a:off x="1066799" y="2089366"/>
            <a:ext cx="8659091" cy="707886"/>
          </a:xfrm>
          <a:prstGeom prst="rect">
            <a:avLst/>
          </a:prstGeom>
          <a:noFill/>
        </p:spPr>
        <p:txBody>
          <a:bodyPr wrap="square" rtlCol="0">
            <a:spAutoFit/>
          </a:bodyPr>
          <a:lstStyle/>
          <a:p>
            <a:r>
              <a:rPr kumimoji="1" lang="ja-JP" altLang="en-US" sz="2800" dirty="0"/>
              <a:t>分類超平面に最も近い点との距離・・・</a:t>
            </a:r>
            <a:r>
              <a:rPr kumimoji="1" lang="ja-JP" altLang="en-US" sz="4000" dirty="0"/>
              <a:t>マージン</a:t>
            </a:r>
            <a:endParaRPr kumimoji="1" lang="ja-JP" altLang="en-US" sz="2800" dirty="0"/>
          </a:p>
        </p:txBody>
      </p:sp>
      <p:cxnSp>
        <p:nvCxnSpPr>
          <p:cNvPr id="9" name="直線コネクタ 8"/>
          <p:cNvCxnSpPr/>
          <p:nvPr/>
        </p:nvCxnSpPr>
        <p:spPr>
          <a:xfrm>
            <a:off x="3171825" y="4451350"/>
            <a:ext cx="85725" cy="15557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4533900" y="3894291"/>
            <a:ext cx="117475" cy="207809"/>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a:off x="9158288" y="4437063"/>
            <a:ext cx="161925" cy="15557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a:off x="8448676" y="5472112"/>
            <a:ext cx="304800" cy="28575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flipV="1">
            <a:off x="1828800" y="3721100"/>
            <a:ext cx="2990850" cy="172085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flipH="1">
            <a:off x="7874000" y="3505138"/>
            <a:ext cx="2552700" cy="2527362"/>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33135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1"/>
          <p:cNvSpPr>
            <a:spLocks noGrp="1"/>
          </p:cNvSpPr>
          <p:nvPr>
            <p:ph type="title"/>
          </p:nvPr>
        </p:nvSpPr>
        <p:spPr>
          <a:xfrm>
            <a:off x="838200" y="365125"/>
            <a:ext cx="10515600" cy="1325563"/>
          </a:xfrm>
        </p:spPr>
        <p:txBody>
          <a:bodyPr>
            <a:normAutofit/>
          </a:bodyPr>
          <a:lstStyle/>
          <a:p>
            <a:pPr algn="ctr"/>
            <a:r>
              <a:rPr kumimoji="1" lang="ja-JP" altLang="en-US" sz="5400" dirty="0"/>
              <a:t>ハードマージン</a:t>
            </a:r>
            <a:r>
              <a:rPr kumimoji="1" lang="en-US" altLang="ja-JP" sz="5400" dirty="0"/>
              <a:t>SVM</a:t>
            </a:r>
            <a:endParaRPr kumimoji="1" lang="ja-JP" altLang="en-US" sz="5400" dirty="0"/>
          </a:p>
        </p:txBody>
      </p:sp>
      <p:sp>
        <p:nvSpPr>
          <p:cNvPr id="4" name="テキスト ボックス 3"/>
          <p:cNvSpPr txBox="1"/>
          <p:nvPr/>
        </p:nvSpPr>
        <p:spPr>
          <a:xfrm>
            <a:off x="740229" y="2003631"/>
            <a:ext cx="10900228" cy="1815882"/>
          </a:xfrm>
          <a:prstGeom prst="rect">
            <a:avLst/>
          </a:prstGeom>
          <a:noFill/>
        </p:spPr>
        <p:txBody>
          <a:bodyPr wrap="square" rtlCol="0">
            <a:spAutoFit/>
          </a:bodyPr>
          <a:lstStyle/>
          <a:p>
            <a:r>
              <a:rPr kumimoji="1" lang="ja-JP" altLang="en-US" sz="2800" u="sng" dirty="0"/>
              <a:t>マージンを最大化</a:t>
            </a:r>
            <a:r>
              <a:rPr kumimoji="1" lang="ja-JP" altLang="en-US" sz="2800" dirty="0"/>
              <a:t>するような超平面　　　　　　　　を求める手法</a:t>
            </a:r>
            <a:endParaRPr kumimoji="1" lang="en-US" altLang="ja-JP" sz="2800" dirty="0"/>
          </a:p>
          <a:p>
            <a:endParaRPr lang="en-US" altLang="ja-JP" sz="2800" dirty="0"/>
          </a:p>
          <a:p>
            <a:endParaRPr lang="en-US" altLang="ja-JP" sz="2800" dirty="0"/>
          </a:p>
          <a:p>
            <a:r>
              <a:rPr kumimoji="1" lang="ja-JP" altLang="en-US" sz="2800" dirty="0"/>
              <a:t>次の凸</a:t>
            </a:r>
            <a:r>
              <a:rPr kumimoji="1" lang="en-US" altLang="ja-JP" sz="2800" dirty="0"/>
              <a:t>2</a:t>
            </a:r>
            <a:r>
              <a:rPr kumimoji="1" lang="ja-JP" altLang="en-US" sz="2800" dirty="0"/>
              <a:t>次計画問題を解くことで求められる</a:t>
            </a:r>
          </a:p>
        </p:txBody>
      </p:sp>
      <p:pic>
        <p:nvPicPr>
          <p:cNvPr id="5" name="図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11828" y="4389696"/>
            <a:ext cx="8157029" cy="1124942"/>
          </a:xfrm>
          <a:prstGeom prst="rect">
            <a:avLst/>
          </a:prstGeom>
        </p:spPr>
      </p:pic>
      <p:pic>
        <p:nvPicPr>
          <p:cNvPr id="6" name="図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21684" y="2086471"/>
            <a:ext cx="2709302" cy="385229"/>
          </a:xfrm>
          <a:prstGeom prst="rect">
            <a:avLst/>
          </a:prstGeom>
        </p:spPr>
      </p:pic>
      <p:sp>
        <p:nvSpPr>
          <p:cNvPr id="2" name="正方形/長方形 1"/>
          <p:cNvSpPr/>
          <p:nvPr/>
        </p:nvSpPr>
        <p:spPr>
          <a:xfrm>
            <a:off x="1842655" y="4197927"/>
            <a:ext cx="8714509" cy="156556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9064786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1"/>
          <p:cNvSpPr>
            <a:spLocks noGrp="1"/>
          </p:cNvSpPr>
          <p:nvPr>
            <p:ph type="title"/>
          </p:nvPr>
        </p:nvSpPr>
        <p:spPr>
          <a:xfrm>
            <a:off x="838200" y="365125"/>
            <a:ext cx="10515600" cy="1325563"/>
          </a:xfrm>
        </p:spPr>
        <p:txBody>
          <a:bodyPr>
            <a:normAutofit/>
          </a:bodyPr>
          <a:lstStyle/>
          <a:p>
            <a:pPr algn="ctr"/>
            <a:r>
              <a:rPr lang="ja-JP" altLang="en-US" sz="5400" dirty="0"/>
              <a:t>ソフト</a:t>
            </a:r>
            <a:r>
              <a:rPr kumimoji="1" lang="ja-JP" altLang="en-US" sz="5400" dirty="0"/>
              <a:t>マージン</a:t>
            </a:r>
            <a:r>
              <a:rPr kumimoji="1" lang="en-US" altLang="ja-JP" sz="5400" dirty="0"/>
              <a:t>SVM</a:t>
            </a:r>
            <a:endParaRPr kumimoji="1" lang="ja-JP" altLang="en-US" sz="5400" dirty="0"/>
          </a:p>
        </p:txBody>
      </p:sp>
      <p:pic>
        <p:nvPicPr>
          <p:cNvPr id="6" name="図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57143" y="4395467"/>
            <a:ext cx="6277713" cy="1706421"/>
          </a:xfrm>
          <a:prstGeom prst="rect">
            <a:avLst/>
          </a:prstGeom>
        </p:spPr>
      </p:pic>
      <p:sp>
        <p:nvSpPr>
          <p:cNvPr id="7" name="テキスト ボックス 6"/>
          <p:cNvSpPr txBox="1"/>
          <p:nvPr/>
        </p:nvSpPr>
        <p:spPr>
          <a:xfrm>
            <a:off x="740229" y="2003632"/>
            <a:ext cx="10900228" cy="1815882"/>
          </a:xfrm>
          <a:prstGeom prst="rect">
            <a:avLst/>
          </a:prstGeom>
          <a:noFill/>
        </p:spPr>
        <p:txBody>
          <a:bodyPr wrap="square" rtlCol="0">
            <a:spAutoFit/>
          </a:bodyPr>
          <a:lstStyle/>
          <a:p>
            <a:r>
              <a:rPr lang="ja-JP" altLang="en-US" sz="2800" dirty="0"/>
              <a:t>曲線や曲面で分類する必要があるときに用いる．</a:t>
            </a:r>
            <a:endParaRPr lang="en-US" altLang="ja-JP" sz="2800" dirty="0"/>
          </a:p>
          <a:p>
            <a:r>
              <a:rPr lang="ja-JP" altLang="en-US" sz="2800" dirty="0"/>
              <a:t>その替わりに緩めた分のペナルティを科している</a:t>
            </a:r>
            <a:endParaRPr lang="en-US" altLang="ja-JP" sz="2800" dirty="0"/>
          </a:p>
          <a:p>
            <a:endParaRPr lang="en-US" altLang="ja-JP" sz="2800" dirty="0"/>
          </a:p>
          <a:p>
            <a:r>
              <a:rPr kumimoji="1" lang="ja-JP" altLang="en-US" sz="2800" dirty="0"/>
              <a:t>次の凸</a:t>
            </a:r>
            <a:r>
              <a:rPr kumimoji="1" lang="en-US" altLang="ja-JP" sz="2800" dirty="0"/>
              <a:t>2</a:t>
            </a:r>
            <a:r>
              <a:rPr kumimoji="1" lang="ja-JP" altLang="en-US" sz="2800" dirty="0"/>
              <a:t>次計画問題を解くことで求められる</a:t>
            </a:r>
            <a:endParaRPr kumimoji="1" lang="en-US" altLang="ja-JP" sz="2800" dirty="0"/>
          </a:p>
        </p:txBody>
      </p:sp>
      <p:sp>
        <p:nvSpPr>
          <p:cNvPr id="2" name="正方形/長方形 1"/>
          <p:cNvSpPr/>
          <p:nvPr/>
        </p:nvSpPr>
        <p:spPr>
          <a:xfrm>
            <a:off x="2673927" y="4184073"/>
            <a:ext cx="6816437" cy="220287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5381114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1"/>
          <p:cNvSpPr>
            <a:spLocks noGrp="1"/>
          </p:cNvSpPr>
          <p:nvPr>
            <p:ph type="title"/>
          </p:nvPr>
        </p:nvSpPr>
        <p:spPr>
          <a:xfrm>
            <a:off x="838200" y="365125"/>
            <a:ext cx="10515600" cy="1325563"/>
          </a:xfrm>
        </p:spPr>
        <p:txBody>
          <a:bodyPr>
            <a:normAutofit/>
          </a:bodyPr>
          <a:lstStyle/>
          <a:p>
            <a:pPr algn="ctr"/>
            <a:r>
              <a:rPr kumimoji="1" lang="ja-JP" altLang="en-US" sz="5400" dirty="0"/>
              <a:t>カーネル法</a:t>
            </a:r>
          </a:p>
        </p:txBody>
      </p:sp>
      <p:sp>
        <p:nvSpPr>
          <p:cNvPr id="4" name="テキスト ボックス 3"/>
          <p:cNvSpPr txBox="1"/>
          <p:nvPr/>
        </p:nvSpPr>
        <p:spPr>
          <a:xfrm>
            <a:off x="740229" y="2003621"/>
            <a:ext cx="10900228" cy="2246769"/>
          </a:xfrm>
          <a:prstGeom prst="rect">
            <a:avLst/>
          </a:prstGeom>
          <a:noFill/>
        </p:spPr>
        <p:txBody>
          <a:bodyPr wrap="square" rtlCol="0">
            <a:spAutoFit/>
          </a:bodyPr>
          <a:lstStyle/>
          <a:p>
            <a:r>
              <a:rPr lang="ja-JP" altLang="en-US" sz="2800" dirty="0"/>
              <a:t>分類不可能でも超平面が求められるように条件を緩めたもの．</a:t>
            </a:r>
            <a:endParaRPr lang="en-US" altLang="ja-JP" sz="2800" dirty="0"/>
          </a:p>
          <a:p>
            <a:r>
              <a:rPr lang="ja-JP" altLang="en-US" sz="2800" dirty="0"/>
              <a:t>高次元の空間（特徴空間）に射影してから線形分離を考え，</a:t>
            </a:r>
            <a:endParaRPr lang="en-US" altLang="ja-JP" sz="2800" dirty="0"/>
          </a:p>
          <a:p>
            <a:r>
              <a:rPr lang="ja-JP" altLang="en-US" sz="2800" dirty="0"/>
              <a:t>もとの空間に戻す．</a:t>
            </a:r>
            <a:endParaRPr lang="en-US" altLang="ja-JP" sz="2800" dirty="0"/>
          </a:p>
          <a:p>
            <a:endParaRPr lang="en-US" altLang="ja-JP" sz="2800" dirty="0"/>
          </a:p>
          <a:p>
            <a:r>
              <a:rPr lang="ja-JP" altLang="en-US" sz="2800" dirty="0"/>
              <a:t>次の凸</a:t>
            </a:r>
            <a:r>
              <a:rPr lang="en-US" altLang="ja-JP" sz="2800" dirty="0"/>
              <a:t>2</a:t>
            </a:r>
            <a:r>
              <a:rPr lang="ja-JP" altLang="en-US" sz="2800" dirty="0"/>
              <a:t>次計画問題を解くことで求められる</a:t>
            </a:r>
          </a:p>
        </p:txBody>
      </p:sp>
      <p:grpSp>
        <p:nvGrpSpPr>
          <p:cNvPr id="17" name="グループ化 16"/>
          <p:cNvGrpSpPr/>
          <p:nvPr/>
        </p:nvGrpSpPr>
        <p:grpSpPr>
          <a:xfrm>
            <a:off x="121948" y="4350327"/>
            <a:ext cx="11931507" cy="2369128"/>
            <a:chOff x="121948" y="4350327"/>
            <a:chExt cx="11931507" cy="2369128"/>
          </a:xfrm>
        </p:grpSpPr>
        <p:grpSp>
          <p:nvGrpSpPr>
            <p:cNvPr id="15" name="グループ化 14"/>
            <p:cNvGrpSpPr/>
            <p:nvPr/>
          </p:nvGrpSpPr>
          <p:grpSpPr>
            <a:xfrm>
              <a:off x="177368" y="4444347"/>
              <a:ext cx="11801017" cy="2260973"/>
              <a:chOff x="121948" y="4444347"/>
              <a:chExt cx="11801017" cy="2260973"/>
            </a:xfrm>
          </p:grpSpPr>
          <p:pic>
            <p:nvPicPr>
              <p:cNvPr id="5" name="図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948" y="4444347"/>
                <a:ext cx="4913240" cy="1224000"/>
              </a:xfrm>
              <a:prstGeom prst="rect">
                <a:avLst/>
              </a:prstGeom>
              <a:ln>
                <a:noFill/>
              </a:ln>
            </p:spPr>
          </p:pic>
          <p:pic>
            <p:nvPicPr>
              <p:cNvPr id="6" name="図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20319" y="4444347"/>
                <a:ext cx="4802646" cy="1224000"/>
              </a:xfrm>
              <a:prstGeom prst="rect">
                <a:avLst/>
              </a:prstGeom>
              <a:ln>
                <a:noFill/>
              </a:ln>
            </p:spPr>
          </p:pic>
          <p:sp>
            <p:nvSpPr>
              <p:cNvPr id="7" name="左右矢印 6"/>
              <p:cNvSpPr/>
              <p:nvPr/>
            </p:nvSpPr>
            <p:spPr>
              <a:xfrm>
                <a:off x="5084618" y="4765944"/>
                <a:ext cx="1870364" cy="249385"/>
              </a:xfrm>
              <a:prstGeom prst="lef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5347854" y="5015329"/>
                <a:ext cx="1496291" cy="461665"/>
              </a:xfrm>
              <a:prstGeom prst="rect">
                <a:avLst/>
              </a:prstGeom>
              <a:noFill/>
              <a:ln>
                <a:noFill/>
              </a:ln>
            </p:spPr>
            <p:txBody>
              <a:bodyPr wrap="square" rtlCol="0">
                <a:spAutoFit/>
              </a:bodyPr>
              <a:lstStyle/>
              <a:p>
                <a:r>
                  <a:rPr kumimoji="1" lang="ja-JP" altLang="en-US" sz="2400" dirty="0"/>
                  <a:t>双対問題</a:t>
                </a:r>
              </a:p>
            </p:txBody>
          </p:sp>
          <p:sp>
            <p:nvSpPr>
              <p:cNvPr id="9" name="テキスト ボックス 8"/>
              <p:cNvSpPr txBox="1"/>
              <p:nvPr/>
            </p:nvSpPr>
            <p:spPr>
              <a:xfrm>
                <a:off x="2147455" y="5874323"/>
                <a:ext cx="8285018" cy="830997"/>
              </a:xfrm>
              <a:prstGeom prst="rect">
                <a:avLst/>
              </a:prstGeom>
              <a:noFill/>
              <a:ln>
                <a:noFill/>
              </a:ln>
            </p:spPr>
            <p:txBody>
              <a:bodyPr wrap="square" rtlCol="0">
                <a:spAutoFit/>
              </a:bodyPr>
              <a:lstStyle/>
              <a:p>
                <a:r>
                  <a:rPr kumimoji="1" lang="en-US" altLang="ja-JP" sz="2400" dirty="0"/>
                  <a:t>※</a:t>
                </a:r>
                <a:r>
                  <a:rPr kumimoji="1" lang="ja-JP" altLang="en-US" sz="2400" dirty="0"/>
                  <a:t>　</a:t>
                </a:r>
                <a:r>
                  <a:rPr lang="ja-JP" altLang="en-US" sz="2400" dirty="0"/>
                  <a:t> </a:t>
                </a:r>
                <a:r>
                  <a:rPr kumimoji="1" lang="ja-JP" altLang="en-US" sz="2400" dirty="0"/>
                  <a:t>は　　　 非負定値行列で　　　　　　　　　を満たす</a:t>
                </a:r>
                <a:endParaRPr kumimoji="1" lang="en-US" altLang="ja-JP" sz="2400" dirty="0"/>
              </a:p>
              <a:p>
                <a:r>
                  <a:rPr lang="ja-JP" altLang="en-US" sz="2400" dirty="0"/>
                  <a:t>　　はすべての成分が　のベクトル</a:t>
                </a:r>
                <a:endParaRPr kumimoji="1" lang="ja-JP" altLang="en-US" sz="2400" dirty="0"/>
              </a:p>
            </p:txBody>
          </p:sp>
          <p:pic>
            <p:nvPicPr>
              <p:cNvPr id="10" name="図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09244" y="5936288"/>
                <a:ext cx="257744" cy="337734"/>
              </a:xfrm>
              <a:prstGeom prst="rect">
                <a:avLst/>
              </a:prstGeom>
              <a:ln>
                <a:noFill/>
              </a:ln>
            </p:spPr>
          </p:pic>
          <p:pic>
            <p:nvPicPr>
              <p:cNvPr id="11" name="図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273357" y="6009563"/>
                <a:ext cx="901293" cy="191183"/>
              </a:xfrm>
              <a:prstGeom prst="rect">
                <a:avLst/>
              </a:prstGeom>
              <a:ln>
                <a:noFill/>
              </a:ln>
            </p:spPr>
          </p:pic>
          <p:pic>
            <p:nvPicPr>
              <p:cNvPr id="12" name="図 1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386945" y="5922988"/>
                <a:ext cx="2577858" cy="377344"/>
              </a:xfrm>
              <a:prstGeom prst="rect">
                <a:avLst/>
              </a:prstGeom>
              <a:ln>
                <a:noFill/>
              </a:ln>
            </p:spPr>
          </p:pic>
          <p:pic>
            <p:nvPicPr>
              <p:cNvPr id="13" name="図 1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587006" y="6383012"/>
                <a:ext cx="166175" cy="191353"/>
              </a:xfrm>
              <a:prstGeom prst="rect">
                <a:avLst/>
              </a:prstGeom>
              <a:ln>
                <a:noFill/>
              </a:ln>
            </p:spPr>
          </p:pic>
          <p:pic>
            <p:nvPicPr>
              <p:cNvPr id="14" name="図 13"/>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375564" y="6328481"/>
                <a:ext cx="122942" cy="245884"/>
              </a:xfrm>
              <a:prstGeom prst="rect">
                <a:avLst/>
              </a:prstGeom>
              <a:ln>
                <a:noFill/>
              </a:ln>
            </p:spPr>
          </p:pic>
        </p:grpSp>
        <p:sp>
          <p:nvSpPr>
            <p:cNvPr id="16" name="正方形/長方形 15"/>
            <p:cNvSpPr/>
            <p:nvPr/>
          </p:nvSpPr>
          <p:spPr>
            <a:xfrm>
              <a:off x="121948" y="4350327"/>
              <a:ext cx="11931507" cy="236912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39002163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ctr"/>
            <a:r>
              <a:rPr kumimoji="1" lang="ja-JP" altLang="en-US" sz="5400" dirty="0"/>
              <a:t>カーネル法</a:t>
            </a:r>
          </a:p>
        </p:txBody>
      </p:sp>
      <p:grpSp>
        <p:nvGrpSpPr>
          <p:cNvPr id="14" name="グループ化 13"/>
          <p:cNvGrpSpPr/>
          <p:nvPr/>
        </p:nvGrpSpPr>
        <p:grpSpPr>
          <a:xfrm>
            <a:off x="121948" y="1551712"/>
            <a:ext cx="11931507" cy="2369128"/>
            <a:chOff x="121948" y="4350327"/>
            <a:chExt cx="11931507" cy="2369128"/>
          </a:xfrm>
        </p:grpSpPr>
        <p:grpSp>
          <p:nvGrpSpPr>
            <p:cNvPr id="15" name="グループ化 14"/>
            <p:cNvGrpSpPr/>
            <p:nvPr/>
          </p:nvGrpSpPr>
          <p:grpSpPr>
            <a:xfrm>
              <a:off x="177368" y="4444347"/>
              <a:ext cx="11801017" cy="2260973"/>
              <a:chOff x="121948" y="4444347"/>
              <a:chExt cx="11801017" cy="2260973"/>
            </a:xfrm>
          </p:grpSpPr>
          <p:pic>
            <p:nvPicPr>
              <p:cNvPr id="17" name="図 1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948" y="4444347"/>
                <a:ext cx="4913240" cy="1224000"/>
              </a:xfrm>
              <a:prstGeom prst="rect">
                <a:avLst/>
              </a:prstGeom>
              <a:ln>
                <a:noFill/>
              </a:ln>
            </p:spPr>
          </p:pic>
          <p:pic>
            <p:nvPicPr>
              <p:cNvPr id="18" name="図 1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20319" y="4444347"/>
                <a:ext cx="4802646" cy="1224000"/>
              </a:xfrm>
              <a:prstGeom prst="rect">
                <a:avLst/>
              </a:prstGeom>
              <a:ln>
                <a:noFill/>
              </a:ln>
            </p:spPr>
          </p:pic>
          <p:sp>
            <p:nvSpPr>
              <p:cNvPr id="19" name="左右矢印 18"/>
              <p:cNvSpPr/>
              <p:nvPr/>
            </p:nvSpPr>
            <p:spPr>
              <a:xfrm>
                <a:off x="5084618" y="4765944"/>
                <a:ext cx="1870364" cy="249385"/>
              </a:xfrm>
              <a:prstGeom prst="lef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5347854" y="5015329"/>
                <a:ext cx="1496291" cy="461665"/>
              </a:xfrm>
              <a:prstGeom prst="rect">
                <a:avLst/>
              </a:prstGeom>
              <a:noFill/>
              <a:ln>
                <a:noFill/>
              </a:ln>
            </p:spPr>
            <p:txBody>
              <a:bodyPr wrap="square" rtlCol="0">
                <a:spAutoFit/>
              </a:bodyPr>
              <a:lstStyle/>
              <a:p>
                <a:r>
                  <a:rPr kumimoji="1" lang="ja-JP" altLang="en-US" sz="2400" dirty="0"/>
                  <a:t>双対問題</a:t>
                </a:r>
              </a:p>
            </p:txBody>
          </p:sp>
          <p:sp>
            <p:nvSpPr>
              <p:cNvPr id="21" name="テキスト ボックス 20"/>
              <p:cNvSpPr txBox="1"/>
              <p:nvPr/>
            </p:nvSpPr>
            <p:spPr>
              <a:xfrm>
                <a:off x="2147455" y="5874323"/>
                <a:ext cx="8285018" cy="830997"/>
              </a:xfrm>
              <a:prstGeom prst="rect">
                <a:avLst/>
              </a:prstGeom>
              <a:noFill/>
              <a:ln>
                <a:noFill/>
              </a:ln>
            </p:spPr>
            <p:txBody>
              <a:bodyPr wrap="square" rtlCol="0">
                <a:spAutoFit/>
              </a:bodyPr>
              <a:lstStyle/>
              <a:p>
                <a:r>
                  <a:rPr kumimoji="1" lang="en-US" altLang="ja-JP" sz="2400" dirty="0"/>
                  <a:t>※</a:t>
                </a:r>
                <a:r>
                  <a:rPr kumimoji="1" lang="ja-JP" altLang="en-US" sz="2400" dirty="0"/>
                  <a:t>　</a:t>
                </a:r>
                <a:r>
                  <a:rPr lang="ja-JP" altLang="en-US" sz="2400" dirty="0"/>
                  <a:t> </a:t>
                </a:r>
                <a:r>
                  <a:rPr kumimoji="1" lang="ja-JP" altLang="en-US" sz="2400" dirty="0"/>
                  <a:t>は　　　 非負定値行列で　　　　　　　　　を満たす</a:t>
                </a:r>
                <a:endParaRPr kumimoji="1" lang="en-US" altLang="ja-JP" sz="2400" dirty="0"/>
              </a:p>
              <a:p>
                <a:r>
                  <a:rPr lang="ja-JP" altLang="en-US" sz="2400" dirty="0"/>
                  <a:t>　　はすべての成分が　のベクトル</a:t>
                </a:r>
                <a:endParaRPr kumimoji="1" lang="ja-JP" altLang="en-US" sz="2400" dirty="0"/>
              </a:p>
            </p:txBody>
          </p:sp>
          <p:pic>
            <p:nvPicPr>
              <p:cNvPr id="22" name="図 2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09244" y="5936288"/>
                <a:ext cx="257744" cy="337734"/>
              </a:xfrm>
              <a:prstGeom prst="rect">
                <a:avLst/>
              </a:prstGeom>
              <a:ln>
                <a:noFill/>
              </a:ln>
            </p:spPr>
          </p:pic>
          <p:pic>
            <p:nvPicPr>
              <p:cNvPr id="23" name="図 2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273357" y="6009563"/>
                <a:ext cx="901293" cy="191183"/>
              </a:xfrm>
              <a:prstGeom prst="rect">
                <a:avLst/>
              </a:prstGeom>
              <a:ln>
                <a:noFill/>
              </a:ln>
            </p:spPr>
          </p:pic>
          <p:pic>
            <p:nvPicPr>
              <p:cNvPr id="24" name="図 2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386945" y="5922988"/>
                <a:ext cx="2577858" cy="377344"/>
              </a:xfrm>
              <a:prstGeom prst="rect">
                <a:avLst/>
              </a:prstGeom>
              <a:ln>
                <a:noFill/>
              </a:ln>
            </p:spPr>
          </p:pic>
          <p:pic>
            <p:nvPicPr>
              <p:cNvPr id="25" name="図 2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587006" y="6383012"/>
                <a:ext cx="166175" cy="191353"/>
              </a:xfrm>
              <a:prstGeom prst="rect">
                <a:avLst/>
              </a:prstGeom>
              <a:ln>
                <a:noFill/>
              </a:ln>
            </p:spPr>
          </p:pic>
          <p:pic>
            <p:nvPicPr>
              <p:cNvPr id="26" name="図 25"/>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375564" y="6328481"/>
                <a:ext cx="122942" cy="245884"/>
              </a:xfrm>
              <a:prstGeom prst="rect">
                <a:avLst/>
              </a:prstGeom>
              <a:ln>
                <a:noFill/>
              </a:ln>
            </p:spPr>
          </p:pic>
        </p:grpSp>
        <p:sp>
          <p:nvSpPr>
            <p:cNvPr id="16" name="正方形/長方形 15"/>
            <p:cNvSpPr/>
            <p:nvPr/>
          </p:nvSpPr>
          <p:spPr>
            <a:xfrm>
              <a:off x="121948" y="4350327"/>
              <a:ext cx="11931507" cy="236912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 name="正方形/長方形 2"/>
          <p:cNvSpPr/>
          <p:nvPr/>
        </p:nvSpPr>
        <p:spPr>
          <a:xfrm>
            <a:off x="7301345" y="3075708"/>
            <a:ext cx="1828800" cy="508689"/>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上矢印 3"/>
          <p:cNvSpPr/>
          <p:nvPr/>
        </p:nvSpPr>
        <p:spPr>
          <a:xfrm rot="19036161">
            <a:off x="8807406" y="3585401"/>
            <a:ext cx="374072" cy="948650"/>
          </a:xfrm>
          <a:prstGeom prst="up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9379527" y="4304034"/>
            <a:ext cx="2812473" cy="523220"/>
          </a:xfrm>
          <a:prstGeom prst="rect">
            <a:avLst/>
          </a:prstGeom>
          <a:noFill/>
        </p:spPr>
        <p:txBody>
          <a:bodyPr wrap="square" rtlCol="0">
            <a:spAutoFit/>
          </a:bodyPr>
          <a:lstStyle/>
          <a:p>
            <a:r>
              <a:rPr kumimoji="1" lang="ja-JP" altLang="en-US" sz="2800" dirty="0"/>
              <a:t>内積</a:t>
            </a:r>
          </a:p>
        </p:txBody>
      </p:sp>
      <p:sp>
        <p:nvSpPr>
          <p:cNvPr id="6" name="テキスト ボックス 5"/>
          <p:cNvSpPr txBox="1"/>
          <p:nvPr/>
        </p:nvSpPr>
        <p:spPr>
          <a:xfrm>
            <a:off x="595745" y="4535057"/>
            <a:ext cx="8534400" cy="1077218"/>
          </a:xfrm>
          <a:prstGeom prst="rect">
            <a:avLst/>
          </a:prstGeom>
          <a:noFill/>
        </p:spPr>
        <p:txBody>
          <a:bodyPr wrap="square" rtlCol="0">
            <a:spAutoFit/>
          </a:bodyPr>
          <a:lstStyle/>
          <a:p>
            <a:r>
              <a:rPr kumimoji="1" lang="ja-JP" altLang="en-US" sz="2800" dirty="0"/>
              <a:t>特徴空間における内積を計算できれば良い．</a:t>
            </a:r>
            <a:endParaRPr kumimoji="1" lang="en-US" altLang="ja-JP" sz="2800" dirty="0"/>
          </a:p>
          <a:p>
            <a:r>
              <a:rPr lang="ja-JP" altLang="en-US" sz="2800" dirty="0"/>
              <a:t>それを計算する関数を</a:t>
            </a:r>
            <a:r>
              <a:rPr lang="ja-JP" altLang="en-US" sz="3600" dirty="0"/>
              <a:t>「カーネル関数」</a:t>
            </a:r>
            <a:r>
              <a:rPr lang="ja-JP" altLang="en-US" sz="2800" dirty="0"/>
              <a:t>という．</a:t>
            </a:r>
            <a:endParaRPr lang="en-US" altLang="ja-JP" sz="2400" dirty="0"/>
          </a:p>
        </p:txBody>
      </p:sp>
    </p:spTree>
    <p:extLst>
      <p:ext uri="{BB962C8B-B14F-4D97-AF65-F5344CB8AC3E}">
        <p14:creationId xmlns:p14="http://schemas.microsoft.com/office/powerpoint/2010/main" val="16491896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ctr"/>
            <a:r>
              <a:rPr kumimoji="1" lang="ja-JP" altLang="en-US" sz="5400" dirty="0"/>
              <a:t>カーネル関数</a:t>
            </a:r>
          </a:p>
        </p:txBody>
      </p:sp>
      <p:graphicFrame>
        <p:nvGraphicFramePr>
          <p:cNvPr id="4" name="表 3"/>
          <p:cNvGraphicFramePr>
            <a:graphicFrameLocks noGrp="1"/>
          </p:cNvGraphicFramePr>
          <p:nvPr>
            <p:extLst>
              <p:ext uri="{D42A27DB-BD31-4B8C-83A1-F6EECF244321}">
                <p14:modId xmlns:p14="http://schemas.microsoft.com/office/powerpoint/2010/main" val="2882535450"/>
              </p:ext>
            </p:extLst>
          </p:nvPr>
        </p:nvGraphicFramePr>
        <p:xfrm>
          <a:off x="692726" y="2008128"/>
          <a:ext cx="10820400" cy="4112183"/>
        </p:xfrm>
        <a:graphic>
          <a:graphicData uri="http://schemas.openxmlformats.org/drawingml/2006/table">
            <a:tbl>
              <a:tblPr firstRow="1" bandRow="1">
                <a:tableStyleId>{5940675A-B579-460E-94D1-54222C63F5DA}</a:tableStyleId>
              </a:tblPr>
              <a:tblGrid>
                <a:gridCol w="2992583">
                  <a:extLst>
                    <a:ext uri="{9D8B030D-6E8A-4147-A177-3AD203B41FA5}">
                      <a16:colId xmlns:a16="http://schemas.microsoft.com/office/drawing/2014/main" val="1972160436"/>
                    </a:ext>
                  </a:extLst>
                </a:gridCol>
                <a:gridCol w="4221017">
                  <a:extLst>
                    <a:ext uri="{9D8B030D-6E8A-4147-A177-3AD203B41FA5}">
                      <a16:colId xmlns:a16="http://schemas.microsoft.com/office/drawing/2014/main" val="3102687213"/>
                    </a:ext>
                  </a:extLst>
                </a:gridCol>
                <a:gridCol w="3606800">
                  <a:extLst>
                    <a:ext uri="{9D8B030D-6E8A-4147-A177-3AD203B41FA5}">
                      <a16:colId xmlns:a16="http://schemas.microsoft.com/office/drawing/2014/main" val="324099019"/>
                    </a:ext>
                  </a:extLst>
                </a:gridCol>
              </a:tblGrid>
              <a:tr h="820343">
                <a:tc>
                  <a:txBody>
                    <a:bodyPr/>
                    <a:lstStyle/>
                    <a:p>
                      <a:pPr algn="ctr"/>
                      <a:r>
                        <a:rPr kumimoji="1" lang="ja-JP" altLang="en-US" sz="3600" dirty="0"/>
                        <a:t>名称</a:t>
                      </a:r>
                    </a:p>
                  </a:txBody>
                  <a:tcPr anchor="ctr"/>
                </a:tc>
                <a:tc>
                  <a:txBody>
                    <a:bodyPr/>
                    <a:lstStyle/>
                    <a:p>
                      <a:pPr algn="ctr"/>
                      <a:r>
                        <a:rPr kumimoji="1" lang="ja-JP" altLang="en-US" sz="3600" dirty="0"/>
                        <a:t>関数</a:t>
                      </a:r>
                    </a:p>
                  </a:txBody>
                  <a:tcPr anchor="ctr"/>
                </a:tc>
                <a:tc>
                  <a:txBody>
                    <a:bodyPr/>
                    <a:lstStyle/>
                    <a:p>
                      <a:pPr algn="ctr"/>
                      <a:r>
                        <a:rPr kumimoji="1" lang="ja-JP" altLang="en-US" sz="3600" dirty="0"/>
                        <a:t>主な用途</a:t>
                      </a:r>
                    </a:p>
                  </a:txBody>
                  <a:tcPr anchor="ctr"/>
                </a:tc>
                <a:extLst>
                  <a:ext uri="{0D108BD9-81ED-4DB2-BD59-A6C34878D82A}">
                    <a16:rowId xmlns:a16="http://schemas.microsoft.com/office/drawing/2014/main" val="3465219082"/>
                  </a:ext>
                </a:extLst>
              </a:tr>
              <a:tr h="820343">
                <a:tc>
                  <a:txBody>
                    <a:bodyPr/>
                    <a:lstStyle/>
                    <a:p>
                      <a:r>
                        <a:rPr kumimoji="1" lang="ja-JP" altLang="en-US" sz="2400" dirty="0"/>
                        <a:t>線形カーネル</a:t>
                      </a:r>
                      <a:endParaRPr kumimoji="1" lang="en-US" altLang="ja-JP" sz="2400" dirty="0"/>
                    </a:p>
                    <a:p>
                      <a:r>
                        <a:rPr kumimoji="1" lang="ja-JP" altLang="en-US" sz="2400" dirty="0"/>
                        <a:t>　　　</a:t>
                      </a:r>
                      <a:r>
                        <a:rPr kumimoji="1" lang="en-US" altLang="ja-JP" sz="2400" dirty="0"/>
                        <a:t>linear</a:t>
                      </a:r>
                      <a:endParaRPr kumimoji="1" lang="ja-JP" altLang="en-US" sz="2400" dirty="0"/>
                    </a:p>
                  </a:txBody>
                  <a:tcPr/>
                </a:tc>
                <a:tc>
                  <a:txBody>
                    <a:bodyPr/>
                    <a:lstStyle/>
                    <a:p>
                      <a:endParaRPr kumimoji="1" lang="ja-JP" altLang="en-US" sz="2800" dirty="0"/>
                    </a:p>
                  </a:txBody>
                  <a:tcPr anchor="ctr"/>
                </a:tc>
                <a:tc>
                  <a:txBody>
                    <a:bodyPr/>
                    <a:lstStyle/>
                    <a:p>
                      <a:r>
                        <a:rPr kumimoji="1" lang="ja-JP" altLang="en-US" sz="2400" dirty="0"/>
                        <a:t>テキストデータのように大規模で疎なデータ</a:t>
                      </a:r>
                    </a:p>
                  </a:txBody>
                  <a:tcPr anchor="ctr"/>
                </a:tc>
                <a:extLst>
                  <a:ext uri="{0D108BD9-81ED-4DB2-BD59-A6C34878D82A}">
                    <a16:rowId xmlns:a16="http://schemas.microsoft.com/office/drawing/2014/main" val="1243410849"/>
                  </a:ext>
                </a:extLst>
              </a:tr>
              <a:tr h="820343">
                <a:tc>
                  <a:txBody>
                    <a:bodyPr/>
                    <a:lstStyle/>
                    <a:p>
                      <a:r>
                        <a:rPr kumimoji="1" lang="ja-JP" altLang="en-US" sz="2400" dirty="0"/>
                        <a:t>多項式カーネル</a:t>
                      </a:r>
                      <a:endParaRPr kumimoji="1" lang="en-US" altLang="ja-JP" sz="2400" dirty="0"/>
                    </a:p>
                    <a:p>
                      <a:r>
                        <a:rPr kumimoji="1" lang="ja-JP" altLang="en-US" sz="2400" dirty="0"/>
                        <a:t>　　　</a:t>
                      </a:r>
                      <a:r>
                        <a:rPr kumimoji="1" lang="en-US" altLang="ja-JP" sz="2400" dirty="0"/>
                        <a:t>poly</a:t>
                      </a:r>
                      <a:endParaRPr kumimoji="1" lang="ja-JP" altLang="en-US" sz="2400" dirty="0"/>
                    </a:p>
                  </a:txBody>
                  <a:tcPr/>
                </a:tc>
                <a:tc>
                  <a:txBody>
                    <a:bodyPr/>
                    <a:lstStyle/>
                    <a:p>
                      <a:endParaRPr kumimoji="1" lang="ja-JP" altLang="en-US" sz="2800" dirty="0"/>
                    </a:p>
                  </a:txBody>
                  <a:tcPr anchor="ctr"/>
                </a:tc>
                <a:tc>
                  <a:txBody>
                    <a:bodyPr/>
                    <a:lstStyle/>
                    <a:p>
                      <a:r>
                        <a:rPr kumimoji="1" lang="ja-JP" altLang="en-US" sz="2400" dirty="0"/>
                        <a:t>画像分析</a:t>
                      </a:r>
                    </a:p>
                  </a:txBody>
                  <a:tcPr anchor="ctr"/>
                </a:tc>
                <a:extLst>
                  <a:ext uri="{0D108BD9-81ED-4DB2-BD59-A6C34878D82A}">
                    <a16:rowId xmlns:a16="http://schemas.microsoft.com/office/drawing/2014/main" val="823815295"/>
                  </a:ext>
                </a:extLst>
              </a:tr>
              <a:tr h="820343">
                <a:tc>
                  <a:txBody>
                    <a:bodyPr/>
                    <a:lstStyle/>
                    <a:p>
                      <a:r>
                        <a:rPr kumimoji="1" lang="en-US" altLang="ja-JP" sz="2400" dirty="0"/>
                        <a:t>RBF</a:t>
                      </a:r>
                      <a:r>
                        <a:rPr kumimoji="1" lang="ja-JP" altLang="en-US" sz="2400" dirty="0"/>
                        <a:t>カーネル</a:t>
                      </a:r>
                      <a:endParaRPr kumimoji="1" lang="en-US" altLang="ja-JP" sz="2400" dirty="0"/>
                    </a:p>
                    <a:p>
                      <a:r>
                        <a:rPr kumimoji="1" lang="ja-JP" altLang="en-US" sz="2400" dirty="0"/>
                        <a:t>　　　</a:t>
                      </a:r>
                      <a:r>
                        <a:rPr kumimoji="1" lang="en-US" altLang="ja-JP" sz="2400" dirty="0" err="1"/>
                        <a:t>rbf</a:t>
                      </a:r>
                      <a:endParaRPr kumimoji="1" lang="ja-JP" altLang="en-US" sz="2400" dirty="0"/>
                    </a:p>
                  </a:txBody>
                  <a:tcPr/>
                </a:tc>
                <a:tc>
                  <a:txBody>
                    <a:bodyPr/>
                    <a:lstStyle/>
                    <a:p>
                      <a:endParaRPr kumimoji="1" lang="ja-JP" altLang="en-US" sz="2800" dirty="0"/>
                    </a:p>
                  </a:txBody>
                  <a:tcPr anchor="ctr"/>
                </a:tc>
                <a:tc>
                  <a:txBody>
                    <a:bodyPr/>
                    <a:lstStyle/>
                    <a:p>
                      <a:r>
                        <a:rPr kumimoji="1" lang="ja-JP" altLang="en-US" sz="2400" dirty="0"/>
                        <a:t>データに対する事前知識がない場合</a:t>
                      </a:r>
                    </a:p>
                  </a:txBody>
                  <a:tcPr anchor="ctr"/>
                </a:tc>
                <a:extLst>
                  <a:ext uri="{0D108BD9-81ED-4DB2-BD59-A6C34878D82A}">
                    <a16:rowId xmlns:a16="http://schemas.microsoft.com/office/drawing/2014/main" val="874827791"/>
                  </a:ext>
                </a:extLst>
              </a:tr>
              <a:tr h="820343">
                <a:tc>
                  <a:txBody>
                    <a:bodyPr/>
                    <a:lstStyle/>
                    <a:p>
                      <a:r>
                        <a:rPr kumimoji="1" lang="ja-JP" altLang="en-US" sz="2400" dirty="0"/>
                        <a:t>シグモイドカーネル</a:t>
                      </a:r>
                      <a:endParaRPr kumimoji="1" lang="en-US" altLang="ja-JP" sz="2400" dirty="0"/>
                    </a:p>
                    <a:p>
                      <a:r>
                        <a:rPr kumimoji="1" lang="ja-JP" altLang="en-US" sz="2400" dirty="0"/>
                        <a:t>　　　</a:t>
                      </a:r>
                      <a:r>
                        <a:rPr kumimoji="1" lang="en-US" altLang="ja-JP" sz="2400" dirty="0"/>
                        <a:t>sigmoid</a:t>
                      </a:r>
                      <a:endParaRPr kumimoji="1" lang="ja-JP" altLang="en-US" sz="2400" dirty="0"/>
                    </a:p>
                  </a:txBody>
                  <a:tcPr/>
                </a:tc>
                <a:tc>
                  <a:txBody>
                    <a:bodyPr/>
                    <a:lstStyle/>
                    <a:p>
                      <a:endParaRPr kumimoji="1" lang="ja-JP" altLang="en-US" sz="2800" dirty="0"/>
                    </a:p>
                  </a:txBody>
                  <a:tcPr anchor="ctr"/>
                </a:tc>
                <a:tc>
                  <a:txBody>
                    <a:bodyPr/>
                    <a:lstStyle/>
                    <a:p>
                      <a:r>
                        <a:rPr kumimoji="1" lang="ja-JP" altLang="en-US" sz="2400" dirty="0"/>
                        <a:t>ニューラルネットの代替</a:t>
                      </a:r>
                    </a:p>
                  </a:txBody>
                  <a:tcPr anchor="ctr"/>
                </a:tc>
                <a:extLst>
                  <a:ext uri="{0D108BD9-81ED-4DB2-BD59-A6C34878D82A}">
                    <a16:rowId xmlns:a16="http://schemas.microsoft.com/office/drawing/2014/main" val="53615260"/>
                  </a:ext>
                </a:extLst>
              </a:tr>
            </a:tbl>
          </a:graphicData>
        </a:graphic>
      </p:graphicFrame>
      <p:pic>
        <p:nvPicPr>
          <p:cNvPr id="5" name="図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39126" y="3055892"/>
            <a:ext cx="929171" cy="427533"/>
          </a:xfrm>
          <a:prstGeom prst="rect">
            <a:avLst/>
          </a:prstGeom>
        </p:spPr>
      </p:pic>
      <p:pic>
        <p:nvPicPr>
          <p:cNvPr id="7" name="図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25271" y="3837697"/>
            <a:ext cx="3967918" cy="467701"/>
          </a:xfrm>
          <a:prstGeom prst="rect">
            <a:avLst/>
          </a:prstGeom>
        </p:spPr>
      </p:pic>
      <p:pic>
        <p:nvPicPr>
          <p:cNvPr id="8" name="図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39126" y="4770041"/>
            <a:ext cx="3899931" cy="315214"/>
          </a:xfrm>
          <a:prstGeom prst="rect">
            <a:avLst/>
          </a:prstGeom>
        </p:spPr>
      </p:pic>
      <p:pic>
        <p:nvPicPr>
          <p:cNvPr id="9" name="図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839126" y="5570163"/>
            <a:ext cx="3718211" cy="359572"/>
          </a:xfrm>
          <a:prstGeom prst="rect">
            <a:avLst/>
          </a:prstGeom>
        </p:spPr>
      </p:pic>
      <p:pic>
        <p:nvPicPr>
          <p:cNvPr id="10" name="図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266151" y="6248620"/>
            <a:ext cx="1154019" cy="440731"/>
          </a:xfrm>
          <a:prstGeom prst="rect">
            <a:avLst/>
          </a:prstGeom>
        </p:spPr>
      </p:pic>
      <p:sp>
        <p:nvSpPr>
          <p:cNvPr id="11" name="テキスト ボックス 10"/>
          <p:cNvSpPr txBox="1"/>
          <p:nvPr/>
        </p:nvSpPr>
        <p:spPr>
          <a:xfrm>
            <a:off x="4684260" y="6207376"/>
            <a:ext cx="7286075" cy="523220"/>
          </a:xfrm>
          <a:prstGeom prst="rect">
            <a:avLst/>
          </a:prstGeom>
          <a:noFill/>
        </p:spPr>
        <p:txBody>
          <a:bodyPr wrap="square" rtlCol="0">
            <a:spAutoFit/>
          </a:bodyPr>
          <a:lstStyle/>
          <a:p>
            <a:r>
              <a:rPr kumimoji="1" lang="en-US" altLang="ja-JP" sz="2800" dirty="0"/>
              <a:t>※</a:t>
            </a:r>
            <a:r>
              <a:rPr kumimoji="1" lang="ja-JP" altLang="en-US" sz="2800" dirty="0"/>
              <a:t>　　　　はユーザーが決定する</a:t>
            </a:r>
          </a:p>
        </p:txBody>
      </p:sp>
    </p:spTree>
    <p:extLst>
      <p:ext uri="{BB962C8B-B14F-4D97-AF65-F5344CB8AC3E}">
        <p14:creationId xmlns:p14="http://schemas.microsoft.com/office/powerpoint/2010/main" val="38350853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678873" y="2867890"/>
            <a:ext cx="10571018" cy="1015663"/>
          </a:xfrm>
          <a:prstGeom prst="rect">
            <a:avLst/>
          </a:prstGeom>
          <a:noFill/>
        </p:spPr>
        <p:txBody>
          <a:bodyPr wrap="square" rtlCol="0">
            <a:spAutoFit/>
          </a:bodyPr>
          <a:lstStyle/>
          <a:p>
            <a:r>
              <a:rPr kumimoji="1" lang="en-US" altLang="ja-JP" sz="6000" dirty="0"/>
              <a:t>9.2</a:t>
            </a:r>
            <a:r>
              <a:rPr kumimoji="1" lang="ja-JP" altLang="en-US" sz="6000" dirty="0"/>
              <a:t>　教師あり学習</a:t>
            </a:r>
          </a:p>
        </p:txBody>
      </p:sp>
    </p:spTree>
    <p:extLst>
      <p:ext uri="{BB962C8B-B14F-4D97-AF65-F5344CB8AC3E}">
        <p14:creationId xmlns:p14="http://schemas.microsoft.com/office/powerpoint/2010/main" val="8599583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ctr"/>
            <a:r>
              <a:rPr kumimoji="1" lang="ja-JP" altLang="en-US" sz="5400" dirty="0"/>
              <a:t>サンプルデータでグラフ描画</a:t>
            </a:r>
          </a:p>
        </p:txBody>
      </p:sp>
      <p:sp>
        <p:nvSpPr>
          <p:cNvPr id="3" name="テキスト ボックス 2"/>
          <p:cNvSpPr txBox="1"/>
          <p:nvPr/>
        </p:nvSpPr>
        <p:spPr>
          <a:xfrm>
            <a:off x="429491" y="2147888"/>
            <a:ext cx="11333017" cy="4093428"/>
          </a:xfrm>
          <a:prstGeom prst="rect">
            <a:avLst/>
          </a:prstGeom>
          <a:noFill/>
        </p:spPr>
        <p:txBody>
          <a:bodyPr wrap="square" rtlCol="0">
            <a:spAutoFit/>
          </a:bodyPr>
          <a:lstStyle/>
          <a:p>
            <a:r>
              <a:rPr lang="en-US" altLang="ja-JP" sz="2000" dirty="0">
                <a:latin typeface="Courier New" panose="02070309020205020404" pitchFamily="49" charset="0"/>
                <a:cs typeface="Courier New" panose="02070309020205020404" pitchFamily="49" charset="0"/>
              </a:rPr>
              <a:t>%</a:t>
            </a:r>
            <a:r>
              <a:rPr lang="en-US" altLang="ja-JP" sz="2000" dirty="0" err="1">
                <a:latin typeface="Courier New" panose="02070309020205020404" pitchFamily="49" charset="0"/>
                <a:cs typeface="Courier New" panose="02070309020205020404" pitchFamily="49" charset="0"/>
              </a:rPr>
              <a:t>matplotlib</a:t>
            </a:r>
            <a:r>
              <a:rPr lang="en-US" altLang="ja-JP" sz="2000" dirty="0">
                <a:latin typeface="Courier New" panose="02070309020205020404" pitchFamily="49" charset="0"/>
                <a:cs typeface="Courier New" panose="02070309020205020404" pitchFamily="49" charset="0"/>
              </a:rPr>
              <a:t> inline</a:t>
            </a:r>
          </a:p>
          <a:p>
            <a:r>
              <a:rPr lang="en-US" altLang="ja-JP" sz="2000" dirty="0">
                <a:latin typeface="Courier New" panose="02070309020205020404" pitchFamily="49" charset="0"/>
                <a:cs typeface="Courier New" panose="02070309020205020404" pitchFamily="49" charset="0"/>
              </a:rPr>
              <a:t>import </a:t>
            </a:r>
            <a:r>
              <a:rPr lang="en-US" altLang="ja-JP" sz="2000" dirty="0" err="1">
                <a:latin typeface="Courier New" panose="02070309020205020404" pitchFamily="49" charset="0"/>
                <a:cs typeface="Courier New" panose="02070309020205020404" pitchFamily="49" charset="0"/>
              </a:rPr>
              <a:t>numpy</a:t>
            </a:r>
            <a:r>
              <a:rPr lang="en-US" altLang="ja-JP" sz="2000" dirty="0">
                <a:latin typeface="Courier New" panose="02070309020205020404" pitchFamily="49" charset="0"/>
                <a:cs typeface="Courier New" panose="02070309020205020404" pitchFamily="49" charset="0"/>
              </a:rPr>
              <a:t> as np</a:t>
            </a:r>
          </a:p>
          <a:p>
            <a:r>
              <a:rPr lang="en-US" altLang="ja-JP" sz="2000" dirty="0">
                <a:latin typeface="Courier New" panose="02070309020205020404" pitchFamily="49" charset="0"/>
                <a:cs typeface="Courier New" panose="02070309020205020404" pitchFamily="49" charset="0"/>
              </a:rPr>
              <a:t>import </a:t>
            </a:r>
            <a:r>
              <a:rPr lang="en-US" altLang="ja-JP" sz="2000" dirty="0" err="1">
                <a:latin typeface="Courier New" panose="02070309020205020404" pitchFamily="49" charset="0"/>
                <a:cs typeface="Courier New" panose="02070309020205020404" pitchFamily="49" charset="0"/>
              </a:rPr>
              <a:t>scipy.linalg</a:t>
            </a:r>
            <a:r>
              <a:rPr lang="en-US" altLang="ja-JP" sz="2000" dirty="0">
                <a:latin typeface="Courier New" panose="02070309020205020404" pitchFamily="49" charset="0"/>
                <a:cs typeface="Courier New" panose="02070309020205020404" pitchFamily="49" charset="0"/>
              </a:rPr>
              <a:t> as </a:t>
            </a:r>
            <a:r>
              <a:rPr lang="en-US" altLang="ja-JP" sz="2000" dirty="0" err="1">
                <a:latin typeface="Courier New" panose="02070309020205020404" pitchFamily="49" charset="0"/>
                <a:cs typeface="Courier New" panose="02070309020205020404" pitchFamily="49" charset="0"/>
              </a:rPr>
              <a:t>linalg</a:t>
            </a:r>
            <a:endParaRPr lang="en-US" altLang="ja-JP" sz="2000" dirty="0">
              <a:latin typeface="Courier New" panose="02070309020205020404" pitchFamily="49" charset="0"/>
              <a:cs typeface="Courier New" panose="02070309020205020404" pitchFamily="49" charset="0"/>
            </a:endParaRPr>
          </a:p>
          <a:p>
            <a:r>
              <a:rPr lang="en-US" altLang="ja-JP" sz="2000" dirty="0">
                <a:solidFill>
                  <a:srgbClr val="FF0000"/>
                </a:solidFill>
                <a:latin typeface="Courier New" panose="02070309020205020404" pitchFamily="49" charset="0"/>
                <a:cs typeface="Courier New" panose="02070309020205020404" pitchFamily="49" charset="0"/>
              </a:rPr>
              <a:t>from </a:t>
            </a:r>
            <a:r>
              <a:rPr lang="en-US" altLang="ja-JP" sz="2000" dirty="0" err="1">
                <a:solidFill>
                  <a:srgbClr val="FF0000"/>
                </a:solidFill>
                <a:latin typeface="Courier New" panose="02070309020205020404" pitchFamily="49" charset="0"/>
                <a:cs typeface="Courier New" panose="02070309020205020404" pitchFamily="49" charset="0"/>
              </a:rPr>
              <a:t>sklearn.datasets</a:t>
            </a:r>
            <a:r>
              <a:rPr lang="en-US" altLang="ja-JP" sz="2000" dirty="0">
                <a:solidFill>
                  <a:srgbClr val="FF0000"/>
                </a:solidFill>
                <a:latin typeface="Courier New" panose="02070309020205020404" pitchFamily="49" charset="0"/>
                <a:cs typeface="Courier New" panose="02070309020205020404" pitchFamily="49" charset="0"/>
              </a:rPr>
              <a:t> import *</a:t>
            </a:r>
          </a:p>
          <a:p>
            <a:r>
              <a:rPr lang="en-US" altLang="ja-JP" sz="2000" dirty="0">
                <a:latin typeface="Courier New" panose="02070309020205020404" pitchFamily="49" charset="0"/>
                <a:cs typeface="Courier New" panose="02070309020205020404" pitchFamily="49" charset="0"/>
              </a:rPr>
              <a:t>import </a:t>
            </a:r>
            <a:r>
              <a:rPr lang="en-US" altLang="ja-JP" sz="2000" dirty="0" err="1">
                <a:latin typeface="Courier New" panose="02070309020205020404" pitchFamily="49" charset="0"/>
                <a:cs typeface="Courier New" panose="02070309020205020404" pitchFamily="49" charset="0"/>
              </a:rPr>
              <a:t>matplotlib.pyplot</a:t>
            </a:r>
            <a:r>
              <a:rPr lang="en-US" altLang="ja-JP" sz="2000" dirty="0">
                <a:latin typeface="Courier New" panose="02070309020205020404" pitchFamily="49" charset="0"/>
                <a:cs typeface="Courier New" panose="02070309020205020404" pitchFamily="49" charset="0"/>
              </a:rPr>
              <a:t> as </a:t>
            </a:r>
            <a:r>
              <a:rPr lang="en-US" altLang="ja-JP" sz="2000" dirty="0" err="1">
                <a:latin typeface="Courier New" panose="02070309020205020404" pitchFamily="49" charset="0"/>
                <a:cs typeface="Courier New" panose="02070309020205020404" pitchFamily="49" charset="0"/>
              </a:rPr>
              <a:t>plt</a:t>
            </a:r>
            <a:endParaRPr lang="en-US" altLang="ja-JP" sz="2000" dirty="0">
              <a:latin typeface="Courier New" panose="02070309020205020404" pitchFamily="49" charset="0"/>
              <a:cs typeface="Courier New" panose="02070309020205020404" pitchFamily="49" charset="0"/>
            </a:endParaRPr>
          </a:p>
          <a:p>
            <a:r>
              <a:rPr lang="en-US" altLang="ja-JP" sz="2000" dirty="0">
                <a:solidFill>
                  <a:srgbClr val="FF0000"/>
                </a:solidFill>
                <a:latin typeface="Courier New" panose="02070309020205020404" pitchFamily="49" charset="0"/>
                <a:cs typeface="Courier New" panose="02070309020205020404" pitchFamily="49" charset="0"/>
              </a:rPr>
              <a:t>import </a:t>
            </a:r>
            <a:r>
              <a:rPr lang="en-US" altLang="ja-JP" sz="2000" dirty="0" err="1">
                <a:solidFill>
                  <a:srgbClr val="FF0000"/>
                </a:solidFill>
                <a:latin typeface="Courier New" panose="02070309020205020404" pitchFamily="49" charset="0"/>
                <a:cs typeface="Courier New" panose="02070309020205020404" pitchFamily="49" charset="0"/>
              </a:rPr>
              <a:t>sklearn.svm</a:t>
            </a:r>
            <a:r>
              <a:rPr lang="en-US" altLang="ja-JP" sz="2000" dirty="0">
                <a:solidFill>
                  <a:srgbClr val="FF0000"/>
                </a:solidFill>
                <a:latin typeface="Courier New" panose="02070309020205020404" pitchFamily="49" charset="0"/>
                <a:cs typeface="Courier New" panose="02070309020205020404" pitchFamily="49" charset="0"/>
              </a:rPr>
              <a:t> as </a:t>
            </a:r>
            <a:r>
              <a:rPr lang="en-US" altLang="ja-JP" sz="2000" dirty="0" err="1">
                <a:solidFill>
                  <a:srgbClr val="FF0000"/>
                </a:solidFill>
                <a:latin typeface="Courier New" panose="02070309020205020404" pitchFamily="49" charset="0"/>
                <a:cs typeface="Courier New" panose="02070309020205020404" pitchFamily="49" charset="0"/>
              </a:rPr>
              <a:t>svm</a:t>
            </a:r>
            <a:endParaRPr lang="en-US" altLang="ja-JP" sz="2000" dirty="0">
              <a:solidFill>
                <a:srgbClr val="FF0000"/>
              </a:solidFill>
              <a:latin typeface="Courier New" panose="02070309020205020404" pitchFamily="49" charset="0"/>
              <a:cs typeface="Courier New" panose="02070309020205020404" pitchFamily="49" charset="0"/>
            </a:endParaRPr>
          </a:p>
          <a:p>
            <a:endParaRPr lang="en-US" altLang="ja-JP" sz="2000" dirty="0">
              <a:latin typeface="Courier New" panose="02070309020205020404" pitchFamily="49" charset="0"/>
              <a:cs typeface="Courier New" panose="02070309020205020404" pitchFamily="49" charset="0"/>
            </a:endParaRPr>
          </a:p>
          <a:p>
            <a:r>
              <a:rPr lang="en-US" altLang="ja-JP" sz="2000" dirty="0" err="1">
                <a:latin typeface="Courier New" panose="02070309020205020404" pitchFamily="49" charset="0"/>
                <a:cs typeface="Courier New" panose="02070309020205020404" pitchFamily="49" charset="0"/>
              </a:rPr>
              <a:t>np.random.seed</a:t>
            </a:r>
            <a:r>
              <a:rPr lang="en-US" altLang="ja-JP" sz="2000" dirty="0">
                <a:latin typeface="Courier New" panose="02070309020205020404" pitchFamily="49" charset="0"/>
                <a:cs typeface="Courier New" panose="02070309020205020404" pitchFamily="49" charset="0"/>
              </a:rPr>
              <a:t>(0)</a:t>
            </a:r>
          </a:p>
          <a:p>
            <a:r>
              <a:rPr lang="en-US" altLang="ja-JP" sz="2000" dirty="0">
                <a:latin typeface="Courier New" panose="02070309020205020404" pitchFamily="49" charset="0"/>
                <a:cs typeface="Courier New" panose="02070309020205020404" pitchFamily="49" charset="0"/>
              </a:rPr>
              <a:t>X, Y = </a:t>
            </a:r>
            <a:r>
              <a:rPr lang="en-US" altLang="ja-JP" sz="2000" dirty="0" err="1">
                <a:latin typeface="Courier New" panose="02070309020205020404" pitchFamily="49" charset="0"/>
                <a:cs typeface="Courier New" panose="02070309020205020404" pitchFamily="49" charset="0"/>
              </a:rPr>
              <a:t>make_classification</a:t>
            </a:r>
            <a:r>
              <a:rPr lang="en-US" altLang="ja-JP" sz="2000" dirty="0">
                <a:latin typeface="Courier New" panose="02070309020205020404" pitchFamily="49" charset="0"/>
                <a:cs typeface="Courier New" panose="02070309020205020404" pitchFamily="49" charset="0"/>
              </a:rPr>
              <a:t>(</a:t>
            </a:r>
            <a:r>
              <a:rPr lang="en-US" altLang="ja-JP" sz="2000" dirty="0" err="1">
                <a:latin typeface="Courier New" panose="02070309020205020404" pitchFamily="49" charset="0"/>
                <a:cs typeface="Courier New" panose="02070309020205020404" pitchFamily="49" charset="0"/>
              </a:rPr>
              <a:t>n_features</a:t>
            </a:r>
            <a:r>
              <a:rPr lang="en-US" altLang="ja-JP" sz="2000" dirty="0">
                <a:latin typeface="Courier New" panose="02070309020205020404" pitchFamily="49" charset="0"/>
                <a:cs typeface="Courier New" panose="02070309020205020404" pitchFamily="49" charset="0"/>
              </a:rPr>
              <a:t>=2, </a:t>
            </a:r>
            <a:r>
              <a:rPr lang="en-US" altLang="ja-JP" sz="2000" dirty="0" err="1">
                <a:latin typeface="Courier New" panose="02070309020205020404" pitchFamily="49" charset="0"/>
                <a:cs typeface="Courier New" panose="02070309020205020404" pitchFamily="49" charset="0"/>
              </a:rPr>
              <a:t>n_redundant</a:t>
            </a:r>
            <a:r>
              <a:rPr lang="en-US" altLang="ja-JP" sz="2000" dirty="0">
                <a:latin typeface="Courier New" panose="02070309020205020404" pitchFamily="49" charset="0"/>
                <a:cs typeface="Courier New" panose="02070309020205020404" pitchFamily="49" charset="0"/>
              </a:rPr>
              <a:t>=0, </a:t>
            </a:r>
            <a:r>
              <a:rPr lang="en-US" altLang="ja-JP" sz="2000" dirty="0" err="1">
                <a:latin typeface="Courier New" panose="02070309020205020404" pitchFamily="49" charset="0"/>
                <a:cs typeface="Courier New" panose="02070309020205020404" pitchFamily="49" charset="0"/>
              </a:rPr>
              <a:t>n_informative</a:t>
            </a:r>
            <a:r>
              <a:rPr lang="en-US" altLang="ja-JP" sz="2000" dirty="0">
                <a:latin typeface="Courier New" panose="02070309020205020404" pitchFamily="49" charset="0"/>
                <a:cs typeface="Courier New" panose="02070309020205020404" pitchFamily="49" charset="0"/>
              </a:rPr>
              <a:t>=2)</a:t>
            </a:r>
          </a:p>
          <a:p>
            <a:r>
              <a:rPr lang="en-US" altLang="ja-JP" sz="2000" dirty="0" err="1">
                <a:latin typeface="Courier New" panose="02070309020205020404" pitchFamily="49" charset="0"/>
                <a:cs typeface="Courier New" panose="02070309020205020404" pitchFamily="49" charset="0"/>
              </a:rPr>
              <a:t>iy</a:t>
            </a:r>
            <a:r>
              <a:rPr lang="en-US" altLang="ja-JP" sz="2000" dirty="0">
                <a:latin typeface="Courier New" panose="02070309020205020404" pitchFamily="49" charset="0"/>
                <a:cs typeface="Courier New" panose="02070309020205020404" pitchFamily="49" charset="0"/>
              </a:rPr>
              <a:t> = (Y == 1)</a:t>
            </a:r>
          </a:p>
          <a:p>
            <a:r>
              <a:rPr lang="en-US" altLang="ja-JP" sz="2000" dirty="0" err="1">
                <a:latin typeface="Courier New" panose="02070309020205020404" pitchFamily="49" charset="0"/>
                <a:cs typeface="Courier New" panose="02070309020205020404" pitchFamily="49" charset="0"/>
              </a:rPr>
              <a:t>iny</a:t>
            </a:r>
            <a:r>
              <a:rPr lang="en-US" altLang="ja-JP" sz="2000" dirty="0">
                <a:latin typeface="Courier New" panose="02070309020205020404" pitchFamily="49" charset="0"/>
                <a:cs typeface="Courier New" panose="02070309020205020404" pitchFamily="49" charset="0"/>
              </a:rPr>
              <a:t> = (Y == 0)</a:t>
            </a:r>
          </a:p>
          <a:p>
            <a:r>
              <a:rPr lang="en-US" altLang="ja-JP" sz="2000" dirty="0" err="1">
                <a:latin typeface="Courier New" panose="02070309020205020404" pitchFamily="49" charset="0"/>
                <a:cs typeface="Courier New" panose="02070309020205020404" pitchFamily="49" charset="0"/>
              </a:rPr>
              <a:t>plt.scatter</a:t>
            </a:r>
            <a:r>
              <a:rPr lang="en-US" altLang="ja-JP" sz="2000" dirty="0">
                <a:latin typeface="Courier New" panose="02070309020205020404" pitchFamily="49" charset="0"/>
                <a:cs typeface="Courier New" panose="02070309020205020404" pitchFamily="49" charset="0"/>
              </a:rPr>
              <a:t>(X[</a:t>
            </a:r>
            <a:r>
              <a:rPr lang="en-US" altLang="ja-JP" sz="2000" dirty="0" err="1">
                <a:latin typeface="Courier New" panose="02070309020205020404" pitchFamily="49" charset="0"/>
                <a:cs typeface="Courier New" panose="02070309020205020404" pitchFamily="49" charset="0"/>
              </a:rPr>
              <a:t>iy</a:t>
            </a:r>
            <a:r>
              <a:rPr lang="en-US" altLang="ja-JP" sz="2000" dirty="0">
                <a:latin typeface="Courier New" panose="02070309020205020404" pitchFamily="49" charset="0"/>
                <a:cs typeface="Courier New" panose="02070309020205020404" pitchFamily="49" charset="0"/>
              </a:rPr>
              <a:t>, 0], X[</a:t>
            </a:r>
            <a:r>
              <a:rPr lang="en-US" altLang="ja-JP" sz="2000" dirty="0" err="1">
                <a:latin typeface="Courier New" panose="02070309020205020404" pitchFamily="49" charset="0"/>
                <a:cs typeface="Courier New" panose="02070309020205020404" pitchFamily="49" charset="0"/>
              </a:rPr>
              <a:t>iy</a:t>
            </a:r>
            <a:r>
              <a:rPr lang="en-US" altLang="ja-JP" sz="2000" dirty="0">
                <a:latin typeface="Courier New" panose="02070309020205020404" pitchFamily="49" charset="0"/>
                <a:cs typeface="Courier New" panose="02070309020205020404" pitchFamily="49" charset="0"/>
              </a:rPr>
              <a:t>, 1], marker='o')</a:t>
            </a:r>
          </a:p>
          <a:p>
            <a:r>
              <a:rPr lang="en-US" altLang="ja-JP" sz="2000" dirty="0" err="1">
                <a:latin typeface="Courier New" panose="02070309020205020404" pitchFamily="49" charset="0"/>
                <a:cs typeface="Courier New" panose="02070309020205020404" pitchFamily="49" charset="0"/>
              </a:rPr>
              <a:t>plt.scatter</a:t>
            </a:r>
            <a:r>
              <a:rPr lang="en-US" altLang="ja-JP" sz="2000" dirty="0">
                <a:latin typeface="Courier New" panose="02070309020205020404" pitchFamily="49" charset="0"/>
                <a:cs typeface="Courier New" panose="02070309020205020404" pitchFamily="49" charset="0"/>
              </a:rPr>
              <a:t>(X[</a:t>
            </a:r>
            <a:r>
              <a:rPr lang="en-US" altLang="ja-JP" sz="2000" dirty="0" err="1">
                <a:latin typeface="Courier New" panose="02070309020205020404" pitchFamily="49" charset="0"/>
                <a:cs typeface="Courier New" panose="02070309020205020404" pitchFamily="49" charset="0"/>
              </a:rPr>
              <a:t>iny</a:t>
            </a:r>
            <a:r>
              <a:rPr lang="en-US" altLang="ja-JP" sz="2000" dirty="0">
                <a:latin typeface="Courier New" panose="02070309020205020404" pitchFamily="49" charset="0"/>
                <a:cs typeface="Courier New" panose="02070309020205020404" pitchFamily="49" charset="0"/>
              </a:rPr>
              <a:t>, 0], X[</a:t>
            </a:r>
            <a:r>
              <a:rPr lang="en-US" altLang="ja-JP" sz="2000" dirty="0" err="1">
                <a:latin typeface="Courier New" panose="02070309020205020404" pitchFamily="49" charset="0"/>
                <a:cs typeface="Courier New" panose="02070309020205020404" pitchFamily="49" charset="0"/>
              </a:rPr>
              <a:t>iny</a:t>
            </a:r>
            <a:r>
              <a:rPr lang="en-US" altLang="ja-JP" sz="2000" dirty="0">
                <a:latin typeface="Courier New" panose="02070309020205020404" pitchFamily="49" charset="0"/>
                <a:cs typeface="Courier New" panose="02070309020205020404" pitchFamily="49" charset="0"/>
              </a:rPr>
              <a:t>, 1], marker='x');</a:t>
            </a:r>
            <a:endParaRPr kumimoji="1" lang="ja-JP" altLang="en-US" sz="2000" dirty="0">
              <a:latin typeface="Courier New" panose="02070309020205020404" pitchFamily="49" charset="0"/>
              <a:cs typeface="Courier New" panose="02070309020205020404" pitchFamily="49" charset="0"/>
            </a:endParaRPr>
          </a:p>
        </p:txBody>
      </p:sp>
      <p:sp>
        <p:nvSpPr>
          <p:cNvPr id="4" name="テキスト ボックス 3"/>
          <p:cNvSpPr txBox="1"/>
          <p:nvPr/>
        </p:nvSpPr>
        <p:spPr>
          <a:xfrm>
            <a:off x="526473" y="1690688"/>
            <a:ext cx="2202872" cy="461665"/>
          </a:xfrm>
          <a:prstGeom prst="rect">
            <a:avLst/>
          </a:prstGeom>
          <a:noFill/>
        </p:spPr>
        <p:txBody>
          <a:bodyPr wrap="square" rtlCol="0">
            <a:spAutoFit/>
          </a:bodyPr>
          <a:lstStyle/>
          <a:p>
            <a:r>
              <a:rPr lang="ja-JP" altLang="en-US" sz="2400" dirty="0"/>
              <a:t>コード</a:t>
            </a:r>
            <a:r>
              <a:rPr lang="en-US" altLang="ja-JP" sz="2400" dirty="0"/>
              <a:t>9.1 In[1]</a:t>
            </a:r>
            <a:endParaRPr kumimoji="1" lang="ja-JP" altLang="en-US" sz="2400" dirty="0"/>
          </a:p>
        </p:txBody>
      </p:sp>
    </p:spTree>
    <p:extLst>
      <p:ext uri="{BB962C8B-B14F-4D97-AF65-F5344CB8AC3E}">
        <p14:creationId xmlns:p14="http://schemas.microsoft.com/office/powerpoint/2010/main" val="3332630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ctr"/>
            <a:r>
              <a:rPr kumimoji="1" lang="ja-JP" altLang="en-US" sz="4800" dirty="0"/>
              <a:t>内容</a:t>
            </a:r>
          </a:p>
        </p:txBody>
      </p:sp>
      <p:sp>
        <p:nvSpPr>
          <p:cNvPr id="3" name="コンテンツ プレースホルダー 2"/>
          <p:cNvSpPr>
            <a:spLocks noGrp="1"/>
          </p:cNvSpPr>
          <p:nvPr>
            <p:ph idx="1"/>
          </p:nvPr>
        </p:nvSpPr>
        <p:spPr>
          <a:xfrm>
            <a:off x="838200" y="1825624"/>
            <a:ext cx="10515600" cy="4921539"/>
          </a:xfrm>
        </p:spPr>
        <p:txBody>
          <a:bodyPr>
            <a:normAutofit/>
          </a:bodyPr>
          <a:lstStyle/>
          <a:p>
            <a:r>
              <a:rPr kumimoji="1" lang="en-US" altLang="ja-JP" dirty="0" err="1"/>
              <a:t>numpy</a:t>
            </a:r>
            <a:r>
              <a:rPr kumimoji="1" lang="ja-JP" altLang="en-US" dirty="0"/>
              <a:t>の復習</a:t>
            </a:r>
            <a:endParaRPr kumimoji="1" lang="en-US" altLang="ja-JP" dirty="0"/>
          </a:p>
          <a:p>
            <a:r>
              <a:rPr lang="ja-JP" altLang="en-US" dirty="0"/>
              <a:t>機械学習の概要</a:t>
            </a:r>
            <a:endParaRPr lang="en-US" altLang="ja-JP" dirty="0"/>
          </a:p>
          <a:p>
            <a:pPr lvl="1"/>
            <a:r>
              <a:rPr lang="en-US" altLang="ja-JP" dirty="0"/>
              <a:t>SVM</a:t>
            </a:r>
          </a:p>
          <a:p>
            <a:r>
              <a:rPr kumimoji="1" lang="ja-JP" altLang="en-US" dirty="0"/>
              <a:t>教師あり学習</a:t>
            </a:r>
            <a:endParaRPr kumimoji="1" lang="en-US" altLang="ja-JP" dirty="0"/>
          </a:p>
          <a:p>
            <a:pPr lvl="1"/>
            <a:r>
              <a:rPr lang="ja-JP" altLang="en-US" dirty="0"/>
              <a:t>サンプルデータ</a:t>
            </a:r>
            <a:endParaRPr kumimoji="1" lang="en-US" altLang="ja-JP" dirty="0"/>
          </a:p>
          <a:p>
            <a:pPr lvl="1"/>
            <a:r>
              <a:rPr kumimoji="1" lang="ja-JP" altLang="en-US" dirty="0"/>
              <a:t>回帰分析</a:t>
            </a:r>
            <a:endParaRPr kumimoji="1" lang="en-US" altLang="ja-JP" dirty="0"/>
          </a:p>
          <a:p>
            <a:pPr lvl="1"/>
            <a:r>
              <a:rPr lang="ja-JP" altLang="en-US" dirty="0"/>
              <a:t>分類</a:t>
            </a:r>
            <a:endParaRPr kumimoji="1" lang="en-US" altLang="ja-JP" dirty="0"/>
          </a:p>
          <a:p>
            <a:r>
              <a:rPr lang="ja-JP" altLang="en-US" dirty="0"/>
              <a:t>教師なし学習</a:t>
            </a:r>
            <a:endParaRPr lang="en-US" altLang="ja-JP" dirty="0"/>
          </a:p>
          <a:p>
            <a:pPr lvl="1"/>
            <a:r>
              <a:rPr kumimoji="1" lang="ja-JP" altLang="en-US" dirty="0"/>
              <a:t>クラスタリング</a:t>
            </a:r>
            <a:endParaRPr kumimoji="1" lang="en-US" altLang="ja-JP" dirty="0"/>
          </a:p>
          <a:p>
            <a:pPr lvl="1"/>
            <a:r>
              <a:rPr lang="ja-JP" altLang="en-US" dirty="0"/>
              <a:t>次元縮約</a:t>
            </a:r>
            <a:endParaRPr kumimoji="1" lang="ja-JP" altLang="en-US" dirty="0"/>
          </a:p>
        </p:txBody>
      </p:sp>
    </p:spTree>
    <p:extLst>
      <p:ext uri="{BB962C8B-B14F-4D97-AF65-F5344CB8AC3E}">
        <p14:creationId xmlns:p14="http://schemas.microsoft.com/office/powerpoint/2010/main" val="12022033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838200" y="1939636"/>
            <a:ext cx="10965874" cy="369332"/>
          </a:xfrm>
          <a:prstGeom prst="rect">
            <a:avLst/>
          </a:prstGeom>
          <a:noFill/>
        </p:spPr>
        <p:txBody>
          <a:bodyPr wrap="square" rtlCol="0">
            <a:spAutoFit/>
          </a:bodyPr>
          <a:lstStyle/>
          <a:p>
            <a:r>
              <a:rPr lang="en-US" altLang="ja-JP" dirty="0">
                <a:latin typeface="Courier New" panose="02070309020205020404" pitchFamily="49" charset="0"/>
                <a:cs typeface="Courier New" panose="02070309020205020404" pitchFamily="49" charset="0"/>
              </a:rPr>
              <a:t>X, Y = </a:t>
            </a:r>
            <a:r>
              <a:rPr lang="en-US" altLang="ja-JP" dirty="0" err="1">
                <a:latin typeface="Courier New" panose="02070309020205020404" pitchFamily="49" charset="0"/>
                <a:cs typeface="Courier New" panose="02070309020205020404" pitchFamily="49" charset="0"/>
              </a:rPr>
              <a:t>make_classification</a:t>
            </a:r>
            <a:r>
              <a:rPr lang="en-US" altLang="ja-JP" dirty="0">
                <a:latin typeface="Courier New" panose="02070309020205020404" pitchFamily="49" charset="0"/>
                <a:cs typeface="Courier New" panose="02070309020205020404" pitchFamily="49" charset="0"/>
              </a:rPr>
              <a:t>(</a:t>
            </a:r>
            <a:r>
              <a:rPr lang="en-US" altLang="ja-JP" dirty="0" err="1">
                <a:latin typeface="Courier New" panose="02070309020205020404" pitchFamily="49" charset="0"/>
                <a:cs typeface="Courier New" panose="02070309020205020404" pitchFamily="49" charset="0"/>
              </a:rPr>
              <a:t>n_features</a:t>
            </a:r>
            <a:r>
              <a:rPr lang="en-US" altLang="ja-JP" dirty="0">
                <a:latin typeface="Courier New" panose="02070309020205020404" pitchFamily="49" charset="0"/>
                <a:cs typeface="Courier New" panose="02070309020205020404" pitchFamily="49" charset="0"/>
              </a:rPr>
              <a:t>=2, </a:t>
            </a:r>
            <a:r>
              <a:rPr lang="en-US" altLang="ja-JP" dirty="0" err="1">
                <a:latin typeface="Courier New" panose="02070309020205020404" pitchFamily="49" charset="0"/>
                <a:cs typeface="Courier New" panose="02070309020205020404" pitchFamily="49" charset="0"/>
              </a:rPr>
              <a:t>n_redundant</a:t>
            </a:r>
            <a:r>
              <a:rPr lang="en-US" altLang="ja-JP" dirty="0">
                <a:latin typeface="Courier New" panose="02070309020205020404" pitchFamily="49" charset="0"/>
                <a:cs typeface="Courier New" panose="02070309020205020404" pitchFamily="49" charset="0"/>
              </a:rPr>
              <a:t>=0, </a:t>
            </a:r>
            <a:r>
              <a:rPr lang="en-US" altLang="ja-JP" dirty="0" err="1">
                <a:latin typeface="Courier New" panose="02070309020205020404" pitchFamily="49" charset="0"/>
                <a:cs typeface="Courier New" panose="02070309020205020404" pitchFamily="49" charset="0"/>
              </a:rPr>
              <a:t>n_informative</a:t>
            </a:r>
            <a:r>
              <a:rPr lang="en-US" altLang="ja-JP" dirty="0">
                <a:latin typeface="Courier New" panose="02070309020205020404" pitchFamily="49" charset="0"/>
                <a:cs typeface="Courier New" panose="02070309020205020404" pitchFamily="49" charset="0"/>
              </a:rPr>
              <a:t>=2)</a:t>
            </a:r>
          </a:p>
        </p:txBody>
      </p:sp>
      <p:sp>
        <p:nvSpPr>
          <p:cNvPr id="4" name="タイトル 1"/>
          <p:cNvSpPr>
            <a:spLocks noGrp="1"/>
          </p:cNvSpPr>
          <p:nvPr>
            <p:ph type="title"/>
          </p:nvPr>
        </p:nvSpPr>
        <p:spPr/>
        <p:txBody>
          <a:bodyPr>
            <a:normAutofit/>
          </a:bodyPr>
          <a:lstStyle/>
          <a:p>
            <a:pPr algn="ctr"/>
            <a:r>
              <a:rPr kumimoji="1" lang="ja-JP" altLang="en-US" sz="5400" dirty="0"/>
              <a:t>サンプルデータでグラフ描画</a:t>
            </a:r>
          </a:p>
        </p:txBody>
      </p:sp>
      <p:sp>
        <p:nvSpPr>
          <p:cNvPr id="5" name="テキスト ボックス 4"/>
          <p:cNvSpPr txBox="1"/>
          <p:nvPr/>
        </p:nvSpPr>
        <p:spPr>
          <a:xfrm>
            <a:off x="838199" y="2557916"/>
            <a:ext cx="10619509" cy="3785652"/>
          </a:xfrm>
          <a:prstGeom prst="rect">
            <a:avLst/>
          </a:prstGeom>
          <a:noFill/>
        </p:spPr>
        <p:txBody>
          <a:bodyPr wrap="square" rtlCol="0">
            <a:spAutoFit/>
          </a:bodyPr>
          <a:lstStyle/>
          <a:p>
            <a:r>
              <a:rPr lang="ja-JP" altLang="en-US" sz="2400" u="sng" dirty="0">
                <a:latin typeface="+mn-ea"/>
                <a:cs typeface="Courier New" panose="02070309020205020404" pitchFamily="49" charset="0"/>
              </a:rPr>
              <a:t>キーワード</a:t>
            </a:r>
            <a:r>
              <a:rPr lang="ja-JP" altLang="en-US" sz="2400" dirty="0">
                <a:latin typeface="+mn-ea"/>
                <a:cs typeface="Courier New" panose="02070309020205020404" pitchFamily="49" charset="0"/>
              </a:rPr>
              <a:t>　カッコ内はデフォルト値</a:t>
            </a:r>
            <a:endParaRPr kumimoji="1" lang="en-US" altLang="ja-JP" sz="2400" dirty="0">
              <a:latin typeface="+mn-ea"/>
              <a:cs typeface="Courier New" panose="02070309020205020404" pitchFamily="49" charset="0"/>
            </a:endParaRPr>
          </a:p>
          <a:p>
            <a:pPr marL="342900" indent="-342900">
              <a:buFont typeface="Arial" panose="020B0604020202020204" pitchFamily="34" charset="0"/>
              <a:buChar char="•"/>
            </a:pPr>
            <a:r>
              <a:rPr lang="en-US" altLang="ja-JP" sz="2400" dirty="0" err="1">
                <a:latin typeface="+mn-ea"/>
                <a:cs typeface="Courier New" panose="02070309020205020404" pitchFamily="49" charset="0"/>
              </a:rPr>
              <a:t>n_features</a:t>
            </a:r>
            <a:r>
              <a:rPr lang="en-US" altLang="ja-JP" sz="2400" dirty="0">
                <a:latin typeface="+mn-ea"/>
                <a:cs typeface="Courier New" panose="02070309020205020404" pitchFamily="49" charset="0"/>
              </a:rPr>
              <a:t> … </a:t>
            </a:r>
            <a:r>
              <a:rPr lang="ja-JP" altLang="en-US" sz="2400" dirty="0">
                <a:latin typeface="+mn-ea"/>
                <a:cs typeface="Courier New" panose="02070309020205020404" pitchFamily="49" charset="0"/>
              </a:rPr>
              <a:t>特徴量の数 </a:t>
            </a:r>
            <a:r>
              <a:rPr lang="en-US" altLang="ja-JP" sz="2400" dirty="0">
                <a:latin typeface="+mn-ea"/>
                <a:cs typeface="Courier New" panose="02070309020205020404" pitchFamily="49" charset="0"/>
              </a:rPr>
              <a:t>(20)</a:t>
            </a:r>
          </a:p>
          <a:p>
            <a:pPr marL="342900" indent="-342900">
              <a:buFont typeface="Arial" panose="020B0604020202020204" pitchFamily="34" charset="0"/>
              <a:buChar char="•"/>
            </a:pPr>
            <a:r>
              <a:rPr lang="en-US" altLang="ja-JP" sz="2400" dirty="0" err="1">
                <a:latin typeface="+mn-ea"/>
                <a:cs typeface="Courier New" panose="02070309020205020404" pitchFamily="49" charset="0"/>
              </a:rPr>
              <a:t>n_informative</a:t>
            </a:r>
            <a:r>
              <a:rPr lang="en-US" altLang="ja-JP" sz="2400" dirty="0">
                <a:latin typeface="+mn-ea"/>
                <a:cs typeface="Courier New" panose="02070309020205020404" pitchFamily="49" charset="0"/>
              </a:rPr>
              <a:t> … </a:t>
            </a:r>
            <a:r>
              <a:rPr lang="ja-JP" altLang="en-US" sz="2400" dirty="0">
                <a:latin typeface="+mn-ea"/>
                <a:cs typeface="Courier New" panose="02070309020205020404" pitchFamily="49" charset="0"/>
              </a:rPr>
              <a:t>目的変数のラベルと相関が強い特徴量</a:t>
            </a:r>
            <a:r>
              <a:rPr lang="en-US" altLang="ja-JP" sz="2400" dirty="0">
                <a:latin typeface="+mn-ea"/>
                <a:cs typeface="Courier New" panose="02070309020205020404" pitchFamily="49" charset="0"/>
              </a:rPr>
              <a:t>[informative feature]</a:t>
            </a:r>
            <a:r>
              <a:rPr lang="ja-JP" altLang="en-US" sz="2400" dirty="0">
                <a:latin typeface="+mn-ea"/>
                <a:cs typeface="Courier New" panose="02070309020205020404" pitchFamily="49" charset="0"/>
              </a:rPr>
              <a:t>　　</a:t>
            </a:r>
            <a:r>
              <a:rPr lang="en-US" altLang="ja-JP" sz="2400" dirty="0">
                <a:latin typeface="+mn-ea"/>
                <a:cs typeface="Courier New" panose="02070309020205020404" pitchFamily="49" charset="0"/>
              </a:rPr>
              <a:t>		</a:t>
            </a:r>
            <a:r>
              <a:rPr lang="ja-JP" altLang="en-US" sz="2400" dirty="0">
                <a:latin typeface="+mn-ea"/>
                <a:cs typeface="Courier New" panose="02070309020205020404" pitchFamily="49" charset="0"/>
              </a:rPr>
              <a:t>         の数 </a:t>
            </a:r>
            <a:r>
              <a:rPr lang="en-US" altLang="ja-JP" sz="2400" dirty="0">
                <a:latin typeface="+mn-ea"/>
                <a:cs typeface="Courier New" panose="02070309020205020404" pitchFamily="49" charset="0"/>
              </a:rPr>
              <a:t>(2)</a:t>
            </a:r>
          </a:p>
          <a:p>
            <a:pPr marL="342900" indent="-342900">
              <a:buFont typeface="Arial" panose="020B0604020202020204" pitchFamily="34" charset="0"/>
              <a:buChar char="•"/>
            </a:pPr>
            <a:r>
              <a:rPr lang="en-US" altLang="ja-JP" sz="2400" dirty="0" err="1">
                <a:latin typeface="+mn-ea"/>
                <a:cs typeface="Courier New" panose="02070309020205020404" pitchFamily="49" charset="0"/>
              </a:rPr>
              <a:t>n_redundant</a:t>
            </a:r>
            <a:r>
              <a:rPr lang="en-US" altLang="ja-JP" sz="2400" dirty="0">
                <a:latin typeface="+mn-ea"/>
                <a:cs typeface="Courier New" panose="02070309020205020404" pitchFamily="49" charset="0"/>
              </a:rPr>
              <a:t> … Informative feature</a:t>
            </a:r>
            <a:r>
              <a:rPr lang="ja-JP" altLang="en-US" sz="2400" dirty="0">
                <a:latin typeface="+mn-ea"/>
                <a:cs typeface="Courier New" panose="02070309020205020404" pitchFamily="49" charset="0"/>
              </a:rPr>
              <a:t>の線形結合で作られる特徴量</a:t>
            </a:r>
            <a:r>
              <a:rPr lang="en-US" altLang="ja-JP" sz="2400" dirty="0">
                <a:latin typeface="+mn-ea"/>
                <a:cs typeface="Courier New" panose="02070309020205020404" pitchFamily="49" charset="0"/>
              </a:rPr>
              <a:t>[redundant 		</a:t>
            </a:r>
            <a:r>
              <a:rPr lang="ja-JP" altLang="en-US" sz="2400" dirty="0">
                <a:latin typeface="+mn-ea"/>
                <a:cs typeface="Courier New" panose="02070309020205020404" pitchFamily="49" charset="0"/>
              </a:rPr>
              <a:t>       </a:t>
            </a:r>
            <a:r>
              <a:rPr lang="en-US" altLang="ja-JP" sz="2400" dirty="0">
                <a:latin typeface="+mn-ea"/>
                <a:cs typeface="Courier New" panose="02070309020205020404" pitchFamily="49" charset="0"/>
              </a:rPr>
              <a:t>feature]</a:t>
            </a:r>
            <a:r>
              <a:rPr lang="ja-JP" altLang="en-US" sz="2400" dirty="0">
                <a:latin typeface="+mn-ea"/>
                <a:cs typeface="Courier New" panose="02070309020205020404" pitchFamily="49" charset="0"/>
              </a:rPr>
              <a:t>の数 </a:t>
            </a:r>
            <a:r>
              <a:rPr lang="en-US" altLang="ja-JP" sz="2400" dirty="0">
                <a:latin typeface="+mn-ea"/>
                <a:cs typeface="Courier New" panose="02070309020205020404" pitchFamily="49" charset="0"/>
              </a:rPr>
              <a:t>(2)</a:t>
            </a:r>
          </a:p>
          <a:p>
            <a:pPr marL="342900" indent="-342900">
              <a:buFont typeface="Arial" panose="020B0604020202020204" pitchFamily="34" charset="0"/>
              <a:buChar char="•"/>
            </a:pPr>
            <a:endParaRPr lang="en-US" altLang="ja-JP" sz="2400" dirty="0">
              <a:latin typeface="+mn-ea"/>
              <a:cs typeface="Courier New" panose="02070309020205020404" pitchFamily="49" charset="0"/>
            </a:endParaRPr>
          </a:p>
          <a:p>
            <a:pPr marL="342900" indent="-342900">
              <a:buFont typeface="Arial" panose="020B0604020202020204" pitchFamily="34" charset="0"/>
              <a:buChar char="•"/>
            </a:pPr>
            <a:endParaRPr lang="en-US" altLang="ja-JP" sz="2400" dirty="0">
              <a:latin typeface="+mn-ea"/>
              <a:cs typeface="Courier New" panose="02070309020205020404" pitchFamily="49" charset="0"/>
            </a:endParaRPr>
          </a:p>
          <a:p>
            <a:r>
              <a:rPr lang="ja-JP" altLang="en-US" sz="2400" dirty="0">
                <a:latin typeface="+mn-ea"/>
                <a:cs typeface="Courier New" panose="02070309020205020404" pitchFamily="49" charset="0"/>
              </a:rPr>
              <a:t>⇒データ構造や分類の複雑さを調整するパラメータ</a:t>
            </a:r>
            <a:endParaRPr lang="en-US" altLang="ja-JP" sz="2400" dirty="0">
              <a:latin typeface="+mn-ea"/>
              <a:cs typeface="Courier New" panose="02070309020205020404" pitchFamily="49" charset="0"/>
            </a:endParaRPr>
          </a:p>
          <a:p>
            <a:pPr marL="342900" indent="-342900">
              <a:buFont typeface="Arial" panose="020B0604020202020204" pitchFamily="34" charset="0"/>
              <a:buChar char="•"/>
            </a:pPr>
            <a:endParaRPr kumimoji="1" lang="ja-JP" altLang="en-US" sz="2400" dirty="0">
              <a:latin typeface="+mn-ea"/>
              <a:cs typeface="Courier New" panose="02070309020205020404" pitchFamily="49" charset="0"/>
            </a:endParaRPr>
          </a:p>
        </p:txBody>
      </p:sp>
    </p:spTree>
    <p:extLst>
      <p:ext uri="{BB962C8B-B14F-4D97-AF65-F5344CB8AC3E}">
        <p14:creationId xmlns:p14="http://schemas.microsoft.com/office/powerpoint/2010/main" val="15181625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838200" y="1939636"/>
            <a:ext cx="10965874" cy="369332"/>
          </a:xfrm>
          <a:prstGeom prst="rect">
            <a:avLst/>
          </a:prstGeom>
          <a:noFill/>
        </p:spPr>
        <p:txBody>
          <a:bodyPr wrap="square" rtlCol="0">
            <a:spAutoFit/>
          </a:bodyPr>
          <a:lstStyle/>
          <a:p>
            <a:r>
              <a:rPr lang="en-US" altLang="ja-JP" dirty="0">
                <a:latin typeface="Courier New" panose="02070309020205020404" pitchFamily="49" charset="0"/>
                <a:cs typeface="Courier New" panose="02070309020205020404" pitchFamily="49" charset="0"/>
              </a:rPr>
              <a:t>X, Y = </a:t>
            </a:r>
            <a:r>
              <a:rPr lang="en-US" altLang="ja-JP" dirty="0" err="1">
                <a:latin typeface="Courier New" panose="02070309020205020404" pitchFamily="49" charset="0"/>
                <a:cs typeface="Courier New" panose="02070309020205020404" pitchFamily="49" charset="0"/>
              </a:rPr>
              <a:t>make_classification</a:t>
            </a:r>
            <a:r>
              <a:rPr lang="en-US" altLang="ja-JP" dirty="0">
                <a:latin typeface="Courier New" panose="02070309020205020404" pitchFamily="49" charset="0"/>
                <a:cs typeface="Courier New" panose="02070309020205020404" pitchFamily="49" charset="0"/>
              </a:rPr>
              <a:t>(</a:t>
            </a:r>
            <a:r>
              <a:rPr lang="en-US" altLang="ja-JP" dirty="0" err="1">
                <a:latin typeface="Courier New" panose="02070309020205020404" pitchFamily="49" charset="0"/>
                <a:cs typeface="Courier New" panose="02070309020205020404" pitchFamily="49" charset="0"/>
              </a:rPr>
              <a:t>n_features</a:t>
            </a:r>
            <a:r>
              <a:rPr lang="en-US" altLang="ja-JP" dirty="0">
                <a:latin typeface="Courier New" panose="02070309020205020404" pitchFamily="49" charset="0"/>
                <a:cs typeface="Courier New" panose="02070309020205020404" pitchFamily="49" charset="0"/>
              </a:rPr>
              <a:t>=2, </a:t>
            </a:r>
            <a:r>
              <a:rPr lang="en-US" altLang="ja-JP" dirty="0" err="1">
                <a:latin typeface="Courier New" panose="02070309020205020404" pitchFamily="49" charset="0"/>
                <a:cs typeface="Courier New" panose="02070309020205020404" pitchFamily="49" charset="0"/>
              </a:rPr>
              <a:t>n_redundant</a:t>
            </a:r>
            <a:r>
              <a:rPr lang="en-US" altLang="ja-JP" dirty="0">
                <a:latin typeface="Courier New" panose="02070309020205020404" pitchFamily="49" charset="0"/>
                <a:cs typeface="Courier New" panose="02070309020205020404" pitchFamily="49" charset="0"/>
              </a:rPr>
              <a:t>=0, </a:t>
            </a:r>
            <a:r>
              <a:rPr lang="en-US" altLang="ja-JP" dirty="0" err="1">
                <a:latin typeface="Courier New" panose="02070309020205020404" pitchFamily="49" charset="0"/>
                <a:cs typeface="Courier New" panose="02070309020205020404" pitchFamily="49" charset="0"/>
              </a:rPr>
              <a:t>n_informative</a:t>
            </a:r>
            <a:r>
              <a:rPr lang="en-US" altLang="ja-JP" dirty="0">
                <a:latin typeface="Courier New" panose="02070309020205020404" pitchFamily="49" charset="0"/>
                <a:cs typeface="Courier New" panose="02070309020205020404" pitchFamily="49" charset="0"/>
              </a:rPr>
              <a:t>=2)</a:t>
            </a:r>
          </a:p>
        </p:txBody>
      </p:sp>
      <p:sp>
        <p:nvSpPr>
          <p:cNvPr id="4" name="タイトル 1"/>
          <p:cNvSpPr>
            <a:spLocks noGrp="1"/>
          </p:cNvSpPr>
          <p:nvPr>
            <p:ph type="title"/>
          </p:nvPr>
        </p:nvSpPr>
        <p:spPr/>
        <p:txBody>
          <a:bodyPr>
            <a:normAutofit/>
          </a:bodyPr>
          <a:lstStyle/>
          <a:p>
            <a:pPr algn="ctr"/>
            <a:r>
              <a:rPr kumimoji="1" lang="ja-JP" altLang="en-US" sz="5400" dirty="0"/>
              <a:t>サンプルデータでグラフ描画</a:t>
            </a:r>
          </a:p>
        </p:txBody>
      </p:sp>
      <p:sp>
        <p:nvSpPr>
          <p:cNvPr id="5" name="テキスト ボックス 4"/>
          <p:cNvSpPr txBox="1"/>
          <p:nvPr/>
        </p:nvSpPr>
        <p:spPr>
          <a:xfrm>
            <a:off x="838199" y="2557916"/>
            <a:ext cx="10619509" cy="1938992"/>
          </a:xfrm>
          <a:prstGeom prst="rect">
            <a:avLst/>
          </a:prstGeom>
          <a:noFill/>
        </p:spPr>
        <p:txBody>
          <a:bodyPr wrap="square" rtlCol="0">
            <a:spAutoFit/>
          </a:bodyPr>
          <a:lstStyle/>
          <a:p>
            <a:r>
              <a:rPr kumimoji="1" lang="ja-JP" altLang="en-US" sz="2400" u="sng" dirty="0">
                <a:latin typeface="+mn-ea"/>
                <a:cs typeface="Courier New" panose="02070309020205020404" pitchFamily="49" charset="0"/>
              </a:rPr>
              <a:t>その他のキーワード </a:t>
            </a:r>
            <a:r>
              <a:rPr kumimoji="1" lang="ja-JP" altLang="en-US" sz="2400" dirty="0">
                <a:latin typeface="+mn-ea"/>
                <a:cs typeface="Courier New" panose="02070309020205020404" pitchFamily="49" charset="0"/>
              </a:rPr>
              <a:t>　</a:t>
            </a:r>
            <a:r>
              <a:rPr lang="ja-JP" altLang="en-US" sz="2400" dirty="0">
                <a:latin typeface="+mn-ea"/>
                <a:cs typeface="Courier New" panose="02070309020205020404" pitchFamily="49" charset="0"/>
              </a:rPr>
              <a:t>カッコ</a:t>
            </a:r>
            <a:r>
              <a:rPr kumimoji="1" lang="ja-JP" altLang="en-US" sz="2400" dirty="0">
                <a:latin typeface="+mn-ea"/>
                <a:cs typeface="Courier New" panose="02070309020205020404" pitchFamily="49" charset="0"/>
              </a:rPr>
              <a:t>内はデフォルト値</a:t>
            </a:r>
            <a:endParaRPr kumimoji="1" lang="en-US" altLang="ja-JP" sz="2400" dirty="0">
              <a:latin typeface="+mn-ea"/>
              <a:cs typeface="Courier New" panose="02070309020205020404" pitchFamily="49" charset="0"/>
            </a:endParaRPr>
          </a:p>
          <a:p>
            <a:pPr marL="342900" indent="-342900">
              <a:buFont typeface="Arial" panose="020B0604020202020204" pitchFamily="34" charset="0"/>
              <a:buChar char="•"/>
            </a:pPr>
            <a:r>
              <a:rPr lang="en-US" altLang="ja-JP" sz="2400" dirty="0" err="1"/>
              <a:t>n_samples</a:t>
            </a:r>
            <a:r>
              <a:rPr lang="en-US" altLang="ja-JP" sz="2400" dirty="0"/>
              <a:t> … </a:t>
            </a:r>
            <a:r>
              <a:rPr lang="ja-JP" altLang="en-US" sz="2400" dirty="0"/>
              <a:t>サンプル数 </a:t>
            </a:r>
            <a:r>
              <a:rPr lang="en-US" altLang="ja-JP" sz="2400" dirty="0"/>
              <a:t>(100)</a:t>
            </a:r>
          </a:p>
          <a:p>
            <a:pPr marL="342900" indent="-342900">
              <a:buFont typeface="Arial" panose="020B0604020202020204" pitchFamily="34" charset="0"/>
              <a:buChar char="•"/>
            </a:pPr>
            <a:r>
              <a:rPr lang="en-US" altLang="ja-JP" sz="2400" dirty="0" err="1"/>
              <a:t>n_classes</a:t>
            </a:r>
            <a:r>
              <a:rPr lang="en-US" altLang="ja-JP" sz="2400" dirty="0"/>
              <a:t> … </a:t>
            </a:r>
            <a:r>
              <a:rPr lang="ja-JP" altLang="en-US" sz="2400" dirty="0"/>
              <a:t>分類するクラス（ラベル）の数 </a:t>
            </a:r>
            <a:r>
              <a:rPr lang="en-US" altLang="ja-JP" sz="2400" dirty="0"/>
              <a:t>(2)</a:t>
            </a:r>
          </a:p>
          <a:p>
            <a:pPr marL="342900" indent="-342900">
              <a:buFont typeface="Arial" panose="020B0604020202020204" pitchFamily="34" charset="0"/>
              <a:buChar char="•"/>
            </a:pPr>
            <a:r>
              <a:rPr lang="en-US" altLang="ja-JP" sz="2400" dirty="0" err="1"/>
              <a:t>n_clusters_per_class</a:t>
            </a:r>
            <a:r>
              <a:rPr lang="en-US" altLang="ja-JP" sz="2400" dirty="0"/>
              <a:t> … 1</a:t>
            </a:r>
            <a:r>
              <a:rPr lang="ja-JP" altLang="en-US" sz="2400" dirty="0"/>
              <a:t>クラスごとのクラスタの数 </a:t>
            </a:r>
            <a:r>
              <a:rPr lang="en-US" altLang="ja-JP" sz="2400" dirty="0"/>
              <a:t>(2)</a:t>
            </a:r>
            <a:endParaRPr lang="ja-JP" altLang="en-US" sz="2400" dirty="0"/>
          </a:p>
          <a:p>
            <a:endParaRPr kumimoji="1" lang="ja-JP" altLang="en-US" sz="2400" dirty="0">
              <a:latin typeface="+mn-ea"/>
              <a:cs typeface="Courier New" panose="02070309020205020404" pitchFamily="49" charset="0"/>
            </a:endParaRPr>
          </a:p>
        </p:txBody>
      </p:sp>
      <p:sp>
        <p:nvSpPr>
          <p:cNvPr id="2" name="正方形/長方形 1"/>
          <p:cNvSpPr/>
          <p:nvPr/>
        </p:nvSpPr>
        <p:spPr>
          <a:xfrm>
            <a:off x="838199" y="4311364"/>
            <a:ext cx="6096000" cy="1938992"/>
          </a:xfrm>
          <a:prstGeom prst="rect">
            <a:avLst/>
          </a:prstGeom>
        </p:spPr>
        <p:txBody>
          <a:bodyPr>
            <a:spAutoFit/>
          </a:bodyPr>
          <a:lstStyle/>
          <a:p>
            <a:r>
              <a:rPr lang="ja-JP" altLang="en-US" sz="2400" u="sng" dirty="0"/>
              <a:t>注意</a:t>
            </a:r>
            <a:endParaRPr lang="en-US" altLang="ja-JP" sz="2400" u="sng" dirty="0"/>
          </a:p>
          <a:p>
            <a:pPr marL="342900" indent="-342900">
              <a:buFont typeface="Arial" panose="020B0604020202020204" pitchFamily="34" charset="0"/>
              <a:buChar char="•"/>
            </a:pPr>
            <a:r>
              <a:rPr lang="ja-JP" altLang="en-US" sz="2400" dirty="0"/>
              <a:t>　</a:t>
            </a:r>
            <a:endParaRPr lang="en-US" altLang="ja-JP" sz="2400" dirty="0"/>
          </a:p>
          <a:p>
            <a:pPr marL="342900" indent="-342900">
              <a:buFont typeface="Arial" panose="020B0604020202020204" pitchFamily="34" charset="0"/>
              <a:buChar char="•"/>
            </a:pPr>
            <a:endParaRPr lang="en-US" altLang="ja-JP" sz="2400" dirty="0"/>
          </a:p>
          <a:p>
            <a:pPr marL="342900" indent="-342900">
              <a:buFont typeface="Arial" panose="020B0604020202020204" pitchFamily="34" charset="0"/>
              <a:buChar char="•"/>
            </a:pPr>
            <a:r>
              <a:rPr lang="ja-JP" altLang="en-US" sz="2400" dirty="0"/>
              <a:t>　</a:t>
            </a:r>
            <a:endParaRPr lang="en-US" altLang="ja-JP" sz="2400" dirty="0"/>
          </a:p>
          <a:p>
            <a:r>
              <a:rPr lang="ja-JP" altLang="en-US" sz="2400" dirty="0"/>
              <a:t>を満たしている必要がある．</a:t>
            </a:r>
            <a:endParaRPr lang="en-US" altLang="ja-JP" sz="2400" dirty="0"/>
          </a:p>
        </p:txBody>
      </p:sp>
      <p:pic>
        <p:nvPicPr>
          <p:cNvPr id="6" name="図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9528" y="5426677"/>
            <a:ext cx="8800000" cy="361905"/>
          </a:xfrm>
          <a:prstGeom prst="rect">
            <a:avLst/>
          </a:prstGeom>
        </p:spPr>
      </p:pic>
      <p:pic>
        <p:nvPicPr>
          <p:cNvPr id="7" name="図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9528" y="4718405"/>
            <a:ext cx="9485714" cy="361905"/>
          </a:xfrm>
          <a:prstGeom prst="rect">
            <a:avLst/>
          </a:prstGeom>
        </p:spPr>
      </p:pic>
    </p:spTree>
    <p:extLst>
      <p:ext uri="{BB962C8B-B14F-4D97-AF65-F5344CB8AC3E}">
        <p14:creationId xmlns:p14="http://schemas.microsoft.com/office/powerpoint/2010/main" val="19301923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838200" y="1939636"/>
            <a:ext cx="10965874" cy="369332"/>
          </a:xfrm>
          <a:prstGeom prst="rect">
            <a:avLst/>
          </a:prstGeom>
          <a:noFill/>
        </p:spPr>
        <p:txBody>
          <a:bodyPr wrap="square" rtlCol="0">
            <a:spAutoFit/>
          </a:bodyPr>
          <a:lstStyle/>
          <a:p>
            <a:r>
              <a:rPr lang="en-US" altLang="ja-JP" dirty="0">
                <a:latin typeface="Courier New" panose="02070309020205020404" pitchFamily="49" charset="0"/>
                <a:cs typeface="Courier New" panose="02070309020205020404" pitchFamily="49" charset="0"/>
              </a:rPr>
              <a:t>X, Y = </a:t>
            </a:r>
            <a:r>
              <a:rPr lang="en-US" altLang="ja-JP" dirty="0" err="1">
                <a:latin typeface="Courier New" panose="02070309020205020404" pitchFamily="49" charset="0"/>
                <a:cs typeface="Courier New" panose="02070309020205020404" pitchFamily="49" charset="0"/>
              </a:rPr>
              <a:t>make_classification</a:t>
            </a:r>
            <a:r>
              <a:rPr lang="en-US" altLang="ja-JP" dirty="0">
                <a:latin typeface="Courier New" panose="02070309020205020404" pitchFamily="49" charset="0"/>
                <a:cs typeface="Courier New" panose="02070309020205020404" pitchFamily="49" charset="0"/>
              </a:rPr>
              <a:t>(</a:t>
            </a:r>
            <a:r>
              <a:rPr lang="en-US" altLang="ja-JP" dirty="0" err="1">
                <a:latin typeface="Courier New" panose="02070309020205020404" pitchFamily="49" charset="0"/>
                <a:cs typeface="Courier New" panose="02070309020205020404" pitchFamily="49" charset="0"/>
              </a:rPr>
              <a:t>n_features</a:t>
            </a:r>
            <a:r>
              <a:rPr lang="en-US" altLang="ja-JP" dirty="0">
                <a:latin typeface="Courier New" panose="02070309020205020404" pitchFamily="49" charset="0"/>
                <a:cs typeface="Courier New" panose="02070309020205020404" pitchFamily="49" charset="0"/>
              </a:rPr>
              <a:t>=</a:t>
            </a:r>
            <a:r>
              <a:rPr lang="en-US" altLang="ja-JP" dirty="0">
                <a:solidFill>
                  <a:srgbClr val="FF0000"/>
                </a:solidFill>
                <a:latin typeface="Courier New" panose="02070309020205020404" pitchFamily="49" charset="0"/>
                <a:cs typeface="Courier New" panose="02070309020205020404" pitchFamily="49" charset="0"/>
              </a:rPr>
              <a:t>2</a:t>
            </a:r>
            <a:r>
              <a:rPr lang="en-US" altLang="ja-JP" dirty="0">
                <a:latin typeface="Courier New" panose="02070309020205020404" pitchFamily="49" charset="0"/>
                <a:cs typeface="Courier New" panose="02070309020205020404" pitchFamily="49" charset="0"/>
              </a:rPr>
              <a:t>, </a:t>
            </a:r>
            <a:r>
              <a:rPr lang="en-US" altLang="ja-JP" dirty="0" err="1">
                <a:latin typeface="Courier New" panose="02070309020205020404" pitchFamily="49" charset="0"/>
                <a:cs typeface="Courier New" panose="02070309020205020404" pitchFamily="49" charset="0"/>
              </a:rPr>
              <a:t>n_redundant</a:t>
            </a:r>
            <a:r>
              <a:rPr lang="en-US" altLang="ja-JP" dirty="0">
                <a:latin typeface="Courier New" panose="02070309020205020404" pitchFamily="49" charset="0"/>
                <a:cs typeface="Courier New" panose="02070309020205020404" pitchFamily="49" charset="0"/>
              </a:rPr>
              <a:t>=0, </a:t>
            </a:r>
            <a:r>
              <a:rPr lang="en-US" altLang="ja-JP" dirty="0" err="1">
                <a:latin typeface="Courier New" panose="02070309020205020404" pitchFamily="49" charset="0"/>
                <a:cs typeface="Courier New" panose="02070309020205020404" pitchFamily="49" charset="0"/>
              </a:rPr>
              <a:t>n_informative</a:t>
            </a:r>
            <a:r>
              <a:rPr lang="en-US" altLang="ja-JP" dirty="0">
                <a:latin typeface="Courier New" panose="02070309020205020404" pitchFamily="49" charset="0"/>
                <a:cs typeface="Courier New" panose="02070309020205020404" pitchFamily="49" charset="0"/>
              </a:rPr>
              <a:t>=2)</a:t>
            </a:r>
          </a:p>
        </p:txBody>
      </p:sp>
      <p:sp>
        <p:nvSpPr>
          <p:cNvPr id="4" name="タイトル 1"/>
          <p:cNvSpPr>
            <a:spLocks noGrp="1"/>
          </p:cNvSpPr>
          <p:nvPr>
            <p:ph type="title"/>
          </p:nvPr>
        </p:nvSpPr>
        <p:spPr/>
        <p:txBody>
          <a:bodyPr>
            <a:normAutofit/>
          </a:bodyPr>
          <a:lstStyle/>
          <a:p>
            <a:pPr algn="ctr"/>
            <a:r>
              <a:rPr kumimoji="1" lang="ja-JP" altLang="en-US" sz="5400" dirty="0"/>
              <a:t>サンプルデータでグラフ描画</a:t>
            </a:r>
          </a:p>
        </p:txBody>
      </p:sp>
      <p:sp>
        <p:nvSpPr>
          <p:cNvPr id="5" name="テキスト ボックス 4"/>
          <p:cNvSpPr txBox="1"/>
          <p:nvPr/>
        </p:nvSpPr>
        <p:spPr>
          <a:xfrm>
            <a:off x="838200" y="2557916"/>
            <a:ext cx="6643256" cy="2862322"/>
          </a:xfrm>
          <a:prstGeom prst="rect">
            <a:avLst/>
          </a:prstGeom>
          <a:noFill/>
        </p:spPr>
        <p:txBody>
          <a:bodyPr wrap="square" rtlCol="0">
            <a:spAutoFit/>
          </a:bodyPr>
          <a:lstStyle/>
          <a:p>
            <a:r>
              <a:rPr lang="en-US" altLang="ja-JP" dirty="0">
                <a:latin typeface="Courier New" panose="02070309020205020404" pitchFamily="49" charset="0"/>
                <a:cs typeface="Courier New" panose="02070309020205020404" pitchFamily="49" charset="0"/>
              </a:rPr>
              <a:t>X</a:t>
            </a:r>
          </a:p>
          <a:p>
            <a:r>
              <a:rPr lang="en-US" altLang="ja-JP" dirty="0">
                <a:latin typeface="Courier New" panose="02070309020205020404" pitchFamily="49" charset="0"/>
                <a:cs typeface="Courier New" panose="02070309020205020404" pitchFamily="49" charset="0"/>
              </a:rPr>
              <a:t>&gt;&gt;&gt;array([[ -7.66054695e-01,   1.83324682e-01],</a:t>
            </a:r>
          </a:p>
          <a:p>
            <a:r>
              <a:rPr lang="en-US" altLang="ja-JP" dirty="0">
                <a:latin typeface="Courier New" panose="02070309020205020404" pitchFamily="49" charset="0"/>
                <a:cs typeface="Courier New" panose="02070309020205020404" pitchFamily="49" charset="0"/>
              </a:rPr>
              <a:t>       [ -9.20383253e-01,  -7.23168038e-02],</a:t>
            </a:r>
          </a:p>
          <a:p>
            <a:r>
              <a:rPr lang="en-US" altLang="ja-JP" dirty="0">
                <a:latin typeface="Courier New" panose="02070309020205020404" pitchFamily="49" charset="0"/>
                <a:cs typeface="Courier New" panose="02070309020205020404" pitchFamily="49" charset="0"/>
              </a:rPr>
              <a:t>       [ -9.86585088e-01,  -2.86920000e-01],</a:t>
            </a:r>
          </a:p>
          <a:p>
            <a:r>
              <a:rPr lang="en-US" altLang="ja-JP" dirty="0">
                <a:latin typeface="Courier New" panose="02070309020205020404" pitchFamily="49" charset="0"/>
                <a:cs typeface="Courier New" panose="02070309020205020404" pitchFamily="49" charset="0"/>
              </a:rPr>
              <a:t>       [  1.70910242e+00,  -1.10453952e+00],</a:t>
            </a:r>
          </a:p>
          <a:p>
            <a:r>
              <a:rPr lang="en-US" altLang="ja-JP" dirty="0">
                <a:latin typeface="Courier New" panose="02070309020205020404" pitchFamily="49" charset="0"/>
                <a:cs typeface="Courier New" panose="02070309020205020404" pitchFamily="49" charset="0"/>
              </a:rPr>
              <a:t>       [  1.98764670e+00,   1.77624479e+00],</a:t>
            </a:r>
          </a:p>
          <a:p>
            <a:r>
              <a:rPr lang="en-US" altLang="ja-JP" dirty="0">
                <a:latin typeface="Courier New" panose="02070309020205020404" pitchFamily="49" charset="0"/>
                <a:cs typeface="Courier New" panose="02070309020205020404" pitchFamily="49" charset="0"/>
              </a:rPr>
              <a:t>       [  3.86274219e+00,   2.63325914e+00],</a:t>
            </a:r>
          </a:p>
          <a:p>
            <a:r>
              <a:rPr lang="en-US" altLang="ja-JP" dirty="0">
                <a:latin typeface="Courier New" panose="02070309020205020404" pitchFamily="49" charset="0"/>
                <a:cs typeface="Courier New" panose="02070309020205020404" pitchFamily="49" charset="0"/>
              </a:rPr>
              <a:t>       [ -1.12836011e+00,  -4.22761581e-01],</a:t>
            </a:r>
          </a:p>
          <a:p>
            <a:r>
              <a:rPr lang="en-US" altLang="ja-JP" dirty="0">
                <a:latin typeface="Courier New" panose="02070309020205020404" pitchFamily="49" charset="0"/>
                <a:cs typeface="Courier New" panose="02070309020205020404" pitchFamily="49" charset="0"/>
              </a:rPr>
              <a:t>       [ -1.10074198e+00,  -2.56042975e+00],</a:t>
            </a:r>
          </a:p>
          <a:p>
            <a:r>
              <a:rPr kumimoji="1" lang="en-US" altLang="ja-JP" dirty="0">
                <a:latin typeface="Courier New" panose="02070309020205020404" pitchFamily="49" charset="0"/>
                <a:cs typeface="Courier New" panose="02070309020205020404" pitchFamily="49" charset="0"/>
              </a:rPr>
              <a:t>                   </a:t>
            </a:r>
            <a:r>
              <a:rPr kumimoji="1" lang="ja-JP" altLang="en-US" dirty="0">
                <a:latin typeface="Courier New" panose="02070309020205020404" pitchFamily="49" charset="0"/>
                <a:cs typeface="Courier New" panose="02070309020205020404" pitchFamily="49" charset="0"/>
              </a:rPr>
              <a:t>　　　</a:t>
            </a:r>
            <a:r>
              <a:rPr kumimoji="1" lang="en-US" altLang="ja-JP" dirty="0">
                <a:latin typeface="Courier New" panose="02070309020205020404" pitchFamily="49" charset="0"/>
                <a:cs typeface="Courier New" panose="02070309020205020404" pitchFamily="49" charset="0"/>
              </a:rPr>
              <a:t>︙</a:t>
            </a:r>
            <a:endParaRPr kumimoji="1" lang="ja-JP" altLang="en-US" dirty="0">
              <a:latin typeface="Courier New" panose="02070309020205020404" pitchFamily="49" charset="0"/>
              <a:cs typeface="Courier New" panose="02070309020205020404" pitchFamily="49" charset="0"/>
            </a:endParaRPr>
          </a:p>
        </p:txBody>
      </p:sp>
      <p:sp>
        <p:nvSpPr>
          <p:cNvPr id="2" name="テキスト ボックス 1"/>
          <p:cNvSpPr txBox="1"/>
          <p:nvPr/>
        </p:nvSpPr>
        <p:spPr>
          <a:xfrm>
            <a:off x="7329055" y="5420238"/>
            <a:ext cx="4024745" cy="461665"/>
          </a:xfrm>
          <a:prstGeom prst="rect">
            <a:avLst/>
          </a:prstGeom>
          <a:noFill/>
        </p:spPr>
        <p:txBody>
          <a:bodyPr wrap="square" rtlCol="0">
            <a:spAutoFit/>
          </a:bodyPr>
          <a:lstStyle/>
          <a:p>
            <a:r>
              <a:rPr kumimoji="1" lang="ja-JP" altLang="en-US" sz="2400" dirty="0"/>
              <a:t>サンプルデータ</a:t>
            </a:r>
          </a:p>
        </p:txBody>
      </p:sp>
    </p:spTree>
    <p:extLst>
      <p:ext uri="{BB962C8B-B14F-4D97-AF65-F5344CB8AC3E}">
        <p14:creationId xmlns:p14="http://schemas.microsoft.com/office/powerpoint/2010/main" val="7491458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838200" y="1939636"/>
            <a:ext cx="10965874" cy="369332"/>
          </a:xfrm>
          <a:prstGeom prst="rect">
            <a:avLst/>
          </a:prstGeom>
          <a:noFill/>
        </p:spPr>
        <p:txBody>
          <a:bodyPr wrap="square" rtlCol="0">
            <a:spAutoFit/>
          </a:bodyPr>
          <a:lstStyle/>
          <a:p>
            <a:r>
              <a:rPr lang="en-US" altLang="ja-JP" dirty="0">
                <a:latin typeface="Courier New" panose="02070309020205020404" pitchFamily="49" charset="0"/>
                <a:cs typeface="Courier New" panose="02070309020205020404" pitchFamily="49" charset="0"/>
              </a:rPr>
              <a:t>X, Y = </a:t>
            </a:r>
            <a:r>
              <a:rPr lang="en-US" altLang="ja-JP" dirty="0" err="1">
                <a:latin typeface="Courier New" panose="02070309020205020404" pitchFamily="49" charset="0"/>
                <a:cs typeface="Courier New" panose="02070309020205020404" pitchFamily="49" charset="0"/>
              </a:rPr>
              <a:t>make_classification</a:t>
            </a:r>
            <a:r>
              <a:rPr lang="en-US" altLang="ja-JP" dirty="0">
                <a:latin typeface="Courier New" panose="02070309020205020404" pitchFamily="49" charset="0"/>
                <a:cs typeface="Courier New" panose="02070309020205020404" pitchFamily="49" charset="0"/>
              </a:rPr>
              <a:t>(</a:t>
            </a:r>
            <a:r>
              <a:rPr lang="en-US" altLang="ja-JP" dirty="0" err="1">
                <a:latin typeface="Courier New" panose="02070309020205020404" pitchFamily="49" charset="0"/>
                <a:cs typeface="Courier New" panose="02070309020205020404" pitchFamily="49" charset="0"/>
              </a:rPr>
              <a:t>n_features</a:t>
            </a:r>
            <a:r>
              <a:rPr lang="en-US" altLang="ja-JP" dirty="0">
                <a:latin typeface="Courier New" panose="02070309020205020404" pitchFamily="49" charset="0"/>
                <a:cs typeface="Courier New" panose="02070309020205020404" pitchFamily="49" charset="0"/>
              </a:rPr>
              <a:t>=2, </a:t>
            </a:r>
            <a:r>
              <a:rPr lang="en-US" altLang="ja-JP" dirty="0" err="1">
                <a:latin typeface="Courier New" panose="02070309020205020404" pitchFamily="49" charset="0"/>
                <a:cs typeface="Courier New" panose="02070309020205020404" pitchFamily="49" charset="0"/>
              </a:rPr>
              <a:t>n_redundant</a:t>
            </a:r>
            <a:r>
              <a:rPr lang="en-US" altLang="ja-JP" dirty="0">
                <a:latin typeface="Courier New" panose="02070309020205020404" pitchFamily="49" charset="0"/>
                <a:cs typeface="Courier New" panose="02070309020205020404" pitchFamily="49" charset="0"/>
              </a:rPr>
              <a:t>=0, </a:t>
            </a:r>
            <a:r>
              <a:rPr lang="en-US" altLang="ja-JP" dirty="0" err="1">
                <a:latin typeface="Courier New" panose="02070309020205020404" pitchFamily="49" charset="0"/>
                <a:cs typeface="Courier New" panose="02070309020205020404" pitchFamily="49" charset="0"/>
              </a:rPr>
              <a:t>n_informative</a:t>
            </a:r>
            <a:r>
              <a:rPr lang="en-US" altLang="ja-JP" dirty="0">
                <a:latin typeface="Courier New" panose="02070309020205020404" pitchFamily="49" charset="0"/>
                <a:cs typeface="Courier New" panose="02070309020205020404" pitchFamily="49" charset="0"/>
              </a:rPr>
              <a:t>=2)</a:t>
            </a:r>
          </a:p>
        </p:txBody>
      </p:sp>
      <p:sp>
        <p:nvSpPr>
          <p:cNvPr id="4" name="タイトル 1"/>
          <p:cNvSpPr>
            <a:spLocks noGrp="1"/>
          </p:cNvSpPr>
          <p:nvPr>
            <p:ph type="title"/>
          </p:nvPr>
        </p:nvSpPr>
        <p:spPr/>
        <p:txBody>
          <a:bodyPr>
            <a:normAutofit/>
          </a:bodyPr>
          <a:lstStyle/>
          <a:p>
            <a:pPr algn="ctr"/>
            <a:r>
              <a:rPr kumimoji="1" lang="ja-JP" altLang="en-US" sz="5400" dirty="0"/>
              <a:t>サンプルデータでグラフ描画</a:t>
            </a:r>
          </a:p>
        </p:txBody>
      </p:sp>
      <p:sp>
        <p:nvSpPr>
          <p:cNvPr id="5" name="テキスト ボックス 4"/>
          <p:cNvSpPr txBox="1"/>
          <p:nvPr/>
        </p:nvSpPr>
        <p:spPr>
          <a:xfrm>
            <a:off x="838200" y="2557916"/>
            <a:ext cx="10965874" cy="1754326"/>
          </a:xfrm>
          <a:prstGeom prst="rect">
            <a:avLst/>
          </a:prstGeom>
          <a:noFill/>
        </p:spPr>
        <p:txBody>
          <a:bodyPr wrap="square" rtlCol="0">
            <a:spAutoFit/>
          </a:bodyPr>
          <a:lstStyle/>
          <a:p>
            <a:r>
              <a:rPr lang="es-ES" altLang="ja-JP" dirty="0">
                <a:latin typeface="Courier New" panose="02070309020205020404" pitchFamily="49" charset="0"/>
                <a:cs typeface="Courier New" panose="02070309020205020404" pitchFamily="49" charset="0"/>
              </a:rPr>
              <a:t>Y</a:t>
            </a:r>
          </a:p>
          <a:p>
            <a:r>
              <a:rPr lang="es-ES" altLang="ja-JP" dirty="0">
                <a:latin typeface="Courier New" panose="02070309020205020404" pitchFamily="49" charset="0"/>
                <a:cs typeface="Courier New" panose="02070309020205020404" pitchFamily="49" charset="0"/>
              </a:rPr>
              <a:t>&gt;&gt;&gt;array([0, 0, 0, 1, 1, 1, 0, 0, 1, 1, 0, 1, 0, 0, 0, 1, 0, 0, 0, 0, 1, 1, 1,</a:t>
            </a:r>
          </a:p>
          <a:p>
            <a:r>
              <a:rPr lang="es-ES" altLang="ja-JP" dirty="0">
                <a:latin typeface="Courier New" panose="02070309020205020404" pitchFamily="49" charset="0"/>
                <a:cs typeface="Courier New" panose="02070309020205020404" pitchFamily="49" charset="0"/>
              </a:rPr>
              <a:t>       1, 1, 0, 1, 1, 0, 1, 1, 0, 1, 0, 1, 0, 0, 1, 1, 1, 0, 1, 0, 1, 0, 1,</a:t>
            </a:r>
          </a:p>
          <a:p>
            <a:r>
              <a:rPr lang="es-ES" altLang="ja-JP" dirty="0">
                <a:latin typeface="Courier New" panose="02070309020205020404" pitchFamily="49" charset="0"/>
                <a:cs typeface="Courier New" panose="02070309020205020404" pitchFamily="49" charset="0"/>
              </a:rPr>
              <a:t>       1, 0, 1, 0, 0, 1, 1, 0, 0, 0, 0, 1, 0, 0, 1, 0, 0, 1, 1, 0, 0, 1, 0,</a:t>
            </a:r>
          </a:p>
          <a:p>
            <a:r>
              <a:rPr lang="es-ES" altLang="ja-JP" dirty="0">
                <a:latin typeface="Courier New" panose="02070309020205020404" pitchFamily="49" charset="0"/>
                <a:cs typeface="Courier New" panose="02070309020205020404" pitchFamily="49" charset="0"/>
              </a:rPr>
              <a:t>       1, 0, 1, 1, 0, 1, 0, 1, 1, 0, 1, 1, 0, 1, 0, 0, 1, 1, 0, 1, 1, 0, 1,</a:t>
            </a:r>
          </a:p>
          <a:p>
            <a:r>
              <a:rPr lang="es-ES" altLang="ja-JP" dirty="0">
                <a:latin typeface="Courier New" panose="02070309020205020404" pitchFamily="49" charset="0"/>
                <a:cs typeface="Courier New" panose="02070309020205020404" pitchFamily="49" charset="0"/>
              </a:rPr>
              <a:t>       1, 0, 1, 0, 0, 1, 0, 0])</a:t>
            </a:r>
          </a:p>
        </p:txBody>
      </p:sp>
      <p:sp>
        <p:nvSpPr>
          <p:cNvPr id="2" name="テキスト ボックス 1"/>
          <p:cNvSpPr txBox="1"/>
          <p:nvPr/>
        </p:nvSpPr>
        <p:spPr>
          <a:xfrm>
            <a:off x="1066799" y="4724400"/>
            <a:ext cx="8659091" cy="461665"/>
          </a:xfrm>
          <a:prstGeom prst="rect">
            <a:avLst/>
          </a:prstGeom>
          <a:noFill/>
        </p:spPr>
        <p:txBody>
          <a:bodyPr wrap="square" rtlCol="0">
            <a:spAutoFit/>
          </a:bodyPr>
          <a:lstStyle/>
          <a:p>
            <a:r>
              <a:rPr kumimoji="1" lang="en-US" altLang="ja-JP" sz="2400" dirty="0" err="1"/>
              <a:t>n_classes</a:t>
            </a:r>
            <a:r>
              <a:rPr kumimoji="1" lang="ja-JP" altLang="en-US" sz="2400" dirty="0"/>
              <a:t>がデフォルトの</a:t>
            </a:r>
            <a:r>
              <a:rPr kumimoji="1" lang="en-US" altLang="ja-JP" sz="2400" dirty="0"/>
              <a:t>2</a:t>
            </a:r>
            <a:r>
              <a:rPr lang="ja-JP" altLang="en-US" sz="2400" dirty="0"/>
              <a:t>　　　</a:t>
            </a:r>
            <a:r>
              <a:rPr lang="en-US" altLang="ja-JP" sz="2400" dirty="0"/>
              <a:t>2</a:t>
            </a:r>
            <a:r>
              <a:rPr lang="ja-JP" altLang="en-US" sz="2400" dirty="0"/>
              <a:t>種類に特徴づけられている</a:t>
            </a:r>
            <a:endParaRPr kumimoji="1" lang="ja-JP" altLang="en-US" sz="2400" dirty="0"/>
          </a:p>
        </p:txBody>
      </p:sp>
      <p:sp>
        <p:nvSpPr>
          <p:cNvPr id="7" name="右矢印 6"/>
          <p:cNvSpPr/>
          <p:nvPr/>
        </p:nvSpPr>
        <p:spPr>
          <a:xfrm>
            <a:off x="4696691" y="4890655"/>
            <a:ext cx="775854" cy="110836"/>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7329055" y="5420238"/>
            <a:ext cx="4024745" cy="461665"/>
          </a:xfrm>
          <a:prstGeom prst="rect">
            <a:avLst/>
          </a:prstGeom>
          <a:noFill/>
        </p:spPr>
        <p:txBody>
          <a:bodyPr wrap="square" rtlCol="0">
            <a:spAutoFit/>
          </a:bodyPr>
          <a:lstStyle/>
          <a:p>
            <a:r>
              <a:rPr kumimoji="1" lang="ja-JP" altLang="en-US" sz="2400" dirty="0"/>
              <a:t>ラベルデータ</a:t>
            </a:r>
          </a:p>
        </p:txBody>
      </p:sp>
    </p:spTree>
    <p:extLst>
      <p:ext uri="{BB962C8B-B14F-4D97-AF65-F5344CB8AC3E}">
        <p14:creationId xmlns:p14="http://schemas.microsoft.com/office/powerpoint/2010/main" val="23088759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04827" y="1773374"/>
            <a:ext cx="6782345" cy="4680000"/>
          </a:xfrm>
          <a:prstGeom prst="rect">
            <a:avLst/>
          </a:prstGeom>
        </p:spPr>
      </p:pic>
      <p:sp>
        <p:nvSpPr>
          <p:cNvPr id="4" name="タイトル 1"/>
          <p:cNvSpPr>
            <a:spLocks noGrp="1"/>
          </p:cNvSpPr>
          <p:nvPr>
            <p:ph type="title"/>
          </p:nvPr>
        </p:nvSpPr>
        <p:spPr/>
        <p:txBody>
          <a:bodyPr>
            <a:normAutofit/>
          </a:bodyPr>
          <a:lstStyle/>
          <a:p>
            <a:pPr algn="ctr"/>
            <a:r>
              <a:rPr kumimoji="1" lang="ja-JP" altLang="en-US" sz="5400" dirty="0"/>
              <a:t>サンプルデータでグラフ描画</a:t>
            </a:r>
          </a:p>
        </p:txBody>
      </p:sp>
    </p:spTree>
    <p:extLst>
      <p:ext uri="{BB962C8B-B14F-4D97-AF65-F5344CB8AC3E}">
        <p14:creationId xmlns:p14="http://schemas.microsoft.com/office/powerpoint/2010/main" val="13229688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ctr"/>
            <a:r>
              <a:rPr kumimoji="1" lang="ja-JP" altLang="en-US" sz="5400" dirty="0"/>
              <a:t>サンプルデータで分析</a:t>
            </a:r>
          </a:p>
        </p:txBody>
      </p:sp>
      <p:sp>
        <p:nvSpPr>
          <p:cNvPr id="3" name="テキスト ボックス 2"/>
          <p:cNvSpPr txBox="1"/>
          <p:nvPr/>
        </p:nvSpPr>
        <p:spPr>
          <a:xfrm>
            <a:off x="484905" y="2064328"/>
            <a:ext cx="6234546" cy="707886"/>
          </a:xfrm>
          <a:prstGeom prst="rect">
            <a:avLst/>
          </a:prstGeom>
          <a:noFill/>
        </p:spPr>
        <p:txBody>
          <a:bodyPr wrap="square" rtlCol="0">
            <a:spAutoFit/>
          </a:bodyPr>
          <a:lstStyle/>
          <a:p>
            <a:r>
              <a:rPr lang="en-US" altLang="ja-JP" sz="2000" dirty="0" err="1">
                <a:latin typeface="Courier New" panose="02070309020205020404" pitchFamily="49" charset="0"/>
                <a:cs typeface="Courier New" panose="02070309020205020404" pitchFamily="49" charset="0"/>
              </a:rPr>
              <a:t>clf</a:t>
            </a:r>
            <a:r>
              <a:rPr lang="en-US" altLang="ja-JP" sz="2000" dirty="0">
                <a:latin typeface="Courier New" panose="02070309020205020404" pitchFamily="49" charset="0"/>
                <a:cs typeface="Courier New" panose="02070309020205020404" pitchFamily="49" charset="0"/>
              </a:rPr>
              <a:t> = </a:t>
            </a:r>
            <a:r>
              <a:rPr lang="en-US" altLang="ja-JP" sz="2000" dirty="0" err="1">
                <a:latin typeface="Courier New" panose="02070309020205020404" pitchFamily="49" charset="0"/>
                <a:cs typeface="Courier New" panose="02070309020205020404" pitchFamily="49" charset="0"/>
              </a:rPr>
              <a:t>svm.</a:t>
            </a:r>
            <a:r>
              <a:rPr lang="en-US" altLang="ja-JP" sz="2000" dirty="0" err="1">
                <a:solidFill>
                  <a:srgbClr val="FF0000"/>
                </a:solidFill>
                <a:latin typeface="Courier New" panose="02070309020205020404" pitchFamily="49" charset="0"/>
                <a:cs typeface="Courier New" panose="02070309020205020404" pitchFamily="49" charset="0"/>
              </a:rPr>
              <a:t>SVC</a:t>
            </a:r>
            <a:r>
              <a:rPr lang="en-US" altLang="ja-JP" sz="2000" dirty="0">
                <a:latin typeface="Courier New" panose="02070309020205020404" pitchFamily="49" charset="0"/>
                <a:cs typeface="Courier New" panose="02070309020205020404" pitchFamily="49" charset="0"/>
              </a:rPr>
              <a:t>(kernel='</a:t>
            </a:r>
            <a:r>
              <a:rPr lang="en-US" altLang="ja-JP" sz="2000" dirty="0">
                <a:solidFill>
                  <a:srgbClr val="FF0000"/>
                </a:solidFill>
                <a:latin typeface="Courier New" panose="02070309020205020404" pitchFamily="49" charset="0"/>
                <a:cs typeface="Courier New" panose="02070309020205020404" pitchFamily="49" charset="0"/>
              </a:rPr>
              <a:t>linear</a:t>
            </a:r>
            <a:r>
              <a:rPr lang="en-US" altLang="ja-JP" sz="2000" dirty="0">
                <a:latin typeface="Courier New" panose="02070309020205020404" pitchFamily="49" charset="0"/>
                <a:cs typeface="Courier New" panose="02070309020205020404" pitchFamily="49" charset="0"/>
              </a:rPr>
              <a:t>', C=1.0)</a:t>
            </a:r>
          </a:p>
          <a:p>
            <a:r>
              <a:rPr lang="en-US" altLang="ja-JP" sz="2000" dirty="0" err="1">
                <a:latin typeface="Courier New" panose="02070309020205020404" pitchFamily="49" charset="0"/>
                <a:cs typeface="Courier New" panose="02070309020205020404" pitchFamily="49" charset="0"/>
              </a:rPr>
              <a:t>clf.</a:t>
            </a:r>
            <a:r>
              <a:rPr lang="en-US" altLang="ja-JP" sz="2000" dirty="0" err="1">
                <a:solidFill>
                  <a:srgbClr val="FF0000"/>
                </a:solidFill>
                <a:latin typeface="Courier New" panose="02070309020205020404" pitchFamily="49" charset="0"/>
                <a:cs typeface="Courier New" panose="02070309020205020404" pitchFamily="49" charset="0"/>
              </a:rPr>
              <a:t>fit</a:t>
            </a:r>
            <a:r>
              <a:rPr lang="en-US" altLang="ja-JP" sz="2000" dirty="0">
                <a:latin typeface="Courier New" panose="02070309020205020404" pitchFamily="49" charset="0"/>
                <a:cs typeface="Courier New" panose="02070309020205020404" pitchFamily="49" charset="0"/>
              </a:rPr>
              <a:t>(X, Y)</a:t>
            </a:r>
            <a:endParaRPr kumimoji="1" lang="ja-JP" altLang="en-US" sz="2000" dirty="0">
              <a:latin typeface="Courier New" panose="02070309020205020404" pitchFamily="49" charset="0"/>
              <a:cs typeface="Courier New" panose="02070309020205020404" pitchFamily="49" charset="0"/>
            </a:endParaRPr>
          </a:p>
        </p:txBody>
      </p:sp>
      <p:sp>
        <p:nvSpPr>
          <p:cNvPr id="4" name="テキスト ボックス 3"/>
          <p:cNvSpPr txBox="1"/>
          <p:nvPr/>
        </p:nvSpPr>
        <p:spPr>
          <a:xfrm>
            <a:off x="6982687" y="1881194"/>
            <a:ext cx="4322618" cy="52322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en-US" altLang="ja-JP" sz="2800" dirty="0">
                <a:solidFill>
                  <a:srgbClr val="FF0000"/>
                </a:solidFill>
              </a:rPr>
              <a:t>S</a:t>
            </a:r>
            <a:r>
              <a:rPr kumimoji="1" lang="en-US" altLang="ja-JP" sz="2800" dirty="0"/>
              <a:t>upport </a:t>
            </a:r>
            <a:r>
              <a:rPr kumimoji="1" lang="en-US" altLang="ja-JP" sz="2800" dirty="0">
                <a:solidFill>
                  <a:srgbClr val="FF0000"/>
                </a:solidFill>
              </a:rPr>
              <a:t>V</a:t>
            </a:r>
            <a:r>
              <a:rPr kumimoji="1" lang="en-US" altLang="ja-JP" sz="2800" dirty="0"/>
              <a:t>ector </a:t>
            </a:r>
            <a:r>
              <a:rPr kumimoji="1" lang="en-US" altLang="ja-JP" sz="2800" dirty="0">
                <a:solidFill>
                  <a:srgbClr val="FF0000"/>
                </a:solidFill>
              </a:rPr>
              <a:t>C</a:t>
            </a:r>
            <a:r>
              <a:rPr kumimoji="1" lang="en-US" altLang="ja-JP" sz="2800" dirty="0"/>
              <a:t>lassification</a:t>
            </a:r>
            <a:endParaRPr kumimoji="1" lang="ja-JP" altLang="en-US" sz="2800" dirty="0"/>
          </a:p>
        </p:txBody>
      </p:sp>
      <p:sp>
        <p:nvSpPr>
          <p:cNvPr id="5" name="上矢印 4"/>
          <p:cNvSpPr/>
          <p:nvPr/>
        </p:nvSpPr>
        <p:spPr>
          <a:xfrm>
            <a:off x="3449782" y="2438394"/>
            <a:ext cx="457200" cy="756000"/>
          </a:xfrm>
          <a:prstGeom prst="up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上矢印 5"/>
          <p:cNvSpPr/>
          <p:nvPr/>
        </p:nvSpPr>
        <p:spPr>
          <a:xfrm>
            <a:off x="5555670" y="2438393"/>
            <a:ext cx="457200" cy="756000"/>
          </a:xfrm>
          <a:prstGeom prst="up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1191491" y="3228107"/>
            <a:ext cx="3574473" cy="954107"/>
          </a:xfrm>
          <a:prstGeom prst="rect">
            <a:avLst/>
          </a:prstGeom>
          <a:noFill/>
        </p:spPr>
        <p:txBody>
          <a:bodyPr wrap="square" rtlCol="0">
            <a:spAutoFit/>
          </a:bodyPr>
          <a:lstStyle/>
          <a:p>
            <a:r>
              <a:rPr kumimoji="1" lang="ja-JP" altLang="en-US" sz="2800" dirty="0"/>
              <a:t>カーネル関数を指定</a:t>
            </a:r>
            <a:endParaRPr kumimoji="1" lang="en-US" altLang="ja-JP" sz="2800" dirty="0"/>
          </a:p>
          <a:p>
            <a:r>
              <a:rPr lang="ja-JP" altLang="en-US" sz="2800" dirty="0"/>
              <a:t>（デフォルトは</a:t>
            </a:r>
            <a:r>
              <a:rPr lang="en-US" altLang="ja-JP" sz="2800" dirty="0" err="1"/>
              <a:t>rbf</a:t>
            </a:r>
            <a:r>
              <a:rPr lang="ja-JP" altLang="en-US" sz="2800" dirty="0"/>
              <a:t>）</a:t>
            </a:r>
            <a:endParaRPr lang="en-US" altLang="ja-JP" sz="2800" dirty="0"/>
          </a:p>
        </p:txBody>
      </p:sp>
      <p:sp>
        <p:nvSpPr>
          <p:cNvPr id="8" name="テキスト ボックス 7"/>
          <p:cNvSpPr txBox="1"/>
          <p:nvPr/>
        </p:nvSpPr>
        <p:spPr>
          <a:xfrm>
            <a:off x="5015345" y="3228107"/>
            <a:ext cx="4475019" cy="954107"/>
          </a:xfrm>
          <a:prstGeom prst="rect">
            <a:avLst/>
          </a:prstGeom>
          <a:noFill/>
        </p:spPr>
        <p:txBody>
          <a:bodyPr wrap="square" rtlCol="0">
            <a:spAutoFit/>
          </a:bodyPr>
          <a:lstStyle/>
          <a:p>
            <a:r>
              <a:rPr kumimoji="1" lang="ja-JP" altLang="en-US" sz="2800" dirty="0"/>
              <a:t>ペナルティ項の係数を指定</a:t>
            </a:r>
            <a:endParaRPr kumimoji="1" lang="en-US" altLang="ja-JP" sz="2800" dirty="0"/>
          </a:p>
          <a:p>
            <a:r>
              <a:rPr lang="ja-JP" altLang="en-US" sz="2800" dirty="0"/>
              <a:t>（デフォルトが</a:t>
            </a:r>
            <a:r>
              <a:rPr lang="en-US" altLang="ja-JP" sz="2800" dirty="0"/>
              <a:t>1.0</a:t>
            </a:r>
            <a:r>
              <a:rPr lang="ja-JP" altLang="en-US" sz="2800" dirty="0"/>
              <a:t>）</a:t>
            </a:r>
            <a:endParaRPr kumimoji="1" lang="ja-JP" altLang="en-US" sz="2800" dirty="0"/>
          </a:p>
        </p:txBody>
      </p:sp>
      <p:sp>
        <p:nvSpPr>
          <p:cNvPr id="9" name="テキスト ボックス 8"/>
          <p:cNvSpPr txBox="1"/>
          <p:nvPr/>
        </p:nvSpPr>
        <p:spPr>
          <a:xfrm>
            <a:off x="526473" y="1690688"/>
            <a:ext cx="2202872" cy="461665"/>
          </a:xfrm>
          <a:prstGeom prst="rect">
            <a:avLst/>
          </a:prstGeom>
          <a:noFill/>
        </p:spPr>
        <p:txBody>
          <a:bodyPr wrap="square" rtlCol="0">
            <a:spAutoFit/>
          </a:bodyPr>
          <a:lstStyle/>
          <a:p>
            <a:r>
              <a:rPr lang="ja-JP" altLang="en-US" sz="2400" dirty="0"/>
              <a:t>コード</a:t>
            </a:r>
            <a:r>
              <a:rPr lang="en-US" altLang="ja-JP" sz="2400" dirty="0"/>
              <a:t>9.2 In[2]</a:t>
            </a:r>
            <a:endParaRPr kumimoji="1" lang="ja-JP" altLang="en-US" sz="2400" dirty="0"/>
          </a:p>
        </p:txBody>
      </p:sp>
      <p:sp>
        <p:nvSpPr>
          <p:cNvPr id="10" name="Rectangle 3"/>
          <p:cNvSpPr>
            <a:spLocks noChangeArrowheads="1"/>
          </p:cNvSpPr>
          <p:nvPr/>
        </p:nvSpPr>
        <p:spPr bwMode="auto">
          <a:xfrm>
            <a:off x="512614" y="4834729"/>
            <a:ext cx="7633855" cy="15388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20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SVC(C=1.0, cache_size=200, class_weight=None, coef0=0.0, decision_function_shape=None, degree=3, gamma='auto', kernel='linear', max_iter=-1, probability=False, random_state=None, shrinking=True, tol=0.001, verbose=False)</a:t>
            </a:r>
            <a:r>
              <a:rPr kumimoji="0" lang="ja-JP" altLang="ja-JP" sz="2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a:t>
            </a:r>
          </a:p>
        </p:txBody>
      </p:sp>
      <p:sp>
        <p:nvSpPr>
          <p:cNvPr id="11" name="テキスト ボックス 10"/>
          <p:cNvSpPr txBox="1"/>
          <p:nvPr/>
        </p:nvSpPr>
        <p:spPr>
          <a:xfrm>
            <a:off x="526468" y="4433888"/>
            <a:ext cx="2673932" cy="461665"/>
          </a:xfrm>
          <a:prstGeom prst="rect">
            <a:avLst/>
          </a:prstGeom>
          <a:noFill/>
        </p:spPr>
        <p:txBody>
          <a:bodyPr wrap="square" rtlCol="0">
            <a:spAutoFit/>
          </a:bodyPr>
          <a:lstStyle/>
          <a:p>
            <a:r>
              <a:rPr lang="ja-JP" altLang="en-US" sz="2400" dirty="0"/>
              <a:t>コード</a:t>
            </a:r>
            <a:r>
              <a:rPr lang="en-US" altLang="ja-JP" sz="2400" dirty="0"/>
              <a:t>9.2 Out[2]</a:t>
            </a:r>
            <a:endParaRPr kumimoji="1" lang="ja-JP" altLang="en-US" sz="2400" dirty="0"/>
          </a:p>
        </p:txBody>
      </p:sp>
      <p:sp>
        <p:nvSpPr>
          <p:cNvPr id="12" name="テキスト ボックス 11"/>
          <p:cNvSpPr txBox="1"/>
          <p:nvPr/>
        </p:nvSpPr>
        <p:spPr>
          <a:xfrm>
            <a:off x="6982686" y="2618509"/>
            <a:ext cx="4987635"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en-US" altLang="ja-JP" sz="2400" dirty="0">
                <a:solidFill>
                  <a:srgbClr val="FF0000"/>
                </a:solidFill>
              </a:rPr>
              <a:t>fit</a:t>
            </a:r>
            <a:r>
              <a:rPr kumimoji="1" lang="en-US" altLang="ja-JP" sz="2400" dirty="0"/>
              <a:t> … SVC</a:t>
            </a:r>
            <a:r>
              <a:rPr kumimoji="1" lang="ja-JP" altLang="en-US" sz="2400" dirty="0"/>
              <a:t>モデルをデータに適応する</a:t>
            </a:r>
          </a:p>
        </p:txBody>
      </p:sp>
    </p:spTree>
    <p:extLst>
      <p:ext uri="{BB962C8B-B14F-4D97-AF65-F5344CB8AC3E}">
        <p14:creationId xmlns:p14="http://schemas.microsoft.com/office/powerpoint/2010/main" val="42638603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ctr"/>
            <a:r>
              <a:rPr kumimoji="1" lang="ja-JP" altLang="en-US" sz="5400" dirty="0"/>
              <a:t>サンプルデータで分析</a:t>
            </a:r>
          </a:p>
        </p:txBody>
      </p:sp>
      <p:sp>
        <p:nvSpPr>
          <p:cNvPr id="7" name="テキスト ボックス 6"/>
          <p:cNvSpPr txBox="1"/>
          <p:nvPr/>
        </p:nvSpPr>
        <p:spPr>
          <a:xfrm>
            <a:off x="526473" y="2577381"/>
            <a:ext cx="2202872" cy="461665"/>
          </a:xfrm>
          <a:prstGeom prst="rect">
            <a:avLst/>
          </a:prstGeom>
          <a:noFill/>
        </p:spPr>
        <p:txBody>
          <a:bodyPr wrap="square" rtlCol="0">
            <a:spAutoFit/>
          </a:bodyPr>
          <a:lstStyle/>
          <a:p>
            <a:r>
              <a:rPr lang="ja-JP" altLang="en-US" sz="2400" dirty="0"/>
              <a:t>コード</a:t>
            </a:r>
            <a:r>
              <a:rPr lang="en-US" altLang="ja-JP" sz="2400" dirty="0"/>
              <a:t>9.3 In[3]</a:t>
            </a:r>
            <a:endParaRPr kumimoji="1" lang="ja-JP" altLang="en-US" sz="2400" dirty="0"/>
          </a:p>
        </p:txBody>
      </p:sp>
      <p:sp>
        <p:nvSpPr>
          <p:cNvPr id="8" name="テキスト ボックス 7"/>
          <p:cNvSpPr txBox="1"/>
          <p:nvPr/>
        </p:nvSpPr>
        <p:spPr>
          <a:xfrm>
            <a:off x="484904" y="2951021"/>
            <a:ext cx="10868895" cy="2862322"/>
          </a:xfrm>
          <a:prstGeom prst="rect">
            <a:avLst/>
          </a:prstGeom>
          <a:noFill/>
        </p:spPr>
        <p:txBody>
          <a:bodyPr wrap="square" rtlCol="0">
            <a:spAutoFit/>
          </a:bodyPr>
          <a:lstStyle/>
          <a:p>
            <a:r>
              <a:rPr lang="en-US" altLang="ja-JP" sz="2000" dirty="0">
                <a:latin typeface="Courier New" panose="02070309020205020404" pitchFamily="49" charset="0"/>
                <a:cs typeface="Courier New" panose="02070309020205020404" pitchFamily="49" charset="0"/>
              </a:rPr>
              <a:t>xx, </a:t>
            </a:r>
            <a:r>
              <a:rPr lang="en-US" altLang="ja-JP" sz="2000" dirty="0" err="1">
                <a:latin typeface="Courier New" panose="02070309020205020404" pitchFamily="49" charset="0"/>
                <a:cs typeface="Courier New" panose="02070309020205020404" pitchFamily="49" charset="0"/>
              </a:rPr>
              <a:t>yy</a:t>
            </a:r>
            <a:r>
              <a:rPr lang="en-US" altLang="ja-JP" sz="2000" dirty="0">
                <a:latin typeface="Courier New" panose="02070309020205020404" pitchFamily="49" charset="0"/>
                <a:cs typeface="Courier New" panose="02070309020205020404" pitchFamily="49" charset="0"/>
              </a:rPr>
              <a:t> = </a:t>
            </a:r>
            <a:r>
              <a:rPr lang="en-US" altLang="ja-JP" sz="2000" dirty="0" err="1">
                <a:latin typeface="Courier New" panose="02070309020205020404" pitchFamily="49" charset="0"/>
                <a:cs typeface="Courier New" panose="02070309020205020404" pitchFamily="49" charset="0"/>
              </a:rPr>
              <a:t>np.meshgrid</a:t>
            </a:r>
            <a:r>
              <a:rPr lang="en-US" altLang="ja-JP" sz="2000" dirty="0">
                <a:latin typeface="Courier New" panose="02070309020205020404" pitchFamily="49" charset="0"/>
                <a:cs typeface="Courier New" panose="02070309020205020404" pitchFamily="49" charset="0"/>
              </a:rPr>
              <a:t>(</a:t>
            </a:r>
            <a:r>
              <a:rPr lang="en-US" altLang="ja-JP" sz="2000" dirty="0" err="1">
                <a:latin typeface="Courier New" panose="02070309020205020404" pitchFamily="49" charset="0"/>
                <a:cs typeface="Courier New" panose="02070309020205020404" pitchFamily="49" charset="0"/>
              </a:rPr>
              <a:t>np.linspace</a:t>
            </a:r>
            <a:r>
              <a:rPr lang="en-US" altLang="ja-JP" sz="2000" dirty="0">
                <a:latin typeface="Courier New" panose="02070309020205020404" pitchFamily="49" charset="0"/>
                <a:cs typeface="Courier New" panose="02070309020205020404" pitchFamily="49" charset="0"/>
              </a:rPr>
              <a:t>(-3, 3, 500), </a:t>
            </a:r>
            <a:r>
              <a:rPr lang="en-US" altLang="ja-JP" sz="2000" dirty="0" err="1">
                <a:latin typeface="Courier New" panose="02070309020205020404" pitchFamily="49" charset="0"/>
                <a:cs typeface="Courier New" panose="02070309020205020404" pitchFamily="49" charset="0"/>
              </a:rPr>
              <a:t>np.linspace</a:t>
            </a:r>
            <a:r>
              <a:rPr lang="en-US" altLang="ja-JP" sz="2000" dirty="0">
                <a:latin typeface="Courier New" panose="02070309020205020404" pitchFamily="49" charset="0"/>
                <a:cs typeface="Courier New" panose="02070309020205020404" pitchFamily="49" charset="0"/>
              </a:rPr>
              <a:t>(-3, 3, 500))</a:t>
            </a:r>
          </a:p>
          <a:p>
            <a:r>
              <a:rPr lang="en-US" altLang="ja-JP" sz="2000" dirty="0">
                <a:latin typeface="Courier New" panose="02070309020205020404" pitchFamily="49" charset="0"/>
                <a:cs typeface="Courier New" panose="02070309020205020404" pitchFamily="49" charset="0"/>
              </a:rPr>
              <a:t>Z = </a:t>
            </a:r>
            <a:r>
              <a:rPr lang="en-US" altLang="ja-JP" sz="2000" dirty="0" err="1">
                <a:latin typeface="Courier New" panose="02070309020205020404" pitchFamily="49" charset="0"/>
                <a:cs typeface="Courier New" panose="02070309020205020404" pitchFamily="49" charset="0"/>
              </a:rPr>
              <a:t>clf.</a:t>
            </a:r>
            <a:r>
              <a:rPr lang="en-US" altLang="ja-JP" sz="2000" dirty="0" err="1">
                <a:solidFill>
                  <a:srgbClr val="FF0000"/>
                </a:solidFill>
                <a:latin typeface="Courier New" panose="02070309020205020404" pitchFamily="49" charset="0"/>
                <a:cs typeface="Courier New" panose="02070309020205020404" pitchFamily="49" charset="0"/>
              </a:rPr>
              <a:t>decision_function</a:t>
            </a:r>
            <a:r>
              <a:rPr lang="en-US" altLang="ja-JP" sz="2000" dirty="0">
                <a:latin typeface="Courier New" panose="02070309020205020404" pitchFamily="49" charset="0"/>
                <a:cs typeface="Courier New" panose="02070309020205020404" pitchFamily="49" charset="0"/>
              </a:rPr>
              <a:t>(</a:t>
            </a:r>
            <a:r>
              <a:rPr lang="en-US" altLang="ja-JP" sz="2000" dirty="0" err="1">
                <a:latin typeface="Courier New" panose="02070309020205020404" pitchFamily="49" charset="0"/>
                <a:cs typeface="Courier New" panose="02070309020205020404" pitchFamily="49" charset="0"/>
              </a:rPr>
              <a:t>np.c</a:t>
            </a:r>
            <a:r>
              <a:rPr lang="en-US" altLang="ja-JP" sz="2000" dirty="0">
                <a:latin typeface="Courier New" panose="02070309020205020404" pitchFamily="49" charset="0"/>
                <a:cs typeface="Courier New" panose="02070309020205020404" pitchFamily="49" charset="0"/>
              </a:rPr>
              <a:t>_[</a:t>
            </a:r>
            <a:r>
              <a:rPr lang="en-US" altLang="ja-JP" sz="2000" dirty="0" err="1">
                <a:latin typeface="Courier New" panose="02070309020205020404" pitchFamily="49" charset="0"/>
                <a:cs typeface="Courier New" panose="02070309020205020404" pitchFamily="49" charset="0"/>
              </a:rPr>
              <a:t>xx.ravel</a:t>
            </a:r>
            <a:r>
              <a:rPr lang="en-US" altLang="ja-JP" sz="2000" dirty="0">
                <a:latin typeface="Courier New" panose="02070309020205020404" pitchFamily="49" charset="0"/>
                <a:cs typeface="Courier New" panose="02070309020205020404" pitchFamily="49" charset="0"/>
              </a:rPr>
              <a:t>(), </a:t>
            </a:r>
            <a:r>
              <a:rPr lang="en-US" altLang="ja-JP" sz="2000" dirty="0" err="1">
                <a:latin typeface="Courier New" panose="02070309020205020404" pitchFamily="49" charset="0"/>
                <a:cs typeface="Courier New" panose="02070309020205020404" pitchFamily="49" charset="0"/>
              </a:rPr>
              <a:t>yy.ravel</a:t>
            </a:r>
            <a:r>
              <a:rPr lang="en-US" altLang="ja-JP" sz="2000" dirty="0">
                <a:latin typeface="Courier New" panose="02070309020205020404" pitchFamily="49" charset="0"/>
                <a:cs typeface="Courier New" panose="02070309020205020404" pitchFamily="49" charset="0"/>
              </a:rPr>
              <a:t>()])</a:t>
            </a:r>
          </a:p>
          <a:p>
            <a:r>
              <a:rPr lang="en-US" altLang="ja-JP" sz="2000" dirty="0">
                <a:latin typeface="Courier New" panose="02070309020205020404" pitchFamily="49" charset="0"/>
                <a:cs typeface="Courier New" panose="02070309020205020404" pitchFamily="49" charset="0"/>
              </a:rPr>
              <a:t>Z = </a:t>
            </a:r>
            <a:r>
              <a:rPr lang="en-US" altLang="ja-JP" sz="2000" dirty="0" err="1">
                <a:latin typeface="Courier New" panose="02070309020205020404" pitchFamily="49" charset="0"/>
                <a:cs typeface="Courier New" panose="02070309020205020404" pitchFamily="49" charset="0"/>
              </a:rPr>
              <a:t>Z.reshape</a:t>
            </a:r>
            <a:r>
              <a:rPr lang="en-US" altLang="ja-JP" sz="2000" dirty="0">
                <a:latin typeface="Courier New" panose="02070309020205020404" pitchFamily="49" charset="0"/>
                <a:cs typeface="Courier New" panose="02070309020205020404" pitchFamily="49" charset="0"/>
              </a:rPr>
              <a:t>(</a:t>
            </a:r>
            <a:r>
              <a:rPr lang="en-US" altLang="ja-JP" sz="2000" dirty="0" err="1">
                <a:latin typeface="Courier New" panose="02070309020205020404" pitchFamily="49" charset="0"/>
                <a:cs typeface="Courier New" panose="02070309020205020404" pitchFamily="49" charset="0"/>
              </a:rPr>
              <a:t>xx.shape</a:t>
            </a:r>
            <a:r>
              <a:rPr lang="en-US" altLang="ja-JP" sz="2000" dirty="0">
                <a:latin typeface="Courier New" panose="02070309020205020404" pitchFamily="49" charset="0"/>
                <a:cs typeface="Courier New" panose="02070309020205020404" pitchFamily="49" charset="0"/>
              </a:rPr>
              <a:t>)</a:t>
            </a:r>
          </a:p>
          <a:p>
            <a:endParaRPr lang="en-US" altLang="ja-JP" sz="2000" dirty="0">
              <a:latin typeface="Courier New" panose="02070309020205020404" pitchFamily="49" charset="0"/>
              <a:cs typeface="Courier New" panose="02070309020205020404" pitchFamily="49" charset="0"/>
            </a:endParaRPr>
          </a:p>
          <a:p>
            <a:r>
              <a:rPr lang="en-US" altLang="ja-JP" sz="2000" dirty="0" err="1">
                <a:latin typeface="Courier New" panose="02070309020205020404" pitchFamily="49" charset="0"/>
                <a:cs typeface="Courier New" panose="02070309020205020404" pitchFamily="49" charset="0"/>
              </a:rPr>
              <a:t>ctr</a:t>
            </a:r>
            <a:r>
              <a:rPr lang="en-US" altLang="ja-JP" sz="2000" dirty="0">
                <a:latin typeface="Courier New" panose="02070309020205020404" pitchFamily="49" charset="0"/>
                <a:cs typeface="Courier New" panose="02070309020205020404" pitchFamily="49" charset="0"/>
              </a:rPr>
              <a:t> = </a:t>
            </a:r>
            <a:r>
              <a:rPr lang="en-US" altLang="ja-JP" sz="2000" dirty="0" err="1">
                <a:latin typeface="Courier New" panose="02070309020205020404" pitchFamily="49" charset="0"/>
                <a:cs typeface="Courier New" panose="02070309020205020404" pitchFamily="49" charset="0"/>
              </a:rPr>
              <a:t>plt.contour</a:t>
            </a:r>
            <a:r>
              <a:rPr lang="en-US" altLang="ja-JP" sz="2000" dirty="0">
                <a:latin typeface="Courier New" panose="02070309020205020404" pitchFamily="49" charset="0"/>
                <a:cs typeface="Courier New" panose="02070309020205020404" pitchFamily="49" charset="0"/>
              </a:rPr>
              <a:t>(xx, </a:t>
            </a:r>
            <a:r>
              <a:rPr lang="en-US" altLang="ja-JP" sz="2000" dirty="0" err="1">
                <a:latin typeface="Courier New" panose="02070309020205020404" pitchFamily="49" charset="0"/>
                <a:cs typeface="Courier New" panose="02070309020205020404" pitchFamily="49" charset="0"/>
              </a:rPr>
              <a:t>yy</a:t>
            </a:r>
            <a:r>
              <a:rPr lang="en-US" altLang="ja-JP" sz="2000" dirty="0">
                <a:latin typeface="Courier New" panose="02070309020205020404" pitchFamily="49" charset="0"/>
                <a:cs typeface="Courier New" panose="02070309020205020404" pitchFamily="49" charset="0"/>
              </a:rPr>
              <a:t>, Z, levels=[0], </a:t>
            </a:r>
            <a:r>
              <a:rPr lang="en-US" altLang="ja-JP" sz="2000" dirty="0" err="1">
                <a:latin typeface="Courier New" panose="02070309020205020404" pitchFamily="49" charset="0"/>
                <a:cs typeface="Courier New" panose="02070309020205020404" pitchFamily="49" charset="0"/>
              </a:rPr>
              <a:t>linetypes</a:t>
            </a:r>
            <a:r>
              <a:rPr lang="en-US" altLang="ja-JP" sz="2000" dirty="0">
                <a:latin typeface="Courier New" panose="02070309020205020404" pitchFamily="49" charset="0"/>
                <a:cs typeface="Courier New" panose="02070309020205020404" pitchFamily="49" charset="0"/>
              </a:rPr>
              <a:t>='--')</a:t>
            </a:r>
          </a:p>
          <a:p>
            <a:r>
              <a:rPr lang="en-US" altLang="ja-JP" sz="2000" dirty="0" err="1">
                <a:latin typeface="Courier New" panose="02070309020205020404" pitchFamily="49" charset="0"/>
                <a:cs typeface="Courier New" panose="02070309020205020404" pitchFamily="49" charset="0"/>
              </a:rPr>
              <a:t>plt.scatter</a:t>
            </a:r>
            <a:r>
              <a:rPr lang="en-US" altLang="ja-JP" sz="2000" dirty="0">
                <a:latin typeface="Courier New" panose="02070309020205020404" pitchFamily="49" charset="0"/>
                <a:cs typeface="Courier New" panose="02070309020205020404" pitchFamily="49" charset="0"/>
              </a:rPr>
              <a:t>(X[</a:t>
            </a:r>
            <a:r>
              <a:rPr lang="en-US" altLang="ja-JP" sz="2000" dirty="0" err="1">
                <a:latin typeface="Courier New" panose="02070309020205020404" pitchFamily="49" charset="0"/>
                <a:cs typeface="Courier New" panose="02070309020205020404" pitchFamily="49" charset="0"/>
              </a:rPr>
              <a:t>iy</a:t>
            </a:r>
            <a:r>
              <a:rPr lang="en-US" altLang="ja-JP" sz="2000" dirty="0">
                <a:latin typeface="Courier New" panose="02070309020205020404" pitchFamily="49" charset="0"/>
                <a:cs typeface="Courier New" panose="02070309020205020404" pitchFamily="49" charset="0"/>
              </a:rPr>
              <a:t>, 0], X[</a:t>
            </a:r>
            <a:r>
              <a:rPr lang="en-US" altLang="ja-JP" sz="2000" dirty="0" err="1">
                <a:latin typeface="Courier New" panose="02070309020205020404" pitchFamily="49" charset="0"/>
                <a:cs typeface="Courier New" panose="02070309020205020404" pitchFamily="49" charset="0"/>
              </a:rPr>
              <a:t>iy</a:t>
            </a:r>
            <a:r>
              <a:rPr lang="en-US" altLang="ja-JP" sz="2000" dirty="0">
                <a:latin typeface="Courier New" panose="02070309020205020404" pitchFamily="49" charset="0"/>
                <a:cs typeface="Courier New" panose="02070309020205020404" pitchFamily="49" charset="0"/>
              </a:rPr>
              <a:t>, 1], marker='o')</a:t>
            </a:r>
          </a:p>
          <a:p>
            <a:r>
              <a:rPr lang="en-US" altLang="ja-JP" sz="2000" dirty="0" err="1">
                <a:latin typeface="Courier New" panose="02070309020205020404" pitchFamily="49" charset="0"/>
                <a:cs typeface="Courier New" panose="02070309020205020404" pitchFamily="49" charset="0"/>
              </a:rPr>
              <a:t>plt.scatter</a:t>
            </a:r>
            <a:r>
              <a:rPr lang="en-US" altLang="ja-JP" sz="2000" dirty="0">
                <a:latin typeface="Courier New" panose="02070309020205020404" pitchFamily="49" charset="0"/>
                <a:cs typeface="Courier New" panose="02070309020205020404" pitchFamily="49" charset="0"/>
              </a:rPr>
              <a:t>(X[</a:t>
            </a:r>
            <a:r>
              <a:rPr lang="en-US" altLang="ja-JP" sz="2000" dirty="0" err="1">
                <a:latin typeface="Courier New" panose="02070309020205020404" pitchFamily="49" charset="0"/>
                <a:cs typeface="Courier New" panose="02070309020205020404" pitchFamily="49" charset="0"/>
              </a:rPr>
              <a:t>iny</a:t>
            </a:r>
            <a:r>
              <a:rPr lang="en-US" altLang="ja-JP" sz="2000" dirty="0">
                <a:latin typeface="Courier New" panose="02070309020205020404" pitchFamily="49" charset="0"/>
                <a:cs typeface="Courier New" panose="02070309020205020404" pitchFamily="49" charset="0"/>
              </a:rPr>
              <a:t>, 0], X[</a:t>
            </a:r>
            <a:r>
              <a:rPr lang="en-US" altLang="ja-JP" sz="2000" dirty="0" err="1">
                <a:latin typeface="Courier New" panose="02070309020205020404" pitchFamily="49" charset="0"/>
                <a:cs typeface="Courier New" panose="02070309020205020404" pitchFamily="49" charset="0"/>
              </a:rPr>
              <a:t>iny</a:t>
            </a:r>
            <a:r>
              <a:rPr lang="en-US" altLang="ja-JP" sz="2000" dirty="0">
                <a:latin typeface="Courier New" panose="02070309020205020404" pitchFamily="49" charset="0"/>
                <a:cs typeface="Courier New" panose="02070309020205020404" pitchFamily="49" charset="0"/>
              </a:rPr>
              <a:t>, 1], marker='x')</a:t>
            </a:r>
          </a:p>
          <a:p>
            <a:r>
              <a:rPr lang="en-US" altLang="ja-JP" sz="2000" dirty="0" err="1">
                <a:latin typeface="Courier New" panose="02070309020205020404" pitchFamily="49" charset="0"/>
                <a:cs typeface="Courier New" panose="02070309020205020404" pitchFamily="49" charset="0"/>
              </a:rPr>
              <a:t>plt.axis</a:t>
            </a:r>
            <a:r>
              <a:rPr lang="en-US" altLang="ja-JP" sz="2000" dirty="0">
                <a:latin typeface="Courier New" panose="02070309020205020404" pitchFamily="49" charset="0"/>
                <a:cs typeface="Courier New" panose="02070309020205020404" pitchFamily="49" charset="0"/>
              </a:rPr>
              <a:t>([</a:t>
            </a:r>
            <a:r>
              <a:rPr lang="en-US" altLang="ja-JP" sz="2000" dirty="0" err="1">
                <a:latin typeface="Courier New" panose="02070309020205020404" pitchFamily="49" charset="0"/>
                <a:cs typeface="Courier New" panose="02070309020205020404" pitchFamily="49" charset="0"/>
              </a:rPr>
              <a:t>xx.min</a:t>
            </a:r>
            <a:r>
              <a:rPr lang="en-US" altLang="ja-JP" sz="2000" dirty="0">
                <a:latin typeface="Courier New" panose="02070309020205020404" pitchFamily="49" charset="0"/>
                <a:cs typeface="Courier New" panose="02070309020205020404" pitchFamily="49" charset="0"/>
              </a:rPr>
              <a:t>(), </a:t>
            </a:r>
            <a:r>
              <a:rPr lang="en-US" altLang="ja-JP" sz="2000" dirty="0" err="1">
                <a:latin typeface="Courier New" panose="02070309020205020404" pitchFamily="49" charset="0"/>
                <a:cs typeface="Courier New" panose="02070309020205020404" pitchFamily="49" charset="0"/>
              </a:rPr>
              <a:t>xx.max</a:t>
            </a:r>
            <a:r>
              <a:rPr lang="en-US" altLang="ja-JP" sz="2000" dirty="0">
                <a:latin typeface="Courier New" panose="02070309020205020404" pitchFamily="49" charset="0"/>
                <a:cs typeface="Courier New" panose="02070309020205020404" pitchFamily="49" charset="0"/>
              </a:rPr>
              <a:t>(), </a:t>
            </a:r>
            <a:r>
              <a:rPr lang="en-US" altLang="ja-JP" sz="2000" dirty="0" err="1">
                <a:latin typeface="Courier New" panose="02070309020205020404" pitchFamily="49" charset="0"/>
                <a:cs typeface="Courier New" panose="02070309020205020404" pitchFamily="49" charset="0"/>
              </a:rPr>
              <a:t>yy.min</a:t>
            </a:r>
            <a:r>
              <a:rPr lang="en-US" altLang="ja-JP" sz="2000" dirty="0">
                <a:latin typeface="Courier New" panose="02070309020205020404" pitchFamily="49" charset="0"/>
                <a:cs typeface="Courier New" panose="02070309020205020404" pitchFamily="49" charset="0"/>
              </a:rPr>
              <a:t>(), </a:t>
            </a:r>
            <a:r>
              <a:rPr lang="en-US" altLang="ja-JP" sz="2000" dirty="0" err="1">
                <a:latin typeface="Courier New" panose="02070309020205020404" pitchFamily="49" charset="0"/>
                <a:cs typeface="Courier New" panose="02070309020205020404" pitchFamily="49" charset="0"/>
              </a:rPr>
              <a:t>yy.max</a:t>
            </a:r>
            <a:r>
              <a:rPr lang="en-US" altLang="ja-JP" sz="2000" dirty="0">
                <a:latin typeface="Courier New" panose="02070309020205020404" pitchFamily="49" charset="0"/>
                <a:cs typeface="Courier New" panose="02070309020205020404" pitchFamily="49" charset="0"/>
              </a:rPr>
              <a:t>()])</a:t>
            </a:r>
          </a:p>
          <a:p>
            <a:r>
              <a:rPr lang="en-US" altLang="ja-JP" sz="2000" dirty="0" err="1">
                <a:latin typeface="Courier New" panose="02070309020205020404" pitchFamily="49" charset="0"/>
                <a:cs typeface="Courier New" panose="02070309020205020404" pitchFamily="49" charset="0"/>
              </a:rPr>
              <a:t>plt.show</a:t>
            </a:r>
            <a:r>
              <a:rPr lang="en-US" altLang="ja-JP" sz="2000" dirty="0">
                <a:latin typeface="Courier New" panose="02070309020205020404" pitchFamily="49" charset="0"/>
                <a:cs typeface="Courier New" panose="02070309020205020404" pitchFamily="49" charset="0"/>
              </a:rPr>
              <a:t>()</a:t>
            </a:r>
            <a:endParaRPr kumimoji="1" lang="ja-JP" altLang="en-US" sz="2000" dirty="0">
              <a:latin typeface="Courier New" panose="02070309020205020404" pitchFamily="49" charset="0"/>
              <a:cs typeface="Courier New" panose="02070309020205020404" pitchFamily="49" charset="0"/>
            </a:endParaRPr>
          </a:p>
        </p:txBody>
      </p:sp>
      <p:sp>
        <p:nvSpPr>
          <p:cNvPr id="9" name="テキスト ボックス 8"/>
          <p:cNvSpPr txBox="1"/>
          <p:nvPr/>
        </p:nvSpPr>
        <p:spPr>
          <a:xfrm>
            <a:off x="5209309" y="6136265"/>
            <a:ext cx="6761019"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en-US" altLang="ja-JP" sz="2400" dirty="0" err="1">
                <a:solidFill>
                  <a:srgbClr val="FF0000"/>
                </a:solidFill>
              </a:rPr>
              <a:t>decision_function</a:t>
            </a:r>
            <a:r>
              <a:rPr kumimoji="1" lang="en-US" altLang="ja-JP" sz="2400" dirty="0"/>
              <a:t> … </a:t>
            </a:r>
            <a:r>
              <a:rPr kumimoji="1" lang="ja-JP" altLang="en-US" sz="2400" dirty="0"/>
              <a:t>分離超平面の決定関数を返す</a:t>
            </a:r>
          </a:p>
        </p:txBody>
      </p:sp>
      <p:sp>
        <p:nvSpPr>
          <p:cNvPr id="10" name="テキスト ボックス 9"/>
          <p:cNvSpPr txBox="1"/>
          <p:nvPr/>
        </p:nvSpPr>
        <p:spPr>
          <a:xfrm>
            <a:off x="900545" y="1805786"/>
            <a:ext cx="10390909" cy="584775"/>
          </a:xfrm>
          <a:prstGeom prst="rect">
            <a:avLst/>
          </a:prstGeom>
          <a:noFill/>
        </p:spPr>
        <p:txBody>
          <a:bodyPr wrap="square" rtlCol="0">
            <a:spAutoFit/>
          </a:bodyPr>
          <a:lstStyle/>
          <a:p>
            <a:r>
              <a:rPr kumimoji="1" lang="ja-JP" altLang="en-US" sz="2400" dirty="0"/>
              <a:t>領域をメッシュに区切り，グリッド上で</a:t>
            </a:r>
            <a:r>
              <a:rPr kumimoji="1" lang="ja-JP" altLang="en-US" sz="3200" dirty="0"/>
              <a:t>決定関数</a:t>
            </a:r>
            <a:r>
              <a:rPr kumimoji="1" lang="en-US" altLang="ja-JP" sz="3200" dirty="0">
                <a:latin typeface="LaTeX" panose="02000503000000000000" pitchFamily="2" charset="0"/>
              </a:rPr>
              <a:t>=0</a:t>
            </a:r>
            <a:r>
              <a:rPr kumimoji="1" lang="ja-JP" altLang="en-US" sz="2400" dirty="0"/>
              <a:t>の等高線を描く</a:t>
            </a:r>
          </a:p>
        </p:txBody>
      </p:sp>
      <p:sp>
        <p:nvSpPr>
          <p:cNvPr id="3" name="テキスト ボックス 2"/>
          <p:cNvSpPr txBox="1"/>
          <p:nvPr/>
        </p:nvSpPr>
        <p:spPr>
          <a:xfrm>
            <a:off x="5209309" y="5582510"/>
            <a:ext cx="5195455"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en-US" altLang="ja-JP" sz="2400" dirty="0"/>
              <a:t>ravel … </a:t>
            </a:r>
            <a:r>
              <a:rPr kumimoji="1" lang="ja-JP" altLang="en-US" sz="2400" dirty="0"/>
              <a:t>フラットな</a:t>
            </a:r>
            <a:r>
              <a:rPr lang="en-US" altLang="ja-JP" sz="2400" dirty="0"/>
              <a:t>array</a:t>
            </a:r>
            <a:r>
              <a:rPr lang="ja-JP" altLang="en-US" sz="2400" dirty="0"/>
              <a:t>に変換する．</a:t>
            </a:r>
            <a:endParaRPr kumimoji="1" lang="ja-JP" altLang="en-US" sz="2400" dirty="0"/>
          </a:p>
        </p:txBody>
      </p:sp>
    </p:spTree>
    <p:extLst>
      <p:ext uri="{BB962C8B-B14F-4D97-AF65-F5344CB8AC3E}">
        <p14:creationId xmlns:p14="http://schemas.microsoft.com/office/powerpoint/2010/main" val="39152829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ctr"/>
            <a:r>
              <a:rPr kumimoji="1" lang="ja-JP" altLang="en-US" sz="5400" dirty="0"/>
              <a:t>サンプルデータで分析</a:t>
            </a:r>
          </a:p>
        </p:txBody>
      </p:sp>
      <p:pic>
        <p:nvPicPr>
          <p:cNvPr id="3" name="図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04828" y="1773818"/>
            <a:ext cx="6782344" cy="4680000"/>
          </a:xfrm>
          <a:prstGeom prst="rect">
            <a:avLst/>
          </a:prstGeom>
        </p:spPr>
      </p:pic>
    </p:spTree>
    <p:extLst>
      <p:ext uri="{BB962C8B-B14F-4D97-AF65-F5344CB8AC3E}">
        <p14:creationId xmlns:p14="http://schemas.microsoft.com/office/powerpoint/2010/main" val="37055270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ctr"/>
            <a:r>
              <a:rPr kumimoji="1" lang="ja-JP" altLang="en-US" sz="5400" dirty="0"/>
              <a:t>サポートベクトル回帰</a:t>
            </a:r>
          </a:p>
        </p:txBody>
      </p:sp>
      <p:sp>
        <p:nvSpPr>
          <p:cNvPr id="3" name="テキスト ボックス 2"/>
          <p:cNvSpPr txBox="1"/>
          <p:nvPr/>
        </p:nvSpPr>
        <p:spPr>
          <a:xfrm>
            <a:off x="526473" y="1662975"/>
            <a:ext cx="2202872" cy="461665"/>
          </a:xfrm>
          <a:prstGeom prst="rect">
            <a:avLst/>
          </a:prstGeom>
          <a:noFill/>
        </p:spPr>
        <p:txBody>
          <a:bodyPr wrap="square" rtlCol="0">
            <a:spAutoFit/>
          </a:bodyPr>
          <a:lstStyle/>
          <a:p>
            <a:r>
              <a:rPr lang="ja-JP" altLang="en-US" sz="2400" dirty="0"/>
              <a:t>コード</a:t>
            </a:r>
            <a:r>
              <a:rPr lang="en-US" altLang="ja-JP" sz="2400" dirty="0"/>
              <a:t>9.4 In[4]</a:t>
            </a:r>
            <a:endParaRPr kumimoji="1" lang="ja-JP" altLang="en-US" sz="2400" dirty="0"/>
          </a:p>
        </p:txBody>
      </p:sp>
      <p:sp>
        <p:nvSpPr>
          <p:cNvPr id="4" name="テキスト ボックス 3"/>
          <p:cNvSpPr txBox="1"/>
          <p:nvPr/>
        </p:nvSpPr>
        <p:spPr>
          <a:xfrm>
            <a:off x="484904" y="2064328"/>
            <a:ext cx="7287495" cy="2862322"/>
          </a:xfrm>
          <a:prstGeom prst="rect">
            <a:avLst/>
          </a:prstGeom>
          <a:noFill/>
        </p:spPr>
        <p:txBody>
          <a:bodyPr wrap="square" rtlCol="0">
            <a:spAutoFit/>
          </a:bodyPr>
          <a:lstStyle/>
          <a:p>
            <a:r>
              <a:rPr lang="en-US" altLang="ja-JP" sz="2000" dirty="0">
                <a:latin typeface="Courier New" panose="02070309020205020404" pitchFamily="49" charset="0"/>
                <a:cs typeface="Courier New" panose="02070309020205020404" pitchFamily="49" charset="0"/>
              </a:rPr>
              <a:t>import </a:t>
            </a:r>
            <a:r>
              <a:rPr lang="en-US" altLang="ja-JP" sz="2000" dirty="0" err="1">
                <a:latin typeface="Courier New" panose="02070309020205020404" pitchFamily="49" charset="0"/>
                <a:cs typeface="Courier New" panose="02070309020205020404" pitchFamily="49" charset="0"/>
              </a:rPr>
              <a:t>numpy</a:t>
            </a:r>
            <a:r>
              <a:rPr lang="en-US" altLang="ja-JP" sz="2000" dirty="0">
                <a:latin typeface="Courier New" panose="02070309020205020404" pitchFamily="49" charset="0"/>
                <a:cs typeface="Courier New" panose="02070309020205020404" pitchFamily="49" charset="0"/>
              </a:rPr>
              <a:t> as np</a:t>
            </a:r>
          </a:p>
          <a:p>
            <a:r>
              <a:rPr lang="en-US" altLang="ja-JP" sz="2000" dirty="0">
                <a:latin typeface="Courier New" panose="02070309020205020404" pitchFamily="49" charset="0"/>
                <a:cs typeface="Courier New" panose="02070309020205020404" pitchFamily="49" charset="0"/>
              </a:rPr>
              <a:t>import </a:t>
            </a:r>
            <a:r>
              <a:rPr lang="en-US" altLang="ja-JP" sz="2000" dirty="0" err="1">
                <a:latin typeface="Courier New" panose="02070309020205020404" pitchFamily="49" charset="0"/>
                <a:cs typeface="Courier New" panose="02070309020205020404" pitchFamily="49" charset="0"/>
              </a:rPr>
              <a:t>matplotlib.pyplot</a:t>
            </a:r>
            <a:r>
              <a:rPr lang="en-US" altLang="ja-JP" sz="2000" dirty="0">
                <a:latin typeface="Courier New" panose="02070309020205020404" pitchFamily="49" charset="0"/>
                <a:cs typeface="Courier New" panose="02070309020205020404" pitchFamily="49" charset="0"/>
              </a:rPr>
              <a:t> as </a:t>
            </a:r>
            <a:r>
              <a:rPr lang="en-US" altLang="ja-JP" sz="2000" dirty="0" err="1">
                <a:latin typeface="Courier New" panose="02070309020205020404" pitchFamily="49" charset="0"/>
                <a:cs typeface="Courier New" panose="02070309020205020404" pitchFamily="49" charset="0"/>
              </a:rPr>
              <a:t>plt</a:t>
            </a:r>
            <a:endParaRPr lang="en-US" altLang="ja-JP" sz="2000" dirty="0">
              <a:latin typeface="Courier New" panose="02070309020205020404" pitchFamily="49" charset="0"/>
              <a:cs typeface="Courier New" panose="02070309020205020404" pitchFamily="49" charset="0"/>
            </a:endParaRPr>
          </a:p>
          <a:p>
            <a:endParaRPr lang="en-US" altLang="ja-JP" sz="2000" dirty="0">
              <a:latin typeface="Courier New" panose="02070309020205020404" pitchFamily="49" charset="0"/>
              <a:cs typeface="Courier New" panose="02070309020205020404" pitchFamily="49" charset="0"/>
            </a:endParaRPr>
          </a:p>
          <a:p>
            <a:r>
              <a:rPr lang="en-US" altLang="ja-JP" sz="2000" dirty="0">
                <a:latin typeface="Courier New" panose="02070309020205020404" pitchFamily="49" charset="0"/>
                <a:cs typeface="Courier New" panose="02070309020205020404" pitchFamily="49" charset="0"/>
              </a:rPr>
              <a:t># </a:t>
            </a:r>
            <a:r>
              <a:rPr lang="ja-JP" altLang="en-US" sz="2000" dirty="0">
                <a:latin typeface="Courier New" panose="02070309020205020404" pitchFamily="49" charset="0"/>
                <a:cs typeface="Courier New" panose="02070309020205020404" pitchFamily="49" charset="0"/>
              </a:rPr>
              <a:t>学習データ作成</a:t>
            </a:r>
          </a:p>
          <a:p>
            <a:r>
              <a:rPr lang="en-US" altLang="ja-JP" sz="2000" dirty="0" err="1">
                <a:latin typeface="Courier New" panose="02070309020205020404" pitchFamily="49" charset="0"/>
                <a:cs typeface="Courier New" panose="02070309020205020404" pitchFamily="49" charset="0"/>
              </a:rPr>
              <a:t>np.random.seed</a:t>
            </a:r>
            <a:r>
              <a:rPr lang="en-US" altLang="ja-JP" sz="2000" dirty="0">
                <a:latin typeface="Courier New" panose="02070309020205020404" pitchFamily="49" charset="0"/>
                <a:cs typeface="Courier New" panose="02070309020205020404" pitchFamily="49" charset="0"/>
              </a:rPr>
              <a:t>(1000)</a:t>
            </a:r>
          </a:p>
          <a:p>
            <a:r>
              <a:rPr lang="en-US" altLang="ja-JP" sz="2000" dirty="0">
                <a:latin typeface="Courier New" panose="02070309020205020404" pitchFamily="49" charset="0"/>
                <a:cs typeface="Courier New" panose="02070309020205020404" pitchFamily="49" charset="0"/>
              </a:rPr>
              <a:t>n = 50</a:t>
            </a:r>
          </a:p>
          <a:p>
            <a:r>
              <a:rPr lang="en-US" altLang="ja-JP" sz="2000" dirty="0">
                <a:latin typeface="Courier New" panose="02070309020205020404" pitchFamily="49" charset="0"/>
                <a:cs typeface="Courier New" panose="02070309020205020404" pitchFamily="49" charset="0"/>
              </a:rPr>
              <a:t>x = </a:t>
            </a:r>
            <a:r>
              <a:rPr lang="en-US" altLang="ja-JP" sz="2000" dirty="0" err="1">
                <a:latin typeface="Courier New" panose="02070309020205020404" pitchFamily="49" charset="0"/>
                <a:cs typeface="Courier New" panose="02070309020205020404" pitchFamily="49" charset="0"/>
              </a:rPr>
              <a:t>np.sort</a:t>
            </a:r>
            <a:r>
              <a:rPr lang="en-US" altLang="ja-JP" sz="2000" dirty="0">
                <a:latin typeface="Courier New" panose="02070309020205020404" pitchFamily="49" charset="0"/>
                <a:cs typeface="Courier New" panose="02070309020205020404" pitchFamily="49" charset="0"/>
              </a:rPr>
              <a:t>(</a:t>
            </a:r>
            <a:r>
              <a:rPr lang="en-US" altLang="ja-JP" sz="2000" dirty="0" err="1">
                <a:latin typeface="Courier New" panose="02070309020205020404" pitchFamily="49" charset="0"/>
                <a:cs typeface="Courier New" panose="02070309020205020404" pitchFamily="49" charset="0"/>
              </a:rPr>
              <a:t>np.random.uniform</a:t>
            </a:r>
            <a:r>
              <a:rPr lang="en-US" altLang="ja-JP" sz="2000" dirty="0">
                <a:latin typeface="Courier New" panose="02070309020205020404" pitchFamily="49" charset="0"/>
                <a:cs typeface="Courier New" panose="02070309020205020404" pitchFamily="49" charset="0"/>
              </a:rPr>
              <a:t>(-</a:t>
            </a:r>
            <a:r>
              <a:rPr lang="en-US" altLang="ja-JP" sz="2000" dirty="0" err="1">
                <a:latin typeface="Courier New" panose="02070309020205020404" pitchFamily="49" charset="0"/>
                <a:cs typeface="Courier New" panose="02070309020205020404" pitchFamily="49" charset="0"/>
              </a:rPr>
              <a:t>np.pi,np.pi,n</a:t>
            </a:r>
            <a:r>
              <a:rPr lang="en-US" altLang="ja-JP" sz="2000" dirty="0">
                <a:latin typeface="Courier New" panose="02070309020205020404" pitchFamily="49" charset="0"/>
                <a:cs typeface="Courier New" panose="02070309020205020404" pitchFamily="49" charset="0"/>
              </a:rPr>
              <a:t>))</a:t>
            </a:r>
          </a:p>
          <a:p>
            <a:r>
              <a:rPr lang="en-US" altLang="ja-JP" sz="2000" dirty="0">
                <a:latin typeface="Courier New" panose="02070309020205020404" pitchFamily="49" charset="0"/>
                <a:cs typeface="Courier New" panose="02070309020205020404" pitchFamily="49" charset="0"/>
              </a:rPr>
              <a:t>y = </a:t>
            </a:r>
            <a:r>
              <a:rPr lang="en-US" altLang="ja-JP" sz="2000" dirty="0" err="1">
                <a:latin typeface="Courier New" panose="02070309020205020404" pitchFamily="49" charset="0"/>
                <a:cs typeface="Courier New" panose="02070309020205020404" pitchFamily="49" charset="0"/>
              </a:rPr>
              <a:t>np.sin</a:t>
            </a:r>
            <a:r>
              <a:rPr lang="en-US" altLang="ja-JP" sz="2000" dirty="0">
                <a:latin typeface="Courier New" panose="02070309020205020404" pitchFamily="49" charset="0"/>
                <a:cs typeface="Courier New" panose="02070309020205020404" pitchFamily="49" charset="0"/>
              </a:rPr>
              <a:t>(x)+</a:t>
            </a:r>
            <a:r>
              <a:rPr lang="en-US" altLang="ja-JP" sz="2000" dirty="0" err="1">
                <a:latin typeface="Courier New" panose="02070309020205020404" pitchFamily="49" charset="0"/>
                <a:cs typeface="Courier New" panose="02070309020205020404" pitchFamily="49" charset="0"/>
              </a:rPr>
              <a:t>np.random.randn</a:t>
            </a:r>
            <a:r>
              <a:rPr lang="en-US" altLang="ja-JP" sz="2000" dirty="0">
                <a:latin typeface="Courier New" panose="02070309020205020404" pitchFamily="49" charset="0"/>
                <a:cs typeface="Courier New" panose="02070309020205020404" pitchFamily="49" charset="0"/>
              </a:rPr>
              <a:t>(n)*0.2</a:t>
            </a:r>
          </a:p>
          <a:p>
            <a:r>
              <a:rPr lang="en-US" altLang="ja-JP" sz="2000" dirty="0" err="1">
                <a:latin typeface="Courier New" panose="02070309020205020404" pitchFamily="49" charset="0"/>
                <a:cs typeface="Courier New" panose="02070309020205020404" pitchFamily="49" charset="0"/>
              </a:rPr>
              <a:t>plt.plot</a:t>
            </a:r>
            <a:r>
              <a:rPr lang="en-US" altLang="ja-JP" sz="2000" dirty="0">
                <a:latin typeface="Courier New" panose="02070309020205020404" pitchFamily="49" charset="0"/>
                <a:cs typeface="Courier New" panose="02070309020205020404" pitchFamily="49" charset="0"/>
              </a:rPr>
              <a:t>(x, y, 'o');</a:t>
            </a:r>
            <a:endParaRPr kumimoji="1" lang="ja-JP" altLang="en-US" sz="2000" dirty="0">
              <a:latin typeface="Courier New" panose="02070309020205020404" pitchFamily="49" charset="0"/>
              <a:cs typeface="Courier New" panose="02070309020205020404" pitchFamily="49" charset="0"/>
            </a:endParaRPr>
          </a:p>
        </p:txBody>
      </p:sp>
      <p:pic>
        <p:nvPicPr>
          <p:cNvPr id="5" name="図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15360" y="3300679"/>
            <a:ext cx="4827100" cy="3251941"/>
          </a:xfrm>
          <a:prstGeom prst="rect">
            <a:avLst/>
          </a:prstGeom>
        </p:spPr>
      </p:pic>
      <p:sp>
        <p:nvSpPr>
          <p:cNvPr id="6" name="テキスト ボックス 5"/>
          <p:cNvSpPr txBox="1"/>
          <p:nvPr/>
        </p:nvSpPr>
        <p:spPr>
          <a:xfrm>
            <a:off x="838200" y="5417122"/>
            <a:ext cx="6102927" cy="830997"/>
          </a:xfrm>
          <a:prstGeom prst="rect">
            <a:avLst/>
          </a:prstGeom>
          <a:noFill/>
        </p:spPr>
        <p:txBody>
          <a:bodyPr wrap="square" rtlCol="0">
            <a:spAutoFit/>
          </a:bodyPr>
          <a:lstStyle/>
          <a:p>
            <a:r>
              <a:rPr kumimoji="1" lang="ja-JP" altLang="en-US" sz="2400" dirty="0"/>
              <a:t>このデータに線形，</a:t>
            </a:r>
            <a:r>
              <a:rPr kumimoji="1" lang="en-US" altLang="ja-JP" sz="2400" dirty="0"/>
              <a:t>RBF</a:t>
            </a:r>
            <a:r>
              <a:rPr kumimoji="1" lang="ja-JP" altLang="en-US" sz="2400" dirty="0" err="1"/>
              <a:t>，</a:t>
            </a:r>
            <a:r>
              <a:rPr kumimoji="1" lang="ja-JP" altLang="en-US" sz="2400" dirty="0"/>
              <a:t>多項式カーネルのサポートベクトル回帰を行う</a:t>
            </a:r>
          </a:p>
        </p:txBody>
      </p:sp>
    </p:spTree>
    <p:extLst>
      <p:ext uri="{BB962C8B-B14F-4D97-AF65-F5344CB8AC3E}">
        <p14:creationId xmlns:p14="http://schemas.microsoft.com/office/powerpoint/2010/main" val="32745117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p:txBody>
          <a:bodyPr>
            <a:normAutofit/>
          </a:bodyPr>
          <a:lstStyle/>
          <a:p>
            <a:pPr algn="ctr"/>
            <a:r>
              <a:rPr kumimoji="1" lang="ja-JP" altLang="en-US" sz="5400" dirty="0"/>
              <a:t>サポートベクトル回帰</a:t>
            </a:r>
          </a:p>
        </p:txBody>
      </p:sp>
      <p:sp>
        <p:nvSpPr>
          <p:cNvPr id="5" name="テキスト ボックス 4"/>
          <p:cNvSpPr txBox="1"/>
          <p:nvPr/>
        </p:nvSpPr>
        <p:spPr>
          <a:xfrm>
            <a:off x="526473" y="1662975"/>
            <a:ext cx="2202872" cy="461665"/>
          </a:xfrm>
          <a:prstGeom prst="rect">
            <a:avLst/>
          </a:prstGeom>
          <a:noFill/>
        </p:spPr>
        <p:txBody>
          <a:bodyPr wrap="square" rtlCol="0">
            <a:spAutoFit/>
          </a:bodyPr>
          <a:lstStyle/>
          <a:p>
            <a:r>
              <a:rPr lang="ja-JP" altLang="en-US" sz="2400" dirty="0"/>
              <a:t>コード</a:t>
            </a:r>
            <a:r>
              <a:rPr lang="en-US" altLang="ja-JP" sz="2400" dirty="0"/>
              <a:t>9.5 In[6]</a:t>
            </a:r>
            <a:endParaRPr kumimoji="1" lang="ja-JP" altLang="en-US" sz="2400" dirty="0"/>
          </a:p>
        </p:txBody>
      </p:sp>
      <p:sp>
        <p:nvSpPr>
          <p:cNvPr id="6" name="テキスト ボックス 5"/>
          <p:cNvSpPr txBox="1"/>
          <p:nvPr/>
        </p:nvSpPr>
        <p:spPr>
          <a:xfrm>
            <a:off x="484904" y="2064328"/>
            <a:ext cx="9268696" cy="3170099"/>
          </a:xfrm>
          <a:prstGeom prst="rect">
            <a:avLst/>
          </a:prstGeom>
          <a:noFill/>
        </p:spPr>
        <p:txBody>
          <a:bodyPr wrap="square" rtlCol="0">
            <a:spAutoFit/>
          </a:bodyPr>
          <a:lstStyle/>
          <a:p>
            <a:r>
              <a:rPr lang="en-US" altLang="ja-JP" sz="2000" dirty="0">
                <a:latin typeface="Courier New" panose="02070309020205020404" pitchFamily="49" charset="0"/>
                <a:cs typeface="Courier New" panose="02070309020205020404" pitchFamily="49" charset="0"/>
              </a:rPr>
              <a:t># </a:t>
            </a:r>
            <a:r>
              <a:rPr lang="ja-JP" altLang="en-US" sz="2000" dirty="0">
                <a:latin typeface="Courier New" panose="02070309020205020404" pitchFamily="49" charset="0"/>
                <a:cs typeface="Courier New" panose="02070309020205020404" pitchFamily="49" charset="0"/>
              </a:rPr>
              <a:t>モデルの定義</a:t>
            </a:r>
          </a:p>
          <a:p>
            <a:r>
              <a:rPr lang="en-US" altLang="ja-JP" sz="2000" dirty="0" err="1">
                <a:latin typeface="Courier New" panose="02070309020205020404" pitchFamily="49" charset="0"/>
                <a:cs typeface="Courier New" panose="02070309020205020404" pitchFamily="49" charset="0"/>
              </a:rPr>
              <a:t>svr_rbf</a:t>
            </a:r>
            <a:r>
              <a:rPr lang="en-US" altLang="ja-JP" sz="2000" dirty="0">
                <a:latin typeface="Courier New" panose="02070309020205020404" pitchFamily="49" charset="0"/>
                <a:cs typeface="Courier New" panose="02070309020205020404" pitchFamily="49" charset="0"/>
              </a:rPr>
              <a:t> = </a:t>
            </a:r>
            <a:r>
              <a:rPr lang="en-US" altLang="ja-JP" sz="2000" dirty="0" err="1">
                <a:latin typeface="Courier New" panose="02070309020205020404" pitchFamily="49" charset="0"/>
                <a:cs typeface="Courier New" panose="02070309020205020404" pitchFamily="49" charset="0"/>
              </a:rPr>
              <a:t>svm.</a:t>
            </a:r>
            <a:r>
              <a:rPr lang="en-US" altLang="ja-JP" sz="2000" dirty="0" err="1">
                <a:solidFill>
                  <a:srgbClr val="FF0000"/>
                </a:solidFill>
                <a:latin typeface="Courier New" panose="02070309020205020404" pitchFamily="49" charset="0"/>
                <a:cs typeface="Courier New" panose="02070309020205020404" pitchFamily="49" charset="0"/>
              </a:rPr>
              <a:t>SVR</a:t>
            </a:r>
            <a:r>
              <a:rPr lang="en-US" altLang="ja-JP" sz="2000" dirty="0">
                <a:latin typeface="Courier New" panose="02070309020205020404" pitchFamily="49" charset="0"/>
                <a:cs typeface="Courier New" panose="02070309020205020404" pitchFamily="49" charset="0"/>
              </a:rPr>
              <a:t>(kernel='</a:t>
            </a:r>
            <a:r>
              <a:rPr lang="en-US" altLang="ja-JP" sz="2000" dirty="0" err="1">
                <a:latin typeface="Courier New" panose="02070309020205020404" pitchFamily="49" charset="0"/>
                <a:cs typeface="Courier New" panose="02070309020205020404" pitchFamily="49" charset="0"/>
              </a:rPr>
              <a:t>rbf</a:t>
            </a:r>
            <a:r>
              <a:rPr lang="en-US" altLang="ja-JP" sz="2000" dirty="0">
                <a:latin typeface="Courier New" panose="02070309020205020404" pitchFamily="49" charset="0"/>
                <a:cs typeface="Courier New" panose="02070309020205020404" pitchFamily="49" charset="0"/>
              </a:rPr>
              <a:t>', C=1000, gamma=0.1)</a:t>
            </a:r>
          </a:p>
          <a:p>
            <a:r>
              <a:rPr lang="en-US" altLang="ja-JP" sz="2000" dirty="0" err="1">
                <a:latin typeface="Courier New" panose="02070309020205020404" pitchFamily="49" charset="0"/>
                <a:cs typeface="Courier New" panose="02070309020205020404" pitchFamily="49" charset="0"/>
              </a:rPr>
              <a:t>svr_lin</a:t>
            </a:r>
            <a:r>
              <a:rPr lang="en-US" altLang="ja-JP" sz="2000" dirty="0">
                <a:latin typeface="Courier New" panose="02070309020205020404" pitchFamily="49" charset="0"/>
                <a:cs typeface="Courier New" panose="02070309020205020404" pitchFamily="49" charset="0"/>
              </a:rPr>
              <a:t> = </a:t>
            </a:r>
            <a:r>
              <a:rPr lang="en-US" altLang="ja-JP" sz="2000" dirty="0" err="1">
                <a:latin typeface="Courier New" panose="02070309020205020404" pitchFamily="49" charset="0"/>
                <a:cs typeface="Courier New" panose="02070309020205020404" pitchFamily="49" charset="0"/>
              </a:rPr>
              <a:t>svm.SVR</a:t>
            </a:r>
            <a:r>
              <a:rPr lang="en-US" altLang="ja-JP" sz="2000" dirty="0">
                <a:latin typeface="Courier New" panose="02070309020205020404" pitchFamily="49" charset="0"/>
                <a:cs typeface="Courier New" panose="02070309020205020404" pitchFamily="49" charset="0"/>
              </a:rPr>
              <a:t>(kernel='linear', C=1000)</a:t>
            </a:r>
          </a:p>
          <a:p>
            <a:r>
              <a:rPr lang="en-US" altLang="ja-JP" sz="2000" dirty="0" err="1">
                <a:latin typeface="Courier New" panose="02070309020205020404" pitchFamily="49" charset="0"/>
                <a:cs typeface="Courier New" panose="02070309020205020404" pitchFamily="49" charset="0"/>
              </a:rPr>
              <a:t>svr_poly</a:t>
            </a:r>
            <a:r>
              <a:rPr lang="en-US" altLang="ja-JP" sz="2000" dirty="0">
                <a:latin typeface="Courier New" panose="02070309020205020404" pitchFamily="49" charset="0"/>
                <a:cs typeface="Courier New" panose="02070309020205020404" pitchFamily="49" charset="0"/>
              </a:rPr>
              <a:t> = </a:t>
            </a:r>
            <a:r>
              <a:rPr lang="en-US" altLang="ja-JP" sz="2000" dirty="0" err="1">
                <a:latin typeface="Courier New" panose="02070309020205020404" pitchFamily="49" charset="0"/>
                <a:cs typeface="Courier New" panose="02070309020205020404" pitchFamily="49" charset="0"/>
              </a:rPr>
              <a:t>svm.SVR</a:t>
            </a:r>
            <a:r>
              <a:rPr lang="en-US" altLang="ja-JP" sz="2000" dirty="0">
                <a:latin typeface="Courier New" panose="02070309020205020404" pitchFamily="49" charset="0"/>
                <a:cs typeface="Courier New" panose="02070309020205020404" pitchFamily="49" charset="0"/>
              </a:rPr>
              <a:t>(kernel='poly', C=1000, degree=3)</a:t>
            </a:r>
          </a:p>
          <a:p>
            <a:endParaRPr lang="en-US" altLang="ja-JP" sz="2000" dirty="0">
              <a:latin typeface="Courier New" panose="02070309020205020404" pitchFamily="49" charset="0"/>
              <a:cs typeface="Courier New" panose="02070309020205020404" pitchFamily="49" charset="0"/>
            </a:endParaRPr>
          </a:p>
          <a:p>
            <a:r>
              <a:rPr lang="en-US" altLang="ja-JP" sz="2000" dirty="0">
                <a:latin typeface="Courier New" panose="02070309020205020404" pitchFamily="49" charset="0"/>
                <a:cs typeface="Courier New" panose="02070309020205020404" pitchFamily="49" charset="0"/>
              </a:rPr>
              <a:t># </a:t>
            </a:r>
            <a:r>
              <a:rPr lang="ja-JP" altLang="en-US" sz="2000" dirty="0">
                <a:latin typeface="Courier New" panose="02070309020205020404" pitchFamily="49" charset="0"/>
                <a:cs typeface="Courier New" panose="02070309020205020404" pitchFamily="49" charset="0"/>
              </a:rPr>
              <a:t>分析</a:t>
            </a:r>
          </a:p>
          <a:p>
            <a:r>
              <a:rPr lang="en-US" altLang="ja-JP" sz="2000" dirty="0">
                <a:latin typeface="Courier New" panose="02070309020205020404" pitchFamily="49" charset="0"/>
                <a:cs typeface="Courier New" panose="02070309020205020404" pitchFamily="49" charset="0"/>
              </a:rPr>
              <a:t>X = </a:t>
            </a:r>
            <a:r>
              <a:rPr lang="en-US" altLang="ja-JP" sz="2000" dirty="0" err="1">
                <a:latin typeface="Courier New" panose="02070309020205020404" pitchFamily="49" charset="0"/>
                <a:cs typeface="Courier New" panose="02070309020205020404" pitchFamily="49" charset="0"/>
              </a:rPr>
              <a:t>x.</a:t>
            </a:r>
            <a:r>
              <a:rPr lang="en-US" altLang="ja-JP" sz="2000" dirty="0" err="1">
                <a:solidFill>
                  <a:srgbClr val="FF0000"/>
                </a:solidFill>
                <a:latin typeface="Courier New" panose="02070309020205020404" pitchFamily="49" charset="0"/>
                <a:cs typeface="Courier New" panose="02070309020205020404" pitchFamily="49" charset="0"/>
              </a:rPr>
              <a:t>reshape</a:t>
            </a:r>
            <a:r>
              <a:rPr lang="en-US" altLang="ja-JP" sz="2000" dirty="0">
                <a:solidFill>
                  <a:srgbClr val="FF0000"/>
                </a:solidFill>
                <a:latin typeface="Courier New" panose="02070309020205020404" pitchFamily="49" charset="0"/>
                <a:cs typeface="Courier New" panose="02070309020205020404" pitchFamily="49" charset="0"/>
              </a:rPr>
              <a:t>(-1, 1)</a:t>
            </a:r>
          </a:p>
          <a:p>
            <a:r>
              <a:rPr lang="en-US" altLang="ja-JP" sz="2000" dirty="0" err="1">
                <a:latin typeface="Courier New" panose="02070309020205020404" pitchFamily="49" charset="0"/>
                <a:cs typeface="Courier New" panose="02070309020205020404" pitchFamily="49" charset="0"/>
              </a:rPr>
              <a:t>y_rbf</a:t>
            </a:r>
            <a:r>
              <a:rPr lang="en-US" altLang="ja-JP" sz="2000" dirty="0">
                <a:latin typeface="Courier New" panose="02070309020205020404" pitchFamily="49" charset="0"/>
                <a:cs typeface="Courier New" panose="02070309020205020404" pitchFamily="49" charset="0"/>
              </a:rPr>
              <a:t> = </a:t>
            </a:r>
            <a:r>
              <a:rPr lang="en-US" altLang="ja-JP" sz="2000" dirty="0" err="1">
                <a:latin typeface="Courier New" panose="02070309020205020404" pitchFamily="49" charset="0"/>
                <a:cs typeface="Courier New" panose="02070309020205020404" pitchFamily="49" charset="0"/>
              </a:rPr>
              <a:t>svr_rbf.fit</a:t>
            </a:r>
            <a:r>
              <a:rPr lang="en-US" altLang="ja-JP" sz="2000" dirty="0">
                <a:latin typeface="Courier New" panose="02070309020205020404" pitchFamily="49" charset="0"/>
                <a:cs typeface="Courier New" panose="02070309020205020404" pitchFamily="49" charset="0"/>
              </a:rPr>
              <a:t>(X, y).</a:t>
            </a:r>
            <a:r>
              <a:rPr lang="en-US" altLang="ja-JP" sz="2000" dirty="0">
                <a:solidFill>
                  <a:srgbClr val="FF0000"/>
                </a:solidFill>
                <a:latin typeface="Courier New" panose="02070309020205020404" pitchFamily="49" charset="0"/>
                <a:cs typeface="Courier New" panose="02070309020205020404" pitchFamily="49" charset="0"/>
              </a:rPr>
              <a:t>predict</a:t>
            </a:r>
            <a:r>
              <a:rPr lang="en-US" altLang="ja-JP" sz="2000" dirty="0">
                <a:latin typeface="Courier New" panose="02070309020205020404" pitchFamily="49" charset="0"/>
                <a:cs typeface="Courier New" panose="02070309020205020404" pitchFamily="49" charset="0"/>
              </a:rPr>
              <a:t>(X)</a:t>
            </a:r>
          </a:p>
          <a:p>
            <a:r>
              <a:rPr lang="en-US" altLang="ja-JP" sz="2000" dirty="0" err="1">
                <a:latin typeface="Courier New" panose="02070309020205020404" pitchFamily="49" charset="0"/>
                <a:cs typeface="Courier New" panose="02070309020205020404" pitchFamily="49" charset="0"/>
              </a:rPr>
              <a:t>y_lin</a:t>
            </a:r>
            <a:r>
              <a:rPr lang="en-US" altLang="ja-JP" sz="2000" dirty="0">
                <a:latin typeface="Courier New" panose="02070309020205020404" pitchFamily="49" charset="0"/>
                <a:cs typeface="Courier New" panose="02070309020205020404" pitchFamily="49" charset="0"/>
              </a:rPr>
              <a:t> = </a:t>
            </a:r>
            <a:r>
              <a:rPr lang="en-US" altLang="ja-JP" sz="2000" dirty="0" err="1">
                <a:latin typeface="Courier New" panose="02070309020205020404" pitchFamily="49" charset="0"/>
                <a:cs typeface="Courier New" panose="02070309020205020404" pitchFamily="49" charset="0"/>
              </a:rPr>
              <a:t>svr_lin.fit</a:t>
            </a:r>
            <a:r>
              <a:rPr lang="en-US" altLang="ja-JP" sz="2000" dirty="0">
                <a:latin typeface="Courier New" panose="02070309020205020404" pitchFamily="49" charset="0"/>
                <a:cs typeface="Courier New" panose="02070309020205020404" pitchFamily="49" charset="0"/>
              </a:rPr>
              <a:t>(X, y).predict(X)</a:t>
            </a:r>
          </a:p>
          <a:p>
            <a:r>
              <a:rPr lang="en-US" altLang="ja-JP" sz="2000" dirty="0" err="1">
                <a:latin typeface="Courier New" panose="02070309020205020404" pitchFamily="49" charset="0"/>
                <a:cs typeface="Courier New" panose="02070309020205020404" pitchFamily="49" charset="0"/>
              </a:rPr>
              <a:t>y_poly</a:t>
            </a:r>
            <a:r>
              <a:rPr lang="en-US" altLang="ja-JP" sz="2000" dirty="0">
                <a:latin typeface="Courier New" panose="02070309020205020404" pitchFamily="49" charset="0"/>
                <a:cs typeface="Courier New" panose="02070309020205020404" pitchFamily="49" charset="0"/>
              </a:rPr>
              <a:t> = </a:t>
            </a:r>
            <a:r>
              <a:rPr lang="en-US" altLang="ja-JP" sz="2000" dirty="0" err="1">
                <a:latin typeface="Courier New" panose="02070309020205020404" pitchFamily="49" charset="0"/>
                <a:cs typeface="Courier New" panose="02070309020205020404" pitchFamily="49" charset="0"/>
              </a:rPr>
              <a:t>svr_poly.fit</a:t>
            </a:r>
            <a:r>
              <a:rPr lang="en-US" altLang="ja-JP" sz="2000" dirty="0">
                <a:latin typeface="Courier New" panose="02070309020205020404" pitchFamily="49" charset="0"/>
                <a:cs typeface="Courier New" panose="02070309020205020404" pitchFamily="49" charset="0"/>
              </a:rPr>
              <a:t>(X, y).predict(X)</a:t>
            </a:r>
          </a:p>
        </p:txBody>
      </p:sp>
      <p:sp>
        <p:nvSpPr>
          <p:cNvPr id="7" name="テキスト ボックス 6"/>
          <p:cNvSpPr txBox="1"/>
          <p:nvPr/>
        </p:nvSpPr>
        <p:spPr>
          <a:xfrm>
            <a:off x="6982687" y="1881194"/>
            <a:ext cx="4322618" cy="52322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en-US" altLang="ja-JP" sz="2800" dirty="0">
                <a:solidFill>
                  <a:srgbClr val="FF0000"/>
                </a:solidFill>
              </a:rPr>
              <a:t>S</a:t>
            </a:r>
            <a:r>
              <a:rPr kumimoji="1" lang="en-US" altLang="ja-JP" sz="2800" dirty="0"/>
              <a:t>upport </a:t>
            </a:r>
            <a:r>
              <a:rPr kumimoji="1" lang="en-US" altLang="ja-JP" sz="2800" dirty="0">
                <a:solidFill>
                  <a:srgbClr val="FF0000"/>
                </a:solidFill>
              </a:rPr>
              <a:t>V</a:t>
            </a:r>
            <a:r>
              <a:rPr kumimoji="1" lang="en-US" altLang="ja-JP" sz="2800" dirty="0"/>
              <a:t>ector </a:t>
            </a:r>
            <a:r>
              <a:rPr kumimoji="1" lang="en-US" altLang="ja-JP" sz="2800" dirty="0">
                <a:solidFill>
                  <a:srgbClr val="FF0000"/>
                </a:solidFill>
              </a:rPr>
              <a:t>R</a:t>
            </a:r>
            <a:r>
              <a:rPr kumimoji="1" lang="en-US" altLang="ja-JP" sz="2800" dirty="0"/>
              <a:t>egression</a:t>
            </a:r>
            <a:endParaRPr kumimoji="1" lang="ja-JP" altLang="en-US" sz="2800" dirty="0"/>
          </a:p>
        </p:txBody>
      </p:sp>
      <p:sp>
        <p:nvSpPr>
          <p:cNvPr id="8" name="テキスト ボックス 7"/>
          <p:cNvSpPr txBox="1"/>
          <p:nvPr/>
        </p:nvSpPr>
        <p:spPr>
          <a:xfrm>
            <a:off x="6982687" y="3588318"/>
            <a:ext cx="4987636" cy="83099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en-US" altLang="ja-JP" sz="2400" dirty="0">
                <a:solidFill>
                  <a:srgbClr val="FF0000"/>
                </a:solidFill>
              </a:rPr>
              <a:t>reshape(1,-1) </a:t>
            </a:r>
            <a:r>
              <a:rPr kumimoji="1" lang="en-US" altLang="ja-JP" sz="2400" dirty="0"/>
              <a:t>…</a:t>
            </a:r>
            <a:r>
              <a:rPr lang="ja-JP" altLang="en-US" sz="2400" dirty="0"/>
              <a:t> </a:t>
            </a:r>
            <a:r>
              <a:rPr kumimoji="1" lang="en-US" altLang="ja-JP" sz="2400" dirty="0"/>
              <a:t>2</a:t>
            </a:r>
            <a:r>
              <a:rPr kumimoji="1" lang="ja-JP" altLang="en-US" sz="2400" dirty="0"/>
              <a:t>次元横ベクトル</a:t>
            </a:r>
            <a:endParaRPr kumimoji="1" lang="en-US" altLang="ja-JP" sz="2400" dirty="0"/>
          </a:p>
          <a:p>
            <a:r>
              <a:rPr lang="en-US" altLang="ja-JP" sz="2400" dirty="0">
                <a:solidFill>
                  <a:srgbClr val="FF0000"/>
                </a:solidFill>
              </a:rPr>
              <a:t>reshape(-1,1) </a:t>
            </a:r>
            <a:r>
              <a:rPr lang="en-US" altLang="ja-JP" sz="2400" dirty="0"/>
              <a:t>… 2</a:t>
            </a:r>
            <a:r>
              <a:rPr lang="ja-JP" altLang="en-US" sz="2400" dirty="0"/>
              <a:t>次元縦ベクトル</a:t>
            </a:r>
            <a:endParaRPr kumimoji="1" lang="ja-JP" altLang="en-US" sz="2400" dirty="0"/>
          </a:p>
        </p:txBody>
      </p:sp>
      <p:sp>
        <p:nvSpPr>
          <p:cNvPr id="9" name="テキスト ボックス 8"/>
          <p:cNvSpPr txBox="1"/>
          <p:nvPr/>
        </p:nvSpPr>
        <p:spPr>
          <a:xfrm>
            <a:off x="6982687" y="4765956"/>
            <a:ext cx="4641277"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en-US" altLang="ja-JP" sz="2400" dirty="0">
                <a:solidFill>
                  <a:srgbClr val="FF0000"/>
                </a:solidFill>
              </a:rPr>
              <a:t>predict</a:t>
            </a:r>
            <a:r>
              <a:rPr kumimoji="1" lang="en-US" altLang="ja-JP" sz="2400" dirty="0"/>
              <a:t> … </a:t>
            </a:r>
            <a:r>
              <a:rPr kumimoji="1" lang="ja-JP" altLang="en-US" sz="2400" dirty="0"/>
              <a:t>データの回帰を実行</a:t>
            </a:r>
          </a:p>
        </p:txBody>
      </p:sp>
    </p:spTree>
    <p:extLst>
      <p:ext uri="{BB962C8B-B14F-4D97-AF65-F5344CB8AC3E}">
        <p14:creationId xmlns:p14="http://schemas.microsoft.com/office/powerpoint/2010/main" val="3119343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ctr"/>
            <a:r>
              <a:rPr kumimoji="1" lang="en-US" altLang="ja-JP" sz="5400" dirty="0" err="1"/>
              <a:t>numpy</a:t>
            </a:r>
            <a:r>
              <a:rPr kumimoji="1" lang="ja-JP" altLang="en-US" sz="5400" dirty="0"/>
              <a:t>の復習</a:t>
            </a:r>
          </a:p>
        </p:txBody>
      </p:sp>
      <p:sp>
        <p:nvSpPr>
          <p:cNvPr id="3" name="コンテンツ プレースホルダー 2"/>
          <p:cNvSpPr>
            <a:spLocks noGrp="1"/>
          </p:cNvSpPr>
          <p:nvPr>
            <p:ph idx="1"/>
          </p:nvPr>
        </p:nvSpPr>
        <p:spPr/>
        <p:txBody>
          <a:bodyPr/>
          <a:lstStyle/>
          <a:p>
            <a:pPr marL="514350" indent="-514350">
              <a:buAutoNum type="arabicPeriod"/>
            </a:pPr>
            <a:r>
              <a:rPr kumimoji="1" lang="ja-JP" altLang="en-US" dirty="0"/>
              <a:t>次の配列を作成せよ．</a:t>
            </a:r>
            <a:endParaRPr kumimoji="1" lang="en-US" altLang="ja-JP" dirty="0"/>
          </a:p>
          <a:p>
            <a:pPr marL="514350" indent="-514350">
              <a:buAutoNum type="arabicPeriod"/>
            </a:pPr>
            <a:endParaRPr lang="en-US" altLang="ja-JP" dirty="0"/>
          </a:p>
          <a:p>
            <a:pPr marL="514350" indent="-514350">
              <a:buAutoNum type="arabicPeriod"/>
            </a:pPr>
            <a:endParaRPr kumimoji="1" lang="en-US" altLang="ja-JP" dirty="0"/>
          </a:p>
          <a:p>
            <a:pPr marL="514350" indent="-514350">
              <a:buAutoNum type="arabicPeriod"/>
            </a:pPr>
            <a:endParaRPr lang="en-US" altLang="ja-JP" dirty="0"/>
          </a:p>
          <a:p>
            <a:pPr marL="514350" indent="-514350">
              <a:buAutoNum type="arabicPeriod"/>
            </a:pPr>
            <a:endParaRPr kumimoji="1" lang="en-US" altLang="ja-JP" dirty="0"/>
          </a:p>
          <a:p>
            <a:pPr marL="514350" indent="-514350">
              <a:buAutoNum type="arabicPeriod"/>
            </a:pPr>
            <a:endParaRPr lang="en-US" altLang="ja-JP" dirty="0"/>
          </a:p>
        </p:txBody>
      </p:sp>
      <p:pic>
        <p:nvPicPr>
          <p:cNvPr id="5" name="図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0" y="1825625"/>
            <a:ext cx="3628571" cy="2371429"/>
          </a:xfrm>
          <a:prstGeom prst="rect">
            <a:avLst/>
          </a:prstGeom>
        </p:spPr>
      </p:pic>
    </p:spTree>
    <p:extLst>
      <p:ext uri="{BB962C8B-B14F-4D97-AF65-F5344CB8AC3E}">
        <p14:creationId xmlns:p14="http://schemas.microsoft.com/office/powerpoint/2010/main" val="34163165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1"/>
          <p:cNvSpPr>
            <a:spLocks noGrp="1"/>
          </p:cNvSpPr>
          <p:nvPr>
            <p:ph type="title"/>
          </p:nvPr>
        </p:nvSpPr>
        <p:spPr/>
        <p:txBody>
          <a:bodyPr>
            <a:normAutofit/>
          </a:bodyPr>
          <a:lstStyle/>
          <a:p>
            <a:pPr algn="ctr"/>
            <a:r>
              <a:rPr kumimoji="1" lang="ja-JP" altLang="en-US" sz="5400" dirty="0"/>
              <a:t>サポートベクトル回帰</a:t>
            </a:r>
          </a:p>
        </p:txBody>
      </p:sp>
      <p:sp>
        <p:nvSpPr>
          <p:cNvPr id="4" name="テキスト ボックス 3"/>
          <p:cNvSpPr txBox="1"/>
          <p:nvPr/>
        </p:nvSpPr>
        <p:spPr>
          <a:xfrm>
            <a:off x="526473" y="1662975"/>
            <a:ext cx="2202872" cy="461665"/>
          </a:xfrm>
          <a:prstGeom prst="rect">
            <a:avLst/>
          </a:prstGeom>
          <a:noFill/>
        </p:spPr>
        <p:txBody>
          <a:bodyPr wrap="square" rtlCol="0">
            <a:spAutoFit/>
          </a:bodyPr>
          <a:lstStyle/>
          <a:p>
            <a:r>
              <a:rPr lang="ja-JP" altLang="en-US" sz="2400" dirty="0"/>
              <a:t>コード</a:t>
            </a:r>
            <a:r>
              <a:rPr lang="en-US" altLang="ja-JP" sz="2400" dirty="0"/>
              <a:t>9.5 In[6]</a:t>
            </a:r>
            <a:endParaRPr kumimoji="1" lang="ja-JP" altLang="en-US" sz="2400" dirty="0"/>
          </a:p>
        </p:txBody>
      </p:sp>
      <p:sp>
        <p:nvSpPr>
          <p:cNvPr id="5" name="テキスト ボックス 4"/>
          <p:cNvSpPr txBox="1"/>
          <p:nvPr/>
        </p:nvSpPr>
        <p:spPr>
          <a:xfrm>
            <a:off x="484904" y="2064328"/>
            <a:ext cx="9268696" cy="4708981"/>
          </a:xfrm>
          <a:prstGeom prst="rect">
            <a:avLst/>
          </a:prstGeom>
          <a:noFill/>
        </p:spPr>
        <p:txBody>
          <a:bodyPr wrap="square" rtlCol="0">
            <a:spAutoFit/>
          </a:bodyPr>
          <a:lstStyle/>
          <a:p>
            <a:r>
              <a:rPr lang="en-US" altLang="ja-JP" sz="2000" dirty="0">
                <a:latin typeface="Courier New" panose="02070309020205020404" pitchFamily="49" charset="0"/>
                <a:cs typeface="Courier New" panose="02070309020205020404" pitchFamily="49" charset="0"/>
              </a:rPr>
              <a:t># </a:t>
            </a:r>
            <a:r>
              <a:rPr lang="ja-JP" altLang="en-US" sz="2000" dirty="0">
                <a:latin typeface="Courier New" panose="02070309020205020404" pitchFamily="49" charset="0"/>
                <a:cs typeface="Courier New" panose="02070309020205020404" pitchFamily="49" charset="0"/>
              </a:rPr>
              <a:t>結果のグラフ化</a:t>
            </a:r>
          </a:p>
          <a:p>
            <a:r>
              <a:rPr lang="en-US" altLang="ja-JP" sz="2000" dirty="0" err="1">
                <a:latin typeface="Courier New" panose="02070309020205020404" pitchFamily="49" charset="0"/>
                <a:cs typeface="Courier New" panose="02070309020205020404" pitchFamily="49" charset="0"/>
              </a:rPr>
              <a:t>plt.scatter</a:t>
            </a:r>
            <a:r>
              <a:rPr lang="en-US" altLang="ja-JP" sz="2000" dirty="0">
                <a:latin typeface="Courier New" panose="02070309020205020404" pitchFamily="49" charset="0"/>
                <a:cs typeface="Courier New" panose="02070309020205020404" pitchFamily="49" charset="0"/>
              </a:rPr>
              <a:t>(x, y, c='k', label='data')</a:t>
            </a:r>
          </a:p>
          <a:p>
            <a:r>
              <a:rPr lang="en-US" altLang="ja-JP" sz="2000" dirty="0" err="1">
                <a:latin typeface="Courier New" panose="02070309020205020404" pitchFamily="49" charset="0"/>
                <a:cs typeface="Courier New" panose="02070309020205020404" pitchFamily="49" charset="0"/>
              </a:rPr>
              <a:t>plt.plot</a:t>
            </a:r>
            <a:r>
              <a:rPr lang="en-US" altLang="ja-JP" sz="2000" dirty="0">
                <a:latin typeface="Courier New" panose="02070309020205020404" pitchFamily="49" charset="0"/>
                <a:cs typeface="Courier New" panose="02070309020205020404" pitchFamily="49" charset="0"/>
              </a:rPr>
              <a:t>(x, </a:t>
            </a:r>
            <a:r>
              <a:rPr lang="en-US" altLang="ja-JP" sz="2000" dirty="0" err="1">
                <a:latin typeface="Courier New" panose="02070309020205020404" pitchFamily="49" charset="0"/>
                <a:cs typeface="Courier New" panose="02070309020205020404" pitchFamily="49" charset="0"/>
              </a:rPr>
              <a:t>y_rbf</a:t>
            </a:r>
            <a:r>
              <a:rPr lang="en-US" altLang="ja-JP" sz="2000" dirty="0">
                <a:latin typeface="Courier New" panose="02070309020205020404" pitchFamily="49" charset="0"/>
                <a:cs typeface="Courier New" panose="02070309020205020404" pitchFamily="49" charset="0"/>
              </a:rPr>
              <a:t>, c='g', label='RBF model')</a:t>
            </a:r>
          </a:p>
          <a:p>
            <a:r>
              <a:rPr lang="en-US" altLang="ja-JP" sz="2000" dirty="0" err="1">
                <a:latin typeface="Courier New" panose="02070309020205020404" pitchFamily="49" charset="0"/>
                <a:cs typeface="Courier New" panose="02070309020205020404" pitchFamily="49" charset="0"/>
              </a:rPr>
              <a:t>plt.plot</a:t>
            </a:r>
            <a:r>
              <a:rPr lang="en-US" altLang="ja-JP" sz="2000" dirty="0">
                <a:latin typeface="Courier New" panose="02070309020205020404" pitchFamily="49" charset="0"/>
                <a:cs typeface="Courier New" panose="02070309020205020404" pitchFamily="49" charset="0"/>
              </a:rPr>
              <a:t>(x, </a:t>
            </a:r>
            <a:r>
              <a:rPr lang="en-US" altLang="ja-JP" sz="2000" dirty="0" err="1">
                <a:latin typeface="Courier New" panose="02070309020205020404" pitchFamily="49" charset="0"/>
                <a:cs typeface="Courier New" panose="02070309020205020404" pitchFamily="49" charset="0"/>
              </a:rPr>
              <a:t>y_lin</a:t>
            </a:r>
            <a:r>
              <a:rPr lang="en-US" altLang="ja-JP" sz="2000" dirty="0">
                <a:latin typeface="Courier New" panose="02070309020205020404" pitchFamily="49" charset="0"/>
                <a:cs typeface="Courier New" panose="02070309020205020404" pitchFamily="49" charset="0"/>
              </a:rPr>
              <a:t>, c='r', label='Linear model')</a:t>
            </a:r>
          </a:p>
          <a:p>
            <a:r>
              <a:rPr lang="en-US" altLang="ja-JP" sz="2000" dirty="0" err="1">
                <a:latin typeface="Courier New" panose="02070309020205020404" pitchFamily="49" charset="0"/>
                <a:cs typeface="Courier New" panose="02070309020205020404" pitchFamily="49" charset="0"/>
              </a:rPr>
              <a:t>plt.plot</a:t>
            </a:r>
            <a:r>
              <a:rPr lang="en-US" altLang="ja-JP" sz="2000" dirty="0">
                <a:latin typeface="Courier New" panose="02070309020205020404" pitchFamily="49" charset="0"/>
                <a:cs typeface="Courier New" panose="02070309020205020404" pitchFamily="49" charset="0"/>
              </a:rPr>
              <a:t>(x, </a:t>
            </a:r>
            <a:r>
              <a:rPr lang="en-US" altLang="ja-JP" sz="2000" dirty="0" err="1">
                <a:latin typeface="Courier New" panose="02070309020205020404" pitchFamily="49" charset="0"/>
                <a:cs typeface="Courier New" panose="02070309020205020404" pitchFamily="49" charset="0"/>
              </a:rPr>
              <a:t>y_poly</a:t>
            </a:r>
            <a:r>
              <a:rPr lang="en-US" altLang="ja-JP" sz="2000" dirty="0">
                <a:latin typeface="Courier New" panose="02070309020205020404" pitchFamily="49" charset="0"/>
                <a:cs typeface="Courier New" panose="02070309020205020404" pitchFamily="49" charset="0"/>
              </a:rPr>
              <a:t>, c='b', label='Polynomial model')</a:t>
            </a:r>
          </a:p>
          <a:p>
            <a:r>
              <a:rPr lang="en-US" altLang="ja-JP" sz="2000" dirty="0" err="1">
                <a:latin typeface="Courier New" panose="02070309020205020404" pitchFamily="49" charset="0"/>
                <a:cs typeface="Courier New" panose="02070309020205020404" pitchFamily="49" charset="0"/>
              </a:rPr>
              <a:t>plt.xlabel</a:t>
            </a:r>
            <a:r>
              <a:rPr lang="en-US" altLang="ja-JP" sz="2000" dirty="0">
                <a:latin typeface="Courier New" panose="02070309020205020404" pitchFamily="49" charset="0"/>
                <a:cs typeface="Courier New" panose="02070309020205020404" pitchFamily="49" charset="0"/>
              </a:rPr>
              <a:t>('data')</a:t>
            </a:r>
          </a:p>
          <a:p>
            <a:r>
              <a:rPr lang="en-US" altLang="ja-JP" sz="2000" dirty="0" err="1">
                <a:latin typeface="Courier New" panose="02070309020205020404" pitchFamily="49" charset="0"/>
                <a:cs typeface="Courier New" panose="02070309020205020404" pitchFamily="49" charset="0"/>
              </a:rPr>
              <a:t>plt.ylabel</a:t>
            </a:r>
            <a:r>
              <a:rPr lang="en-US" altLang="ja-JP" sz="2000" dirty="0">
                <a:latin typeface="Courier New" panose="02070309020205020404" pitchFamily="49" charset="0"/>
                <a:cs typeface="Courier New" panose="02070309020205020404" pitchFamily="49" charset="0"/>
              </a:rPr>
              <a:t>('target')</a:t>
            </a:r>
          </a:p>
          <a:p>
            <a:r>
              <a:rPr lang="en-US" altLang="ja-JP" sz="2000" dirty="0" err="1">
                <a:latin typeface="Courier New" panose="02070309020205020404" pitchFamily="49" charset="0"/>
                <a:cs typeface="Courier New" panose="02070309020205020404" pitchFamily="49" charset="0"/>
              </a:rPr>
              <a:t>plt.title</a:t>
            </a:r>
            <a:r>
              <a:rPr lang="en-US" altLang="ja-JP" sz="2000" dirty="0">
                <a:latin typeface="Courier New" panose="02070309020205020404" pitchFamily="49" charset="0"/>
                <a:cs typeface="Courier New" panose="02070309020205020404" pitchFamily="49" charset="0"/>
              </a:rPr>
              <a:t>('Support Vector Regression')</a:t>
            </a:r>
          </a:p>
          <a:p>
            <a:r>
              <a:rPr lang="en-US" altLang="ja-JP" sz="2000" dirty="0" err="1">
                <a:latin typeface="Courier New" panose="02070309020205020404" pitchFamily="49" charset="0"/>
                <a:cs typeface="Courier New" panose="02070309020205020404" pitchFamily="49" charset="0"/>
              </a:rPr>
              <a:t>plt.legend</a:t>
            </a:r>
            <a:r>
              <a:rPr lang="en-US" altLang="ja-JP" sz="2000" dirty="0">
                <a:latin typeface="Courier New" panose="02070309020205020404" pitchFamily="49" charset="0"/>
                <a:cs typeface="Courier New" panose="02070309020205020404" pitchFamily="49" charset="0"/>
              </a:rPr>
              <a:t>(</a:t>
            </a:r>
            <a:r>
              <a:rPr lang="en-US" altLang="ja-JP" sz="2000" dirty="0" err="1">
                <a:latin typeface="Courier New" panose="02070309020205020404" pitchFamily="49" charset="0"/>
                <a:cs typeface="Courier New" panose="02070309020205020404" pitchFamily="49" charset="0"/>
              </a:rPr>
              <a:t>loc</a:t>
            </a:r>
            <a:r>
              <a:rPr lang="en-US" altLang="ja-JP" sz="2000" dirty="0">
                <a:latin typeface="Courier New" panose="02070309020205020404" pitchFamily="49" charset="0"/>
                <a:cs typeface="Courier New" panose="02070309020205020404" pitchFamily="49" charset="0"/>
              </a:rPr>
              <a:t>='upper center', </a:t>
            </a:r>
            <a:r>
              <a:rPr lang="en-US" altLang="ja-JP" sz="2000" dirty="0" err="1">
                <a:latin typeface="Courier New" panose="02070309020205020404" pitchFamily="49" charset="0"/>
                <a:cs typeface="Courier New" panose="02070309020205020404" pitchFamily="49" charset="0"/>
              </a:rPr>
              <a:t>bbox_to_anchor</a:t>
            </a:r>
            <a:r>
              <a:rPr lang="en-US" altLang="ja-JP" sz="2000" dirty="0">
                <a:latin typeface="Courier New" panose="02070309020205020404" pitchFamily="49" charset="0"/>
                <a:cs typeface="Courier New" panose="02070309020205020404" pitchFamily="49" charset="0"/>
              </a:rPr>
              <a:t>=(1.4,0.7))</a:t>
            </a:r>
          </a:p>
          <a:p>
            <a:r>
              <a:rPr lang="en-US" altLang="ja-JP" sz="2000" dirty="0" err="1">
                <a:latin typeface="Courier New" panose="02070309020205020404" pitchFamily="49" charset="0"/>
                <a:cs typeface="Courier New" panose="02070309020205020404" pitchFamily="49" charset="0"/>
              </a:rPr>
              <a:t>plt.show</a:t>
            </a:r>
            <a:r>
              <a:rPr lang="en-US" altLang="ja-JP" sz="2000" dirty="0">
                <a:latin typeface="Courier New" panose="02070309020205020404" pitchFamily="49" charset="0"/>
                <a:cs typeface="Courier New" panose="02070309020205020404" pitchFamily="49" charset="0"/>
              </a:rPr>
              <a:t>()</a:t>
            </a:r>
          </a:p>
          <a:p>
            <a:endParaRPr lang="en-US" altLang="ja-JP" sz="2000" dirty="0">
              <a:latin typeface="Courier New" panose="02070309020205020404" pitchFamily="49" charset="0"/>
              <a:cs typeface="Courier New" panose="02070309020205020404" pitchFamily="49" charset="0"/>
            </a:endParaRPr>
          </a:p>
          <a:p>
            <a:r>
              <a:rPr lang="en-US" altLang="ja-JP" sz="2000" dirty="0">
                <a:latin typeface="Courier New" panose="02070309020205020404" pitchFamily="49" charset="0"/>
                <a:cs typeface="Courier New" panose="02070309020205020404" pitchFamily="49" charset="0"/>
              </a:rPr>
              <a:t># </a:t>
            </a:r>
            <a:r>
              <a:rPr lang="ja-JP" altLang="en-US" sz="2000" dirty="0">
                <a:latin typeface="Courier New" panose="02070309020205020404" pitchFamily="49" charset="0"/>
                <a:cs typeface="Courier New" panose="02070309020205020404" pitchFamily="49" charset="0"/>
              </a:rPr>
              <a:t>分析結果</a:t>
            </a:r>
          </a:p>
          <a:p>
            <a:r>
              <a:rPr lang="en-US" altLang="ja-JP" sz="2000" dirty="0">
                <a:latin typeface="Courier New" panose="02070309020205020404" pitchFamily="49" charset="0"/>
                <a:cs typeface="Courier New" panose="02070309020205020404" pitchFamily="49" charset="0"/>
              </a:rPr>
              <a:t>print('R^2(</a:t>
            </a:r>
            <a:r>
              <a:rPr lang="en-US" altLang="ja-JP" sz="2000" dirty="0" err="1">
                <a:latin typeface="Courier New" panose="02070309020205020404" pitchFamily="49" charset="0"/>
                <a:cs typeface="Courier New" panose="02070309020205020404" pitchFamily="49" charset="0"/>
              </a:rPr>
              <a:t>pred</a:t>
            </a:r>
            <a:r>
              <a:rPr lang="en-US" altLang="ja-JP" sz="2000" dirty="0">
                <a:latin typeface="Courier New" panose="02070309020205020404" pitchFamily="49" charset="0"/>
                <a:cs typeface="Courier New" panose="02070309020205020404" pitchFamily="49" charset="0"/>
              </a:rPr>
              <a:t>)-</a:t>
            </a:r>
            <a:r>
              <a:rPr lang="en-US" altLang="ja-JP" sz="2000" dirty="0" err="1">
                <a:latin typeface="Courier New" panose="02070309020205020404" pitchFamily="49" charset="0"/>
                <a:cs typeface="Courier New" panose="02070309020205020404" pitchFamily="49" charset="0"/>
              </a:rPr>
              <a:t>rbf</a:t>
            </a:r>
            <a:r>
              <a:rPr lang="en-US" altLang="ja-JP" sz="2000" dirty="0">
                <a:latin typeface="Courier New" panose="02070309020205020404" pitchFamily="49" charset="0"/>
                <a:cs typeface="Courier New" panose="02070309020205020404" pitchFamily="49" charset="0"/>
              </a:rPr>
              <a:t>: %f' % </a:t>
            </a:r>
            <a:r>
              <a:rPr lang="en-US" altLang="ja-JP" sz="2000" dirty="0" err="1">
                <a:latin typeface="Courier New" panose="02070309020205020404" pitchFamily="49" charset="0"/>
                <a:cs typeface="Courier New" panose="02070309020205020404" pitchFamily="49" charset="0"/>
              </a:rPr>
              <a:t>svm.SVR.score</a:t>
            </a:r>
            <a:r>
              <a:rPr lang="en-US" altLang="ja-JP" sz="2000" dirty="0">
                <a:latin typeface="Courier New" panose="02070309020205020404" pitchFamily="49" charset="0"/>
                <a:cs typeface="Courier New" panose="02070309020205020404" pitchFamily="49" charset="0"/>
              </a:rPr>
              <a:t>(</a:t>
            </a:r>
            <a:r>
              <a:rPr lang="en-US" altLang="ja-JP" sz="2000" dirty="0" err="1">
                <a:latin typeface="Courier New" panose="02070309020205020404" pitchFamily="49" charset="0"/>
                <a:cs typeface="Courier New" panose="02070309020205020404" pitchFamily="49" charset="0"/>
              </a:rPr>
              <a:t>svr_rbf</a:t>
            </a:r>
            <a:r>
              <a:rPr lang="en-US" altLang="ja-JP" sz="2000" dirty="0">
                <a:latin typeface="Courier New" panose="02070309020205020404" pitchFamily="49" charset="0"/>
                <a:cs typeface="Courier New" panose="02070309020205020404" pitchFamily="49" charset="0"/>
              </a:rPr>
              <a:t>, X, y))</a:t>
            </a:r>
          </a:p>
          <a:p>
            <a:r>
              <a:rPr lang="en-US" altLang="ja-JP" sz="2000" dirty="0">
                <a:latin typeface="Courier New" panose="02070309020205020404" pitchFamily="49" charset="0"/>
                <a:cs typeface="Courier New" panose="02070309020205020404" pitchFamily="49" charset="0"/>
              </a:rPr>
              <a:t>print('R^2(</a:t>
            </a:r>
            <a:r>
              <a:rPr lang="en-US" altLang="ja-JP" sz="2000" dirty="0" err="1">
                <a:latin typeface="Courier New" panose="02070309020205020404" pitchFamily="49" charset="0"/>
                <a:cs typeface="Courier New" panose="02070309020205020404" pitchFamily="49" charset="0"/>
              </a:rPr>
              <a:t>pred</a:t>
            </a:r>
            <a:r>
              <a:rPr lang="en-US" altLang="ja-JP" sz="2000" dirty="0">
                <a:latin typeface="Courier New" panose="02070309020205020404" pitchFamily="49" charset="0"/>
                <a:cs typeface="Courier New" panose="02070309020205020404" pitchFamily="49" charset="0"/>
              </a:rPr>
              <a:t>)-</a:t>
            </a:r>
            <a:r>
              <a:rPr lang="en-US" altLang="ja-JP" sz="2000" dirty="0" err="1">
                <a:latin typeface="Courier New" panose="02070309020205020404" pitchFamily="49" charset="0"/>
                <a:cs typeface="Courier New" panose="02070309020205020404" pitchFamily="49" charset="0"/>
              </a:rPr>
              <a:t>lin</a:t>
            </a:r>
            <a:r>
              <a:rPr lang="en-US" altLang="ja-JP" sz="2000" dirty="0">
                <a:latin typeface="Courier New" panose="02070309020205020404" pitchFamily="49" charset="0"/>
                <a:cs typeface="Courier New" panose="02070309020205020404" pitchFamily="49" charset="0"/>
              </a:rPr>
              <a:t>: %f' % </a:t>
            </a:r>
            <a:r>
              <a:rPr lang="en-US" altLang="ja-JP" sz="2000" dirty="0" err="1">
                <a:latin typeface="Courier New" panose="02070309020205020404" pitchFamily="49" charset="0"/>
                <a:cs typeface="Courier New" panose="02070309020205020404" pitchFamily="49" charset="0"/>
              </a:rPr>
              <a:t>svm.SVR.score</a:t>
            </a:r>
            <a:r>
              <a:rPr lang="en-US" altLang="ja-JP" sz="2000" dirty="0">
                <a:latin typeface="Courier New" panose="02070309020205020404" pitchFamily="49" charset="0"/>
                <a:cs typeface="Courier New" panose="02070309020205020404" pitchFamily="49" charset="0"/>
              </a:rPr>
              <a:t>(</a:t>
            </a:r>
            <a:r>
              <a:rPr lang="en-US" altLang="ja-JP" sz="2000" dirty="0" err="1">
                <a:latin typeface="Courier New" panose="02070309020205020404" pitchFamily="49" charset="0"/>
                <a:cs typeface="Courier New" panose="02070309020205020404" pitchFamily="49" charset="0"/>
              </a:rPr>
              <a:t>svr_lin</a:t>
            </a:r>
            <a:r>
              <a:rPr lang="en-US" altLang="ja-JP" sz="2000" dirty="0">
                <a:latin typeface="Courier New" panose="02070309020205020404" pitchFamily="49" charset="0"/>
                <a:cs typeface="Courier New" panose="02070309020205020404" pitchFamily="49" charset="0"/>
              </a:rPr>
              <a:t>, X, y))</a:t>
            </a:r>
          </a:p>
          <a:p>
            <a:r>
              <a:rPr lang="en-US" altLang="ja-JP" sz="2000" dirty="0">
                <a:latin typeface="Courier New" panose="02070309020205020404" pitchFamily="49" charset="0"/>
                <a:cs typeface="Courier New" panose="02070309020205020404" pitchFamily="49" charset="0"/>
              </a:rPr>
              <a:t>print('R^2(</a:t>
            </a:r>
            <a:r>
              <a:rPr lang="en-US" altLang="ja-JP" sz="2000" dirty="0" err="1">
                <a:latin typeface="Courier New" panose="02070309020205020404" pitchFamily="49" charset="0"/>
                <a:cs typeface="Courier New" panose="02070309020205020404" pitchFamily="49" charset="0"/>
              </a:rPr>
              <a:t>pred</a:t>
            </a:r>
            <a:r>
              <a:rPr lang="en-US" altLang="ja-JP" sz="2000" dirty="0">
                <a:latin typeface="Courier New" panose="02070309020205020404" pitchFamily="49" charset="0"/>
                <a:cs typeface="Courier New" panose="02070309020205020404" pitchFamily="49" charset="0"/>
              </a:rPr>
              <a:t>)-poly: %f' % </a:t>
            </a:r>
            <a:r>
              <a:rPr lang="en-US" altLang="ja-JP" sz="2000" dirty="0" err="1">
                <a:latin typeface="Courier New" panose="02070309020205020404" pitchFamily="49" charset="0"/>
                <a:cs typeface="Courier New" panose="02070309020205020404" pitchFamily="49" charset="0"/>
              </a:rPr>
              <a:t>svm.SVR.score</a:t>
            </a:r>
            <a:r>
              <a:rPr lang="en-US" altLang="ja-JP" sz="2000" dirty="0">
                <a:latin typeface="Courier New" panose="02070309020205020404" pitchFamily="49" charset="0"/>
                <a:cs typeface="Courier New" panose="02070309020205020404" pitchFamily="49" charset="0"/>
              </a:rPr>
              <a:t>(</a:t>
            </a:r>
            <a:r>
              <a:rPr lang="en-US" altLang="ja-JP" sz="2000" dirty="0" err="1">
                <a:latin typeface="Courier New" panose="02070309020205020404" pitchFamily="49" charset="0"/>
                <a:cs typeface="Courier New" panose="02070309020205020404" pitchFamily="49" charset="0"/>
              </a:rPr>
              <a:t>svr_poly</a:t>
            </a:r>
            <a:r>
              <a:rPr lang="en-US" altLang="ja-JP" sz="2000" dirty="0">
                <a:latin typeface="Courier New" panose="02070309020205020404" pitchFamily="49" charset="0"/>
                <a:cs typeface="Courier New" panose="02070309020205020404" pitchFamily="49" charset="0"/>
              </a:rPr>
              <a:t>, X, y))</a:t>
            </a:r>
          </a:p>
        </p:txBody>
      </p:sp>
    </p:spTree>
    <p:extLst>
      <p:ext uri="{BB962C8B-B14F-4D97-AF65-F5344CB8AC3E}">
        <p14:creationId xmlns:p14="http://schemas.microsoft.com/office/powerpoint/2010/main" val="29465462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1"/>
          <p:cNvSpPr>
            <a:spLocks noGrp="1"/>
          </p:cNvSpPr>
          <p:nvPr>
            <p:ph type="title"/>
          </p:nvPr>
        </p:nvSpPr>
        <p:spPr/>
        <p:txBody>
          <a:bodyPr>
            <a:normAutofit/>
          </a:bodyPr>
          <a:lstStyle/>
          <a:p>
            <a:pPr algn="ctr"/>
            <a:r>
              <a:rPr kumimoji="1" lang="ja-JP" altLang="en-US" sz="5400" dirty="0"/>
              <a:t>サポートベクトル回帰</a:t>
            </a:r>
          </a:p>
        </p:txBody>
      </p:sp>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1231" y="1621413"/>
            <a:ext cx="10009538" cy="4680000"/>
          </a:xfrm>
          <a:prstGeom prst="rect">
            <a:avLst/>
          </a:prstGeom>
        </p:spPr>
      </p:pic>
    </p:spTree>
    <p:extLst>
      <p:ext uri="{BB962C8B-B14F-4D97-AF65-F5344CB8AC3E}">
        <p14:creationId xmlns:p14="http://schemas.microsoft.com/office/powerpoint/2010/main" val="29954465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a:spLocks noChangeArrowheads="1"/>
          </p:cNvSpPr>
          <p:nvPr/>
        </p:nvSpPr>
        <p:spPr bwMode="auto">
          <a:xfrm>
            <a:off x="838200" y="2385444"/>
            <a:ext cx="3751027"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20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R^2(pred)-rbf: </a:t>
            </a:r>
            <a:r>
              <a:rPr kumimoji="0" lang="ja-JP" altLang="ja-JP" sz="2000" b="0" i="0" u="none" strike="noStrike" cap="none" normalizeH="0" baseline="0" dirty="0">
                <a:ln>
                  <a:noFill/>
                </a:ln>
                <a:solidFill>
                  <a:srgbClr val="FF0000"/>
                </a:solidFill>
                <a:effectLst/>
                <a:latin typeface="Courier New" panose="02070309020205020404" pitchFamily="49" charset="0"/>
                <a:cs typeface="Courier New" panose="02070309020205020404" pitchFamily="49" charset="0"/>
              </a:rPr>
              <a:t>0.899732</a:t>
            </a:r>
            <a:r>
              <a:rPr kumimoji="0" lang="ja-JP" altLang="ja-JP" sz="20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endParaRPr kumimoji="0" lang="en-US" altLang="ja-JP" sz="20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20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R^2(pred)-lin: 0.551171 </a:t>
            </a:r>
            <a:endParaRPr kumimoji="0" lang="en-US" altLang="ja-JP" sz="20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20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R^2(pred)-poly: 0.260095</a:t>
            </a:r>
            <a:r>
              <a:rPr kumimoji="0" lang="ja-JP" altLang="ja-JP" sz="2000" b="0" i="0" u="none" strike="noStrike" cap="none" normalizeH="0" baseline="0" dirty="0">
                <a:ln>
                  <a:noFill/>
                </a:ln>
                <a:solidFill>
                  <a:schemeClr val="tx1"/>
                </a:solidFill>
                <a:effectLst/>
              </a:rPr>
              <a:t> </a:t>
            </a:r>
            <a:endParaRPr kumimoji="0" lang="ja-JP" altLang="ja-JP" sz="2000" b="0" i="0" u="none" strike="noStrike" cap="none" normalizeH="0" baseline="0" dirty="0">
              <a:ln>
                <a:noFill/>
              </a:ln>
              <a:solidFill>
                <a:schemeClr val="tx1"/>
              </a:solidFill>
              <a:effectLst/>
              <a:latin typeface="Arial" panose="020B0604020202020204" pitchFamily="34" charset="0"/>
            </a:endParaRPr>
          </a:p>
        </p:txBody>
      </p:sp>
      <p:sp>
        <p:nvSpPr>
          <p:cNvPr id="8" name="タイトル 1"/>
          <p:cNvSpPr>
            <a:spLocks noGrp="1"/>
          </p:cNvSpPr>
          <p:nvPr>
            <p:ph type="title"/>
          </p:nvPr>
        </p:nvSpPr>
        <p:spPr/>
        <p:txBody>
          <a:bodyPr>
            <a:normAutofit/>
          </a:bodyPr>
          <a:lstStyle/>
          <a:p>
            <a:pPr algn="ctr"/>
            <a:r>
              <a:rPr kumimoji="1" lang="ja-JP" altLang="en-US" sz="5400" dirty="0"/>
              <a:t>サポートベクトル回帰</a:t>
            </a:r>
          </a:p>
        </p:txBody>
      </p:sp>
      <p:sp>
        <p:nvSpPr>
          <p:cNvPr id="10" name="テキスト ボックス 9"/>
          <p:cNvSpPr txBox="1"/>
          <p:nvPr/>
        </p:nvSpPr>
        <p:spPr>
          <a:xfrm>
            <a:off x="838200" y="4017818"/>
            <a:ext cx="9303327" cy="461665"/>
          </a:xfrm>
          <a:prstGeom prst="rect">
            <a:avLst/>
          </a:prstGeom>
          <a:noFill/>
        </p:spPr>
        <p:txBody>
          <a:bodyPr wrap="square" rtlCol="0">
            <a:spAutoFit/>
          </a:bodyPr>
          <a:lstStyle/>
          <a:p>
            <a:r>
              <a:rPr kumimoji="1" lang="ja-JP" altLang="en-US" sz="2400" dirty="0"/>
              <a:t>決定係数　　値をみると </a:t>
            </a:r>
            <a:r>
              <a:rPr kumimoji="1" lang="en-US" altLang="ja-JP" sz="2400" dirty="0"/>
              <a:t>…… RBF</a:t>
            </a:r>
            <a:r>
              <a:rPr kumimoji="1" lang="ja-JP" altLang="en-US" sz="2400" dirty="0"/>
              <a:t>カーネルが最もフィットしている</a:t>
            </a:r>
          </a:p>
        </p:txBody>
      </p:sp>
      <p:pic>
        <p:nvPicPr>
          <p:cNvPr id="11" name="図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71501" y="4045528"/>
            <a:ext cx="442212" cy="345022"/>
          </a:xfrm>
          <a:prstGeom prst="rect">
            <a:avLst/>
          </a:prstGeom>
        </p:spPr>
      </p:pic>
    </p:spTree>
    <p:extLst>
      <p:ext uri="{BB962C8B-B14F-4D97-AF65-F5344CB8AC3E}">
        <p14:creationId xmlns:p14="http://schemas.microsoft.com/office/powerpoint/2010/main" val="20788560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ctr"/>
            <a:r>
              <a:rPr kumimoji="1" lang="ja-JP" altLang="en-US" sz="6000" dirty="0"/>
              <a:t>問題</a:t>
            </a:r>
            <a:r>
              <a:rPr kumimoji="1" lang="en-US" altLang="ja-JP" sz="6000" dirty="0"/>
              <a:t>1</a:t>
            </a:r>
            <a:endParaRPr kumimoji="1" lang="ja-JP" altLang="en-US" sz="6000" dirty="0"/>
          </a:p>
        </p:txBody>
      </p:sp>
      <p:sp>
        <p:nvSpPr>
          <p:cNvPr id="3" name="テキスト ボックス 2"/>
          <p:cNvSpPr txBox="1"/>
          <p:nvPr/>
        </p:nvSpPr>
        <p:spPr>
          <a:xfrm>
            <a:off x="1066798" y="2008910"/>
            <a:ext cx="9587345" cy="1938992"/>
          </a:xfrm>
          <a:prstGeom prst="rect">
            <a:avLst/>
          </a:prstGeom>
          <a:noFill/>
        </p:spPr>
        <p:txBody>
          <a:bodyPr wrap="square" rtlCol="0">
            <a:spAutoFit/>
          </a:bodyPr>
          <a:lstStyle/>
          <a:p>
            <a:r>
              <a:rPr kumimoji="1" lang="ja-JP" altLang="en-US" sz="2400" dirty="0"/>
              <a:t>各国・各地域のオリンピックメダル獲得数と</a:t>
            </a:r>
            <a:r>
              <a:rPr kumimoji="1" lang="en-US" altLang="ja-JP" sz="2400" dirty="0"/>
              <a:t>GDP</a:t>
            </a:r>
            <a:r>
              <a:rPr kumimoji="1" lang="ja-JP" altLang="en-US" sz="2400" dirty="0"/>
              <a:t>のデータを与える．</a:t>
            </a:r>
            <a:endParaRPr kumimoji="1" lang="en-US" altLang="ja-JP" sz="2400" dirty="0"/>
          </a:p>
          <a:p>
            <a:r>
              <a:rPr kumimoji="1" lang="ja-JP" altLang="en-US" sz="2400" dirty="0"/>
              <a:t>線形カーネル・</a:t>
            </a:r>
            <a:r>
              <a:rPr kumimoji="1" lang="en-US" altLang="ja-JP" sz="2400" dirty="0"/>
              <a:t>RBF</a:t>
            </a:r>
            <a:r>
              <a:rPr kumimoji="1" lang="ja-JP" altLang="en-US" sz="2400" dirty="0"/>
              <a:t>カーネルを用いて回帰分析せよ．</a:t>
            </a:r>
            <a:endParaRPr kumimoji="1" lang="en-US" altLang="ja-JP" sz="2400" dirty="0"/>
          </a:p>
          <a:p>
            <a:r>
              <a:rPr lang="ja-JP" altLang="en-US" sz="2400" dirty="0"/>
              <a:t>なお，</a:t>
            </a:r>
            <a:r>
              <a:rPr lang="en-US" altLang="ja-JP" sz="2400" dirty="0"/>
              <a:t>GDP</a:t>
            </a:r>
            <a:r>
              <a:rPr lang="ja-JP" altLang="en-US" sz="2400" dirty="0"/>
              <a:t>を従属変数，メダル獲得数を独立変数とすること．</a:t>
            </a:r>
            <a:endParaRPr kumimoji="1" lang="en-US" altLang="ja-JP" sz="2400" dirty="0"/>
          </a:p>
          <a:p>
            <a:endParaRPr lang="en-US" altLang="ja-JP" sz="2400" dirty="0"/>
          </a:p>
          <a:p>
            <a:r>
              <a:rPr kumimoji="1" lang="ja-JP" altLang="en-US" sz="2400" dirty="0"/>
              <a:t>ペナルティ項の係数は</a:t>
            </a:r>
            <a:r>
              <a:rPr kumimoji="1" lang="en-US" altLang="ja-JP" sz="2400" dirty="0"/>
              <a:t>1</a:t>
            </a:r>
            <a:r>
              <a:rPr kumimoji="1" lang="ja-JP" altLang="en-US" sz="2400" dirty="0" err="1"/>
              <a:t>，</a:t>
            </a:r>
            <a:r>
              <a:rPr lang="ja-JP" altLang="en-US" sz="2400" dirty="0"/>
              <a:t>　は</a:t>
            </a:r>
            <a:r>
              <a:rPr lang="en-US" altLang="ja-JP" sz="2400" dirty="0"/>
              <a:t>0.001</a:t>
            </a:r>
            <a:r>
              <a:rPr lang="ja-JP" altLang="en-US" sz="2400" dirty="0"/>
              <a:t>とする．</a:t>
            </a:r>
            <a:endParaRPr kumimoji="1" lang="ja-JP" altLang="en-US" sz="2400" dirty="0"/>
          </a:p>
        </p:txBody>
      </p:sp>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0288" y="3621902"/>
            <a:ext cx="219048" cy="247619"/>
          </a:xfrm>
          <a:prstGeom prst="rect">
            <a:avLst/>
          </a:prstGeom>
        </p:spPr>
      </p:pic>
    </p:spTree>
    <p:extLst>
      <p:ext uri="{BB962C8B-B14F-4D97-AF65-F5344CB8AC3E}">
        <p14:creationId xmlns:p14="http://schemas.microsoft.com/office/powerpoint/2010/main" val="72457519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ctr"/>
            <a:r>
              <a:rPr kumimoji="1" lang="ja-JP" altLang="en-US" sz="5400" dirty="0"/>
              <a:t>サポートベクトル分類</a:t>
            </a:r>
          </a:p>
        </p:txBody>
      </p:sp>
      <p:sp>
        <p:nvSpPr>
          <p:cNvPr id="3" name="テキスト ボックス 2"/>
          <p:cNvSpPr txBox="1"/>
          <p:nvPr/>
        </p:nvSpPr>
        <p:spPr>
          <a:xfrm>
            <a:off x="526473" y="2563529"/>
            <a:ext cx="2202872" cy="461665"/>
          </a:xfrm>
          <a:prstGeom prst="rect">
            <a:avLst/>
          </a:prstGeom>
          <a:noFill/>
        </p:spPr>
        <p:txBody>
          <a:bodyPr wrap="square" rtlCol="0">
            <a:spAutoFit/>
          </a:bodyPr>
          <a:lstStyle/>
          <a:p>
            <a:r>
              <a:rPr lang="ja-JP" altLang="en-US" sz="2400" dirty="0"/>
              <a:t>コード</a:t>
            </a:r>
            <a:r>
              <a:rPr lang="en-US" altLang="ja-JP" sz="2400" dirty="0"/>
              <a:t>9.6 In[7]</a:t>
            </a:r>
            <a:endParaRPr kumimoji="1" lang="ja-JP" altLang="en-US" sz="2400" dirty="0"/>
          </a:p>
        </p:txBody>
      </p:sp>
      <p:sp>
        <p:nvSpPr>
          <p:cNvPr id="4" name="テキスト ボックス 3"/>
          <p:cNvSpPr txBox="1"/>
          <p:nvPr/>
        </p:nvSpPr>
        <p:spPr>
          <a:xfrm>
            <a:off x="484904" y="2964882"/>
            <a:ext cx="9268696" cy="3785652"/>
          </a:xfrm>
          <a:prstGeom prst="rect">
            <a:avLst/>
          </a:prstGeom>
          <a:noFill/>
        </p:spPr>
        <p:txBody>
          <a:bodyPr wrap="square" rtlCol="0">
            <a:spAutoFit/>
          </a:bodyPr>
          <a:lstStyle/>
          <a:p>
            <a:r>
              <a:rPr lang="en-US" altLang="ja-JP" sz="2000" dirty="0">
                <a:latin typeface="Courier New" panose="02070309020205020404" pitchFamily="49" charset="0"/>
                <a:cs typeface="Courier New" panose="02070309020205020404" pitchFamily="49" charset="0"/>
              </a:rPr>
              <a:t>import </a:t>
            </a:r>
            <a:r>
              <a:rPr lang="en-US" altLang="ja-JP" sz="2000" dirty="0" err="1">
                <a:latin typeface="Courier New" panose="02070309020205020404" pitchFamily="49" charset="0"/>
                <a:cs typeface="Courier New" panose="02070309020205020404" pitchFamily="49" charset="0"/>
              </a:rPr>
              <a:t>numpy</a:t>
            </a:r>
            <a:r>
              <a:rPr lang="en-US" altLang="ja-JP" sz="2000" dirty="0">
                <a:latin typeface="Courier New" panose="02070309020205020404" pitchFamily="49" charset="0"/>
                <a:cs typeface="Courier New" panose="02070309020205020404" pitchFamily="49" charset="0"/>
              </a:rPr>
              <a:t> as np</a:t>
            </a:r>
          </a:p>
          <a:p>
            <a:r>
              <a:rPr lang="en-US" altLang="ja-JP" sz="2000" dirty="0">
                <a:latin typeface="Courier New" panose="02070309020205020404" pitchFamily="49" charset="0"/>
                <a:cs typeface="Courier New" panose="02070309020205020404" pitchFamily="49" charset="0"/>
              </a:rPr>
              <a:t>import </a:t>
            </a:r>
            <a:r>
              <a:rPr lang="en-US" altLang="ja-JP" sz="2000" dirty="0" err="1">
                <a:latin typeface="Courier New" panose="02070309020205020404" pitchFamily="49" charset="0"/>
                <a:cs typeface="Courier New" panose="02070309020205020404" pitchFamily="49" charset="0"/>
              </a:rPr>
              <a:t>matplotlib.pyplot</a:t>
            </a:r>
            <a:r>
              <a:rPr lang="en-US" altLang="ja-JP" sz="2000" dirty="0">
                <a:latin typeface="Courier New" panose="02070309020205020404" pitchFamily="49" charset="0"/>
                <a:cs typeface="Courier New" panose="02070309020205020404" pitchFamily="49" charset="0"/>
              </a:rPr>
              <a:t> as </a:t>
            </a:r>
            <a:r>
              <a:rPr lang="en-US" altLang="ja-JP" sz="2000" dirty="0" err="1">
                <a:latin typeface="Courier New" panose="02070309020205020404" pitchFamily="49" charset="0"/>
                <a:cs typeface="Courier New" panose="02070309020205020404" pitchFamily="49" charset="0"/>
              </a:rPr>
              <a:t>plt</a:t>
            </a:r>
            <a:endParaRPr lang="en-US" altLang="ja-JP" sz="2000" dirty="0">
              <a:latin typeface="Courier New" panose="02070309020205020404" pitchFamily="49" charset="0"/>
              <a:cs typeface="Courier New" panose="02070309020205020404" pitchFamily="49" charset="0"/>
            </a:endParaRPr>
          </a:p>
          <a:p>
            <a:r>
              <a:rPr lang="en-US" altLang="ja-JP" sz="2000" dirty="0">
                <a:latin typeface="Courier New" panose="02070309020205020404" pitchFamily="49" charset="0"/>
                <a:cs typeface="Courier New" panose="02070309020205020404" pitchFamily="49" charset="0"/>
              </a:rPr>
              <a:t>from </a:t>
            </a:r>
            <a:r>
              <a:rPr lang="en-US" altLang="ja-JP" sz="2000" dirty="0" err="1">
                <a:latin typeface="Courier New" panose="02070309020205020404" pitchFamily="49" charset="0"/>
                <a:cs typeface="Courier New" panose="02070309020205020404" pitchFamily="49" charset="0"/>
              </a:rPr>
              <a:t>sklearn</a:t>
            </a:r>
            <a:r>
              <a:rPr lang="en-US" altLang="ja-JP" sz="2000" dirty="0">
                <a:latin typeface="Courier New" panose="02070309020205020404" pitchFamily="49" charset="0"/>
                <a:cs typeface="Courier New" panose="02070309020205020404" pitchFamily="49" charset="0"/>
              </a:rPr>
              <a:t> import </a:t>
            </a:r>
            <a:r>
              <a:rPr lang="en-US" altLang="ja-JP" sz="2000" dirty="0" err="1">
                <a:latin typeface="Courier New" panose="02070309020205020404" pitchFamily="49" charset="0"/>
                <a:cs typeface="Courier New" panose="02070309020205020404" pitchFamily="49" charset="0"/>
              </a:rPr>
              <a:t>svm</a:t>
            </a:r>
            <a:r>
              <a:rPr lang="en-US" altLang="ja-JP" sz="2000" dirty="0">
                <a:latin typeface="Courier New" panose="02070309020205020404" pitchFamily="49" charset="0"/>
                <a:cs typeface="Courier New" panose="02070309020205020404" pitchFamily="49" charset="0"/>
              </a:rPr>
              <a:t>, datasets</a:t>
            </a:r>
          </a:p>
          <a:p>
            <a:endParaRPr lang="en-US" altLang="ja-JP" sz="2000" dirty="0">
              <a:latin typeface="Courier New" panose="02070309020205020404" pitchFamily="49" charset="0"/>
              <a:cs typeface="Courier New" panose="02070309020205020404" pitchFamily="49" charset="0"/>
            </a:endParaRPr>
          </a:p>
          <a:p>
            <a:r>
              <a:rPr lang="en-US" altLang="ja-JP" sz="2000" dirty="0">
                <a:latin typeface="Courier New" panose="02070309020205020404" pitchFamily="49" charset="0"/>
                <a:cs typeface="Courier New" panose="02070309020205020404" pitchFamily="49" charset="0"/>
              </a:rPr>
              <a:t>iris = </a:t>
            </a:r>
            <a:r>
              <a:rPr lang="en-US" altLang="ja-JP" sz="2000" dirty="0" err="1">
                <a:latin typeface="Courier New" panose="02070309020205020404" pitchFamily="49" charset="0"/>
                <a:cs typeface="Courier New" panose="02070309020205020404" pitchFamily="49" charset="0"/>
              </a:rPr>
              <a:t>datasets.</a:t>
            </a:r>
            <a:r>
              <a:rPr lang="en-US" altLang="ja-JP" sz="2000" dirty="0" err="1">
                <a:solidFill>
                  <a:srgbClr val="FF0000"/>
                </a:solidFill>
                <a:latin typeface="Courier New" panose="02070309020205020404" pitchFamily="49" charset="0"/>
                <a:cs typeface="Courier New" panose="02070309020205020404" pitchFamily="49" charset="0"/>
              </a:rPr>
              <a:t>load_iris</a:t>
            </a:r>
            <a:r>
              <a:rPr lang="en-US" altLang="ja-JP" sz="2000" dirty="0">
                <a:latin typeface="Courier New" panose="02070309020205020404" pitchFamily="49" charset="0"/>
                <a:cs typeface="Courier New" panose="02070309020205020404" pitchFamily="49" charset="0"/>
              </a:rPr>
              <a:t>()</a:t>
            </a:r>
          </a:p>
          <a:p>
            <a:r>
              <a:rPr lang="en-US" altLang="ja-JP" sz="2000" dirty="0">
                <a:latin typeface="Courier New" panose="02070309020205020404" pitchFamily="49" charset="0"/>
                <a:cs typeface="Courier New" panose="02070309020205020404" pitchFamily="49" charset="0"/>
              </a:rPr>
              <a:t>X = </a:t>
            </a:r>
            <a:r>
              <a:rPr lang="en-US" altLang="ja-JP" sz="2000" dirty="0" err="1">
                <a:latin typeface="Courier New" panose="02070309020205020404" pitchFamily="49" charset="0"/>
                <a:cs typeface="Courier New" panose="02070309020205020404" pitchFamily="49" charset="0"/>
              </a:rPr>
              <a:t>iris.data</a:t>
            </a:r>
            <a:r>
              <a:rPr lang="en-US" altLang="ja-JP" sz="2000" dirty="0">
                <a:latin typeface="Courier New" panose="02070309020205020404" pitchFamily="49" charset="0"/>
                <a:cs typeface="Courier New" panose="02070309020205020404" pitchFamily="49" charset="0"/>
              </a:rPr>
              <a:t>[:, 0:2]</a:t>
            </a:r>
          </a:p>
          <a:p>
            <a:r>
              <a:rPr lang="en-US" altLang="ja-JP" sz="2000" dirty="0">
                <a:latin typeface="Courier New" panose="02070309020205020404" pitchFamily="49" charset="0"/>
                <a:cs typeface="Courier New" panose="02070309020205020404" pitchFamily="49" charset="0"/>
              </a:rPr>
              <a:t>y = </a:t>
            </a:r>
            <a:r>
              <a:rPr lang="en-US" altLang="ja-JP" sz="2000" dirty="0" err="1">
                <a:latin typeface="Courier New" panose="02070309020205020404" pitchFamily="49" charset="0"/>
                <a:cs typeface="Courier New" panose="02070309020205020404" pitchFamily="49" charset="0"/>
              </a:rPr>
              <a:t>iris.target</a:t>
            </a:r>
            <a:endParaRPr lang="en-US" altLang="ja-JP" sz="2000" dirty="0">
              <a:latin typeface="Courier New" panose="02070309020205020404" pitchFamily="49" charset="0"/>
              <a:cs typeface="Courier New" panose="02070309020205020404" pitchFamily="49" charset="0"/>
            </a:endParaRPr>
          </a:p>
          <a:p>
            <a:endParaRPr lang="en-US" altLang="ja-JP" sz="2000" dirty="0">
              <a:latin typeface="Courier New" panose="02070309020205020404" pitchFamily="49" charset="0"/>
              <a:cs typeface="Courier New" panose="02070309020205020404" pitchFamily="49" charset="0"/>
            </a:endParaRPr>
          </a:p>
          <a:p>
            <a:r>
              <a:rPr lang="en-US" altLang="ja-JP" sz="2000" dirty="0">
                <a:latin typeface="Courier New" panose="02070309020205020404" pitchFamily="49" charset="0"/>
                <a:cs typeface="Courier New" panose="02070309020205020404" pitchFamily="49" charset="0"/>
              </a:rPr>
              <a:t>iy0 = (y == 0); iy1 = (y == 1); iy2 = (y == 2)</a:t>
            </a:r>
          </a:p>
          <a:p>
            <a:r>
              <a:rPr lang="en-US" altLang="ja-JP" sz="2000" dirty="0" err="1">
                <a:latin typeface="Courier New" panose="02070309020205020404" pitchFamily="49" charset="0"/>
                <a:cs typeface="Courier New" panose="02070309020205020404" pitchFamily="49" charset="0"/>
              </a:rPr>
              <a:t>plt.scatter</a:t>
            </a:r>
            <a:r>
              <a:rPr lang="en-US" altLang="ja-JP" sz="2000" dirty="0">
                <a:latin typeface="Courier New" panose="02070309020205020404" pitchFamily="49" charset="0"/>
                <a:cs typeface="Courier New" panose="02070309020205020404" pitchFamily="49" charset="0"/>
              </a:rPr>
              <a:t>(X[iy0, 0], X[iy0, 1], marker='x')</a:t>
            </a:r>
          </a:p>
          <a:p>
            <a:r>
              <a:rPr lang="en-US" altLang="ja-JP" sz="2000" dirty="0" err="1">
                <a:latin typeface="Courier New" panose="02070309020205020404" pitchFamily="49" charset="0"/>
                <a:cs typeface="Courier New" panose="02070309020205020404" pitchFamily="49" charset="0"/>
              </a:rPr>
              <a:t>plt.scatter</a:t>
            </a:r>
            <a:r>
              <a:rPr lang="en-US" altLang="ja-JP" sz="2000" dirty="0">
                <a:latin typeface="Courier New" panose="02070309020205020404" pitchFamily="49" charset="0"/>
                <a:cs typeface="Courier New" panose="02070309020205020404" pitchFamily="49" charset="0"/>
              </a:rPr>
              <a:t>(X[iy1, 0], X[iy1, 1], marker='2')</a:t>
            </a:r>
          </a:p>
          <a:p>
            <a:r>
              <a:rPr lang="en-US" altLang="ja-JP" sz="2000" dirty="0" err="1">
                <a:latin typeface="Courier New" panose="02070309020205020404" pitchFamily="49" charset="0"/>
                <a:cs typeface="Courier New" panose="02070309020205020404" pitchFamily="49" charset="0"/>
              </a:rPr>
              <a:t>plt.scatter</a:t>
            </a:r>
            <a:r>
              <a:rPr lang="en-US" altLang="ja-JP" sz="2000" dirty="0">
                <a:latin typeface="Courier New" panose="02070309020205020404" pitchFamily="49" charset="0"/>
                <a:cs typeface="Courier New" panose="02070309020205020404" pitchFamily="49" charset="0"/>
              </a:rPr>
              <a:t>(X[iy2, 0], X[iy2, 1], marker='o');</a:t>
            </a:r>
          </a:p>
        </p:txBody>
      </p:sp>
      <p:sp>
        <p:nvSpPr>
          <p:cNvPr id="5" name="テキスト ボックス 4"/>
          <p:cNvSpPr txBox="1"/>
          <p:nvPr/>
        </p:nvSpPr>
        <p:spPr>
          <a:xfrm>
            <a:off x="5929745" y="4026711"/>
            <a:ext cx="5874327"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en-US" altLang="ja-JP" sz="2400" dirty="0" err="1">
                <a:solidFill>
                  <a:srgbClr val="FF0000"/>
                </a:solidFill>
              </a:rPr>
              <a:t>load_iris</a:t>
            </a:r>
            <a:r>
              <a:rPr kumimoji="1" lang="en-US" altLang="ja-JP" sz="2400" dirty="0"/>
              <a:t> … </a:t>
            </a:r>
            <a:r>
              <a:rPr kumimoji="1" lang="ja-JP" altLang="en-US" sz="2400" dirty="0"/>
              <a:t>アヤメの花に関するデータ読込</a:t>
            </a:r>
          </a:p>
        </p:txBody>
      </p:sp>
      <p:sp>
        <p:nvSpPr>
          <p:cNvPr id="6" name="テキスト ボックス 5"/>
          <p:cNvSpPr txBox="1"/>
          <p:nvPr/>
        </p:nvSpPr>
        <p:spPr>
          <a:xfrm>
            <a:off x="637308" y="1510147"/>
            <a:ext cx="10543310" cy="830997"/>
          </a:xfrm>
          <a:prstGeom prst="rect">
            <a:avLst/>
          </a:prstGeom>
          <a:noFill/>
        </p:spPr>
        <p:txBody>
          <a:bodyPr wrap="square" rtlCol="0">
            <a:spAutoFit/>
          </a:bodyPr>
          <a:lstStyle/>
          <a:p>
            <a:r>
              <a:rPr kumimoji="1" lang="en-US" altLang="ja-JP" sz="2400" dirty="0"/>
              <a:t>3</a:t>
            </a:r>
            <a:r>
              <a:rPr kumimoji="1" lang="ja-JP" altLang="en-US" sz="2400" dirty="0"/>
              <a:t>種類のアヤメの花の萼片の長さと幅，花弁の長さと幅についてのデータ</a:t>
            </a:r>
            <a:endParaRPr kumimoji="1" lang="en-US" altLang="ja-JP" sz="2400" dirty="0"/>
          </a:p>
          <a:p>
            <a:r>
              <a:rPr lang="ja-JP" altLang="en-US" sz="2400" dirty="0"/>
              <a:t>を使って，</a:t>
            </a:r>
            <a:r>
              <a:rPr lang="ja-JP" altLang="en-US" sz="2400" u="sng" dirty="0"/>
              <a:t>多クラスの分類</a:t>
            </a:r>
            <a:r>
              <a:rPr lang="ja-JP" altLang="en-US" sz="2400" dirty="0"/>
              <a:t>を行う</a:t>
            </a:r>
            <a:endParaRPr kumimoji="1" lang="ja-JP" altLang="en-US" sz="2400" dirty="0"/>
          </a:p>
        </p:txBody>
      </p:sp>
    </p:spTree>
    <p:extLst>
      <p:ext uri="{BB962C8B-B14F-4D97-AF65-F5344CB8AC3E}">
        <p14:creationId xmlns:p14="http://schemas.microsoft.com/office/powerpoint/2010/main" val="175846921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49984" y="1773817"/>
            <a:ext cx="6892031" cy="4680000"/>
          </a:xfrm>
          <a:prstGeom prst="rect">
            <a:avLst/>
          </a:prstGeom>
        </p:spPr>
      </p:pic>
      <p:sp>
        <p:nvSpPr>
          <p:cNvPr id="4" name="タイトル 1"/>
          <p:cNvSpPr>
            <a:spLocks noGrp="1"/>
          </p:cNvSpPr>
          <p:nvPr>
            <p:ph type="title"/>
          </p:nvPr>
        </p:nvSpPr>
        <p:spPr/>
        <p:txBody>
          <a:bodyPr>
            <a:normAutofit/>
          </a:bodyPr>
          <a:lstStyle/>
          <a:p>
            <a:pPr algn="ctr"/>
            <a:r>
              <a:rPr kumimoji="1" lang="ja-JP" altLang="en-US" sz="5400" dirty="0"/>
              <a:t>サポートベクトル分類</a:t>
            </a:r>
          </a:p>
        </p:txBody>
      </p:sp>
    </p:spTree>
    <p:extLst>
      <p:ext uri="{BB962C8B-B14F-4D97-AF65-F5344CB8AC3E}">
        <p14:creationId xmlns:p14="http://schemas.microsoft.com/office/powerpoint/2010/main" val="11309639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1"/>
          <p:cNvSpPr>
            <a:spLocks noGrp="1"/>
          </p:cNvSpPr>
          <p:nvPr>
            <p:ph type="title"/>
          </p:nvPr>
        </p:nvSpPr>
        <p:spPr/>
        <p:txBody>
          <a:bodyPr>
            <a:normAutofit/>
          </a:bodyPr>
          <a:lstStyle/>
          <a:p>
            <a:pPr algn="ctr"/>
            <a:r>
              <a:rPr kumimoji="1" lang="ja-JP" altLang="en-US" sz="5400" dirty="0"/>
              <a:t>サポートベクトル分類</a:t>
            </a:r>
          </a:p>
        </p:txBody>
      </p:sp>
      <p:sp>
        <p:nvSpPr>
          <p:cNvPr id="4" name="テキスト ボックス 3"/>
          <p:cNvSpPr txBox="1"/>
          <p:nvPr/>
        </p:nvSpPr>
        <p:spPr>
          <a:xfrm>
            <a:off x="526473" y="1662975"/>
            <a:ext cx="2202872" cy="461665"/>
          </a:xfrm>
          <a:prstGeom prst="rect">
            <a:avLst/>
          </a:prstGeom>
          <a:noFill/>
        </p:spPr>
        <p:txBody>
          <a:bodyPr wrap="square" rtlCol="0">
            <a:spAutoFit/>
          </a:bodyPr>
          <a:lstStyle/>
          <a:p>
            <a:r>
              <a:rPr lang="ja-JP" altLang="en-US" sz="2400" dirty="0"/>
              <a:t>コード</a:t>
            </a:r>
            <a:r>
              <a:rPr lang="en-US" altLang="ja-JP" sz="2400" dirty="0"/>
              <a:t>9.7 In[8]</a:t>
            </a:r>
            <a:endParaRPr kumimoji="1" lang="ja-JP" altLang="en-US" sz="2400" dirty="0"/>
          </a:p>
        </p:txBody>
      </p:sp>
      <p:sp>
        <p:nvSpPr>
          <p:cNvPr id="5" name="テキスト ボックス 4"/>
          <p:cNvSpPr txBox="1"/>
          <p:nvPr/>
        </p:nvSpPr>
        <p:spPr>
          <a:xfrm>
            <a:off x="484903" y="2064328"/>
            <a:ext cx="7716987" cy="2246769"/>
          </a:xfrm>
          <a:prstGeom prst="rect">
            <a:avLst/>
          </a:prstGeom>
          <a:noFill/>
        </p:spPr>
        <p:txBody>
          <a:bodyPr wrap="square" rtlCol="0">
            <a:spAutoFit/>
          </a:bodyPr>
          <a:lstStyle/>
          <a:p>
            <a:r>
              <a:rPr lang="en-US" altLang="ja-JP" sz="2000" dirty="0">
                <a:latin typeface="Courier New" panose="02070309020205020404" pitchFamily="49" charset="0"/>
                <a:cs typeface="Courier New" panose="02070309020205020404" pitchFamily="49" charset="0"/>
              </a:rPr>
              <a:t>C = 1.0</a:t>
            </a:r>
          </a:p>
          <a:p>
            <a:r>
              <a:rPr lang="en-US" altLang="ja-JP" sz="2000" dirty="0" err="1">
                <a:latin typeface="Courier New" panose="02070309020205020404" pitchFamily="49" charset="0"/>
                <a:cs typeface="Courier New" panose="02070309020205020404" pitchFamily="49" charset="0"/>
              </a:rPr>
              <a:t>svc_lin</a:t>
            </a:r>
            <a:r>
              <a:rPr lang="en-US" altLang="ja-JP" sz="2000" dirty="0">
                <a:latin typeface="Courier New" panose="02070309020205020404" pitchFamily="49" charset="0"/>
                <a:cs typeface="Courier New" panose="02070309020205020404" pitchFamily="49" charset="0"/>
              </a:rPr>
              <a:t> = </a:t>
            </a:r>
            <a:r>
              <a:rPr lang="en-US" altLang="ja-JP" sz="2000" dirty="0" err="1">
                <a:latin typeface="Courier New" panose="02070309020205020404" pitchFamily="49" charset="0"/>
                <a:cs typeface="Courier New" panose="02070309020205020404" pitchFamily="49" charset="0"/>
              </a:rPr>
              <a:t>svm.</a:t>
            </a:r>
            <a:r>
              <a:rPr lang="en-US" altLang="ja-JP" sz="2000" dirty="0" err="1">
                <a:solidFill>
                  <a:srgbClr val="FF0000"/>
                </a:solidFill>
                <a:latin typeface="Courier New" panose="02070309020205020404" pitchFamily="49" charset="0"/>
                <a:cs typeface="Courier New" panose="02070309020205020404" pitchFamily="49" charset="0"/>
              </a:rPr>
              <a:t>SVC</a:t>
            </a:r>
            <a:r>
              <a:rPr lang="en-US" altLang="ja-JP" sz="2000" dirty="0">
                <a:latin typeface="Courier New" panose="02070309020205020404" pitchFamily="49" charset="0"/>
                <a:cs typeface="Courier New" panose="02070309020205020404" pitchFamily="49" charset="0"/>
              </a:rPr>
              <a:t>(kernel='linear', C=C);  </a:t>
            </a:r>
            <a:r>
              <a:rPr lang="en-US" altLang="ja-JP" sz="2000" dirty="0" err="1">
                <a:latin typeface="Courier New" panose="02070309020205020404" pitchFamily="49" charset="0"/>
                <a:cs typeface="Courier New" panose="02070309020205020404" pitchFamily="49" charset="0"/>
              </a:rPr>
              <a:t>svc_lin.fit</a:t>
            </a:r>
            <a:r>
              <a:rPr lang="en-US" altLang="ja-JP" sz="2000" dirty="0">
                <a:latin typeface="Courier New" panose="02070309020205020404" pitchFamily="49" charset="0"/>
                <a:cs typeface="Courier New" panose="02070309020205020404" pitchFamily="49" charset="0"/>
              </a:rPr>
              <a:t>(X, y)</a:t>
            </a:r>
          </a:p>
          <a:p>
            <a:r>
              <a:rPr lang="en-US" altLang="ja-JP" sz="2000" dirty="0" err="1">
                <a:latin typeface="Courier New" panose="02070309020205020404" pitchFamily="49" charset="0"/>
                <a:cs typeface="Courier New" panose="02070309020205020404" pitchFamily="49" charset="0"/>
              </a:rPr>
              <a:t>svc_rbf</a:t>
            </a:r>
            <a:r>
              <a:rPr lang="en-US" altLang="ja-JP" sz="2000" dirty="0">
                <a:latin typeface="Courier New" panose="02070309020205020404" pitchFamily="49" charset="0"/>
                <a:cs typeface="Courier New" panose="02070309020205020404" pitchFamily="49" charset="0"/>
              </a:rPr>
              <a:t> = </a:t>
            </a:r>
            <a:r>
              <a:rPr lang="en-US" altLang="ja-JP" sz="2000" dirty="0" err="1">
                <a:latin typeface="Courier New" panose="02070309020205020404" pitchFamily="49" charset="0"/>
                <a:cs typeface="Courier New" panose="02070309020205020404" pitchFamily="49" charset="0"/>
              </a:rPr>
              <a:t>svm.SVC</a:t>
            </a:r>
            <a:r>
              <a:rPr lang="en-US" altLang="ja-JP" sz="2000" dirty="0">
                <a:latin typeface="Courier New" panose="02070309020205020404" pitchFamily="49" charset="0"/>
                <a:cs typeface="Courier New" panose="02070309020205020404" pitchFamily="49" charset="0"/>
              </a:rPr>
              <a:t>(kernel='</a:t>
            </a:r>
            <a:r>
              <a:rPr lang="en-US" altLang="ja-JP" sz="2000" dirty="0" err="1">
                <a:latin typeface="Courier New" panose="02070309020205020404" pitchFamily="49" charset="0"/>
                <a:cs typeface="Courier New" panose="02070309020205020404" pitchFamily="49" charset="0"/>
              </a:rPr>
              <a:t>rbf</a:t>
            </a:r>
            <a:r>
              <a:rPr lang="en-US" altLang="ja-JP" sz="2000" dirty="0">
                <a:latin typeface="Courier New" panose="02070309020205020404" pitchFamily="49" charset="0"/>
                <a:cs typeface="Courier New" panose="02070309020205020404" pitchFamily="49" charset="0"/>
              </a:rPr>
              <a:t>', gamma=1.0, C=C); </a:t>
            </a:r>
            <a:r>
              <a:rPr lang="en-US" altLang="ja-JP" sz="2000" dirty="0" err="1">
                <a:latin typeface="Courier New" panose="02070309020205020404" pitchFamily="49" charset="0"/>
                <a:cs typeface="Courier New" panose="02070309020205020404" pitchFamily="49" charset="0"/>
              </a:rPr>
              <a:t>svc_rbf.fit</a:t>
            </a:r>
            <a:r>
              <a:rPr lang="en-US" altLang="ja-JP" sz="2000" dirty="0">
                <a:latin typeface="Courier New" panose="02070309020205020404" pitchFamily="49" charset="0"/>
                <a:cs typeface="Courier New" panose="02070309020205020404" pitchFamily="49" charset="0"/>
              </a:rPr>
              <a:t>(X, y)</a:t>
            </a:r>
          </a:p>
          <a:p>
            <a:r>
              <a:rPr lang="en-US" altLang="ja-JP" sz="2000" dirty="0" err="1">
                <a:latin typeface="Courier New" panose="02070309020205020404" pitchFamily="49" charset="0"/>
                <a:cs typeface="Courier New" panose="02070309020205020404" pitchFamily="49" charset="0"/>
              </a:rPr>
              <a:t>svc_poly</a:t>
            </a:r>
            <a:r>
              <a:rPr lang="en-US" altLang="ja-JP" sz="2000" dirty="0">
                <a:latin typeface="Courier New" panose="02070309020205020404" pitchFamily="49" charset="0"/>
                <a:cs typeface="Courier New" panose="02070309020205020404" pitchFamily="49" charset="0"/>
              </a:rPr>
              <a:t> = </a:t>
            </a:r>
            <a:r>
              <a:rPr lang="en-US" altLang="ja-JP" sz="2000" dirty="0" err="1">
                <a:latin typeface="Courier New" panose="02070309020205020404" pitchFamily="49" charset="0"/>
                <a:cs typeface="Courier New" panose="02070309020205020404" pitchFamily="49" charset="0"/>
              </a:rPr>
              <a:t>svm.SVC</a:t>
            </a:r>
            <a:r>
              <a:rPr lang="en-US" altLang="ja-JP" sz="2000" dirty="0">
                <a:latin typeface="Courier New" panose="02070309020205020404" pitchFamily="49" charset="0"/>
                <a:cs typeface="Courier New" panose="02070309020205020404" pitchFamily="49" charset="0"/>
              </a:rPr>
              <a:t>(kernel='poly', degree=3, C=C); </a:t>
            </a:r>
            <a:r>
              <a:rPr lang="en-US" altLang="ja-JP" sz="2000" dirty="0" err="1">
                <a:latin typeface="Courier New" panose="02070309020205020404" pitchFamily="49" charset="0"/>
                <a:cs typeface="Courier New" panose="02070309020205020404" pitchFamily="49" charset="0"/>
              </a:rPr>
              <a:t>svc_poly.fit</a:t>
            </a:r>
            <a:r>
              <a:rPr lang="en-US" altLang="ja-JP" sz="2000" dirty="0">
                <a:latin typeface="Courier New" panose="02070309020205020404" pitchFamily="49" charset="0"/>
                <a:cs typeface="Courier New" panose="02070309020205020404" pitchFamily="49" charset="0"/>
              </a:rPr>
              <a:t>(X, y)</a:t>
            </a:r>
          </a:p>
        </p:txBody>
      </p:sp>
      <p:sp>
        <p:nvSpPr>
          <p:cNvPr id="2" name="テキスト ボックス 1"/>
          <p:cNvSpPr txBox="1"/>
          <p:nvPr/>
        </p:nvSpPr>
        <p:spPr>
          <a:xfrm>
            <a:off x="526472" y="4672208"/>
            <a:ext cx="8529845" cy="461665"/>
          </a:xfrm>
          <a:prstGeom prst="rect">
            <a:avLst/>
          </a:prstGeom>
          <a:noFill/>
        </p:spPr>
        <p:txBody>
          <a:bodyPr wrap="square" rtlCol="0">
            <a:spAutoFit/>
          </a:bodyPr>
          <a:lstStyle/>
          <a:p>
            <a:r>
              <a:rPr kumimoji="1" lang="en-US" altLang="ja-JP" sz="2400" dirty="0"/>
              <a:t>iris</a:t>
            </a:r>
            <a:r>
              <a:rPr kumimoji="1" lang="ja-JP" altLang="en-US" sz="2400" dirty="0"/>
              <a:t>データに線形</a:t>
            </a:r>
            <a:r>
              <a:rPr lang="ja-JP" altLang="en-US" sz="2400" dirty="0"/>
              <a:t>・</a:t>
            </a:r>
            <a:r>
              <a:rPr kumimoji="1" lang="en-US" altLang="ja-JP" sz="2400" dirty="0"/>
              <a:t>RBF</a:t>
            </a:r>
            <a:r>
              <a:rPr lang="ja-JP" altLang="en-US" sz="2400" dirty="0"/>
              <a:t>・</a:t>
            </a:r>
            <a:r>
              <a:rPr kumimoji="1" lang="ja-JP" altLang="en-US" sz="2400" dirty="0"/>
              <a:t>多項式カーネルの</a:t>
            </a:r>
            <a:r>
              <a:rPr kumimoji="1" lang="en-US" altLang="ja-JP" sz="2400" dirty="0"/>
              <a:t>3</a:t>
            </a:r>
            <a:r>
              <a:rPr kumimoji="1" lang="ja-JP" altLang="en-US" sz="2400" dirty="0" err="1"/>
              <a:t>つを</a:t>
            </a:r>
            <a:r>
              <a:rPr kumimoji="1" lang="ja-JP" altLang="en-US" sz="2400" dirty="0"/>
              <a:t>適用して分類</a:t>
            </a:r>
          </a:p>
        </p:txBody>
      </p:sp>
      <p:sp>
        <p:nvSpPr>
          <p:cNvPr id="6" name="テキスト ボックス 5"/>
          <p:cNvSpPr txBox="1"/>
          <p:nvPr/>
        </p:nvSpPr>
        <p:spPr>
          <a:xfrm>
            <a:off x="7031182" y="2241412"/>
            <a:ext cx="4322618" cy="52322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en-US" altLang="ja-JP" sz="2800" dirty="0">
                <a:solidFill>
                  <a:srgbClr val="FF0000"/>
                </a:solidFill>
              </a:rPr>
              <a:t>S</a:t>
            </a:r>
            <a:r>
              <a:rPr kumimoji="1" lang="en-US" altLang="ja-JP" sz="2800" dirty="0"/>
              <a:t>upport </a:t>
            </a:r>
            <a:r>
              <a:rPr kumimoji="1" lang="en-US" altLang="ja-JP" sz="2800" dirty="0">
                <a:solidFill>
                  <a:srgbClr val="FF0000"/>
                </a:solidFill>
              </a:rPr>
              <a:t>V</a:t>
            </a:r>
            <a:r>
              <a:rPr kumimoji="1" lang="en-US" altLang="ja-JP" sz="2800" dirty="0"/>
              <a:t>ector </a:t>
            </a:r>
            <a:r>
              <a:rPr kumimoji="1" lang="en-US" altLang="ja-JP" sz="2800" dirty="0">
                <a:solidFill>
                  <a:srgbClr val="FF0000"/>
                </a:solidFill>
              </a:rPr>
              <a:t>C</a:t>
            </a:r>
            <a:r>
              <a:rPr kumimoji="1" lang="en-US" altLang="ja-JP" sz="2800" dirty="0"/>
              <a:t>lassification</a:t>
            </a:r>
            <a:endParaRPr kumimoji="1" lang="ja-JP" altLang="en-US" sz="2800" dirty="0"/>
          </a:p>
        </p:txBody>
      </p:sp>
    </p:spTree>
    <p:extLst>
      <p:ext uri="{BB962C8B-B14F-4D97-AF65-F5344CB8AC3E}">
        <p14:creationId xmlns:p14="http://schemas.microsoft.com/office/powerpoint/2010/main" val="17322301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1"/>
          <p:cNvSpPr>
            <a:spLocks noGrp="1"/>
          </p:cNvSpPr>
          <p:nvPr>
            <p:ph type="title"/>
          </p:nvPr>
        </p:nvSpPr>
        <p:spPr>
          <a:xfrm>
            <a:off x="840569" y="365125"/>
            <a:ext cx="10515600" cy="1325563"/>
          </a:xfrm>
        </p:spPr>
        <p:txBody>
          <a:bodyPr>
            <a:normAutofit/>
          </a:bodyPr>
          <a:lstStyle/>
          <a:p>
            <a:pPr algn="ctr"/>
            <a:r>
              <a:rPr kumimoji="1" lang="ja-JP" altLang="en-US" sz="5400" dirty="0"/>
              <a:t>サポートベクトル分類</a:t>
            </a:r>
          </a:p>
        </p:txBody>
      </p:sp>
      <p:sp>
        <p:nvSpPr>
          <p:cNvPr id="4" name="テキスト ボックス 3"/>
          <p:cNvSpPr txBox="1"/>
          <p:nvPr/>
        </p:nvSpPr>
        <p:spPr>
          <a:xfrm>
            <a:off x="526473" y="1525189"/>
            <a:ext cx="2202872" cy="461665"/>
          </a:xfrm>
          <a:prstGeom prst="rect">
            <a:avLst/>
          </a:prstGeom>
          <a:noFill/>
        </p:spPr>
        <p:txBody>
          <a:bodyPr wrap="square" rtlCol="0">
            <a:spAutoFit/>
          </a:bodyPr>
          <a:lstStyle/>
          <a:p>
            <a:r>
              <a:rPr lang="ja-JP" altLang="en-US" sz="2400" dirty="0"/>
              <a:t>コード</a:t>
            </a:r>
            <a:r>
              <a:rPr lang="en-US" altLang="ja-JP" sz="2400" dirty="0"/>
              <a:t>9.8 In[9]</a:t>
            </a:r>
            <a:endParaRPr kumimoji="1" lang="ja-JP" altLang="en-US" sz="2400" dirty="0"/>
          </a:p>
        </p:txBody>
      </p:sp>
      <p:sp>
        <p:nvSpPr>
          <p:cNvPr id="5" name="テキスト ボックス 4"/>
          <p:cNvSpPr txBox="1"/>
          <p:nvPr/>
        </p:nvSpPr>
        <p:spPr>
          <a:xfrm>
            <a:off x="59018" y="1926542"/>
            <a:ext cx="12132982" cy="5209118"/>
          </a:xfrm>
          <a:prstGeom prst="rect">
            <a:avLst/>
          </a:prstGeom>
          <a:noFill/>
        </p:spPr>
        <p:txBody>
          <a:bodyPr wrap="square" numCol="2" rtlCol="0">
            <a:spAutoFit/>
          </a:bodyPr>
          <a:lstStyle/>
          <a:p>
            <a:pPr>
              <a:lnSpc>
                <a:spcPts val="1900"/>
              </a:lnSpc>
            </a:pPr>
            <a:r>
              <a:rPr lang="en-US" altLang="ja-JP" sz="1400" dirty="0" err="1">
                <a:latin typeface="Courier New" panose="02070309020205020404" pitchFamily="49" charset="0"/>
                <a:cs typeface="Courier New" panose="02070309020205020404" pitchFamily="49" charset="0"/>
              </a:rPr>
              <a:t>x_min</a:t>
            </a:r>
            <a:r>
              <a:rPr lang="en-US" altLang="ja-JP" sz="1400" dirty="0">
                <a:latin typeface="Courier New" panose="02070309020205020404" pitchFamily="49" charset="0"/>
                <a:cs typeface="Courier New" panose="02070309020205020404" pitchFamily="49" charset="0"/>
              </a:rPr>
              <a:t>, </a:t>
            </a:r>
            <a:r>
              <a:rPr lang="en-US" altLang="ja-JP" sz="1400" dirty="0" err="1">
                <a:latin typeface="Courier New" panose="02070309020205020404" pitchFamily="49" charset="0"/>
                <a:cs typeface="Courier New" panose="02070309020205020404" pitchFamily="49" charset="0"/>
              </a:rPr>
              <a:t>x_max</a:t>
            </a:r>
            <a:r>
              <a:rPr lang="en-US" altLang="ja-JP" sz="1400" dirty="0">
                <a:latin typeface="Courier New" panose="02070309020205020404" pitchFamily="49" charset="0"/>
                <a:cs typeface="Courier New" panose="02070309020205020404" pitchFamily="49" charset="0"/>
              </a:rPr>
              <a:t> = X[:, 0].min() - 0.5, X[:, 0].max() + 0.5</a:t>
            </a:r>
          </a:p>
          <a:p>
            <a:pPr>
              <a:lnSpc>
                <a:spcPts val="1900"/>
              </a:lnSpc>
            </a:pPr>
            <a:r>
              <a:rPr lang="en-US" altLang="ja-JP" sz="1400" dirty="0" err="1">
                <a:latin typeface="Courier New" panose="02070309020205020404" pitchFamily="49" charset="0"/>
                <a:cs typeface="Courier New" panose="02070309020205020404" pitchFamily="49" charset="0"/>
              </a:rPr>
              <a:t>y_min</a:t>
            </a:r>
            <a:r>
              <a:rPr lang="en-US" altLang="ja-JP" sz="1400" dirty="0">
                <a:latin typeface="Courier New" panose="02070309020205020404" pitchFamily="49" charset="0"/>
                <a:cs typeface="Courier New" panose="02070309020205020404" pitchFamily="49" charset="0"/>
              </a:rPr>
              <a:t>, </a:t>
            </a:r>
            <a:r>
              <a:rPr lang="en-US" altLang="ja-JP" sz="1400" dirty="0" err="1">
                <a:latin typeface="Courier New" panose="02070309020205020404" pitchFamily="49" charset="0"/>
                <a:cs typeface="Courier New" panose="02070309020205020404" pitchFamily="49" charset="0"/>
              </a:rPr>
              <a:t>y_max</a:t>
            </a:r>
            <a:r>
              <a:rPr lang="en-US" altLang="ja-JP" sz="1400" dirty="0">
                <a:latin typeface="Courier New" panose="02070309020205020404" pitchFamily="49" charset="0"/>
                <a:cs typeface="Courier New" panose="02070309020205020404" pitchFamily="49" charset="0"/>
              </a:rPr>
              <a:t> = X[:, 1].min() - 0.5, X[:, 1].max() + 0.5</a:t>
            </a:r>
          </a:p>
          <a:p>
            <a:pPr>
              <a:lnSpc>
                <a:spcPts val="1900"/>
              </a:lnSpc>
            </a:pPr>
            <a:r>
              <a:rPr lang="en-US" altLang="ja-JP" sz="1400" dirty="0">
                <a:latin typeface="Courier New" panose="02070309020205020404" pitchFamily="49" charset="0"/>
                <a:cs typeface="Courier New" panose="02070309020205020404" pitchFamily="49" charset="0"/>
              </a:rPr>
              <a:t>xx, </a:t>
            </a:r>
            <a:r>
              <a:rPr lang="en-US" altLang="ja-JP" sz="1400" dirty="0" err="1">
                <a:latin typeface="Courier New" panose="02070309020205020404" pitchFamily="49" charset="0"/>
                <a:cs typeface="Courier New" panose="02070309020205020404" pitchFamily="49" charset="0"/>
              </a:rPr>
              <a:t>yy</a:t>
            </a:r>
            <a:r>
              <a:rPr lang="en-US" altLang="ja-JP" sz="1400" dirty="0">
                <a:latin typeface="Courier New" panose="02070309020205020404" pitchFamily="49" charset="0"/>
                <a:cs typeface="Courier New" panose="02070309020205020404" pitchFamily="49" charset="0"/>
              </a:rPr>
              <a:t> = </a:t>
            </a:r>
            <a:r>
              <a:rPr lang="en-US" altLang="ja-JP" sz="1400" dirty="0" err="1">
                <a:latin typeface="Courier New" panose="02070309020205020404" pitchFamily="49" charset="0"/>
                <a:cs typeface="Courier New" panose="02070309020205020404" pitchFamily="49" charset="0"/>
              </a:rPr>
              <a:t>np.meshgrid</a:t>
            </a:r>
            <a:r>
              <a:rPr lang="en-US" altLang="ja-JP" sz="1400" dirty="0">
                <a:latin typeface="Courier New" panose="02070309020205020404" pitchFamily="49" charset="0"/>
                <a:cs typeface="Courier New" panose="02070309020205020404" pitchFamily="49" charset="0"/>
              </a:rPr>
              <a:t>(</a:t>
            </a:r>
            <a:r>
              <a:rPr lang="en-US" altLang="ja-JP" sz="1400" dirty="0" err="1">
                <a:latin typeface="Courier New" panose="02070309020205020404" pitchFamily="49" charset="0"/>
                <a:cs typeface="Courier New" panose="02070309020205020404" pitchFamily="49" charset="0"/>
              </a:rPr>
              <a:t>np.linspace</a:t>
            </a:r>
            <a:r>
              <a:rPr lang="en-US" altLang="ja-JP" sz="1400" dirty="0">
                <a:latin typeface="Courier New" panose="02070309020205020404" pitchFamily="49" charset="0"/>
                <a:cs typeface="Courier New" panose="02070309020205020404" pitchFamily="49" charset="0"/>
              </a:rPr>
              <a:t>(</a:t>
            </a:r>
            <a:r>
              <a:rPr lang="en-US" altLang="ja-JP" sz="1400" dirty="0" err="1">
                <a:latin typeface="Courier New" panose="02070309020205020404" pitchFamily="49" charset="0"/>
                <a:cs typeface="Courier New" panose="02070309020205020404" pitchFamily="49" charset="0"/>
              </a:rPr>
              <a:t>x_min</a:t>
            </a:r>
            <a:r>
              <a:rPr lang="en-US" altLang="ja-JP" sz="1400" dirty="0">
                <a:latin typeface="Courier New" panose="02070309020205020404" pitchFamily="49" charset="0"/>
                <a:cs typeface="Courier New" panose="02070309020205020404" pitchFamily="49" charset="0"/>
              </a:rPr>
              <a:t>, </a:t>
            </a:r>
            <a:r>
              <a:rPr lang="en-US" altLang="ja-JP" sz="1400" dirty="0" err="1">
                <a:latin typeface="Courier New" panose="02070309020205020404" pitchFamily="49" charset="0"/>
                <a:cs typeface="Courier New" panose="02070309020205020404" pitchFamily="49" charset="0"/>
              </a:rPr>
              <a:t>x_max</a:t>
            </a:r>
            <a:r>
              <a:rPr lang="en-US" altLang="ja-JP" sz="1400" dirty="0">
                <a:latin typeface="Courier New" panose="02070309020205020404" pitchFamily="49" charset="0"/>
                <a:cs typeface="Courier New" panose="02070309020205020404" pitchFamily="49" charset="0"/>
              </a:rPr>
              <a:t>, 300),</a:t>
            </a:r>
          </a:p>
          <a:p>
            <a:pPr>
              <a:lnSpc>
                <a:spcPts val="1900"/>
              </a:lnSpc>
            </a:pPr>
            <a:r>
              <a:rPr lang="en-US" altLang="ja-JP" sz="1400" dirty="0">
                <a:latin typeface="Courier New" panose="02070309020205020404" pitchFamily="49" charset="0"/>
                <a:cs typeface="Courier New" panose="02070309020205020404" pitchFamily="49" charset="0"/>
              </a:rPr>
              <a:t>                     </a:t>
            </a:r>
            <a:r>
              <a:rPr lang="en-US" altLang="ja-JP" sz="1400" dirty="0" err="1">
                <a:latin typeface="Courier New" panose="02070309020205020404" pitchFamily="49" charset="0"/>
                <a:cs typeface="Courier New" panose="02070309020205020404" pitchFamily="49" charset="0"/>
              </a:rPr>
              <a:t>np.linspace</a:t>
            </a:r>
            <a:r>
              <a:rPr lang="en-US" altLang="ja-JP" sz="1400" dirty="0">
                <a:latin typeface="Courier New" panose="02070309020205020404" pitchFamily="49" charset="0"/>
                <a:cs typeface="Courier New" panose="02070309020205020404" pitchFamily="49" charset="0"/>
              </a:rPr>
              <a:t>(</a:t>
            </a:r>
            <a:r>
              <a:rPr lang="en-US" altLang="ja-JP" sz="1400" dirty="0" err="1">
                <a:latin typeface="Courier New" panose="02070309020205020404" pitchFamily="49" charset="0"/>
                <a:cs typeface="Courier New" panose="02070309020205020404" pitchFamily="49" charset="0"/>
              </a:rPr>
              <a:t>y_min</a:t>
            </a:r>
            <a:r>
              <a:rPr lang="en-US" altLang="ja-JP" sz="1400" dirty="0">
                <a:latin typeface="Courier New" panose="02070309020205020404" pitchFamily="49" charset="0"/>
                <a:cs typeface="Courier New" panose="02070309020205020404" pitchFamily="49" charset="0"/>
              </a:rPr>
              <a:t>, </a:t>
            </a:r>
            <a:r>
              <a:rPr lang="en-US" altLang="ja-JP" sz="1400" dirty="0" err="1">
                <a:latin typeface="Courier New" panose="02070309020205020404" pitchFamily="49" charset="0"/>
                <a:cs typeface="Courier New" panose="02070309020205020404" pitchFamily="49" charset="0"/>
              </a:rPr>
              <a:t>y_max</a:t>
            </a:r>
            <a:r>
              <a:rPr lang="en-US" altLang="ja-JP" sz="1400" dirty="0">
                <a:latin typeface="Courier New" panose="02070309020205020404" pitchFamily="49" charset="0"/>
                <a:cs typeface="Courier New" panose="02070309020205020404" pitchFamily="49" charset="0"/>
              </a:rPr>
              <a:t>, 300))</a:t>
            </a:r>
          </a:p>
          <a:p>
            <a:pPr>
              <a:lnSpc>
                <a:spcPts val="1900"/>
              </a:lnSpc>
            </a:pPr>
            <a:endParaRPr lang="en-US" altLang="ja-JP" sz="1400" dirty="0">
              <a:latin typeface="Courier New" panose="02070309020205020404" pitchFamily="49" charset="0"/>
              <a:cs typeface="Courier New" panose="02070309020205020404" pitchFamily="49" charset="0"/>
            </a:endParaRPr>
          </a:p>
          <a:p>
            <a:pPr>
              <a:lnSpc>
                <a:spcPts val="1900"/>
              </a:lnSpc>
            </a:pPr>
            <a:r>
              <a:rPr lang="en-US" altLang="ja-JP" sz="1400" dirty="0">
                <a:latin typeface="Courier New" panose="02070309020205020404" pitchFamily="49" charset="0"/>
                <a:cs typeface="Courier New" panose="02070309020205020404" pitchFamily="49" charset="0"/>
              </a:rPr>
              <a:t># </a:t>
            </a:r>
            <a:r>
              <a:rPr lang="ja-JP" altLang="en-US" sz="1400" dirty="0">
                <a:latin typeface="Courier New" panose="02070309020205020404" pitchFamily="49" charset="0"/>
                <a:cs typeface="Courier New" panose="02070309020205020404" pitchFamily="49" charset="0"/>
              </a:rPr>
              <a:t>タイトル</a:t>
            </a:r>
            <a:endParaRPr lang="en-US" altLang="ja-JP" sz="1400" dirty="0">
              <a:latin typeface="Courier New" panose="02070309020205020404" pitchFamily="49" charset="0"/>
              <a:cs typeface="Courier New" panose="02070309020205020404" pitchFamily="49" charset="0"/>
            </a:endParaRPr>
          </a:p>
          <a:p>
            <a:pPr>
              <a:lnSpc>
                <a:spcPts val="1900"/>
              </a:lnSpc>
            </a:pPr>
            <a:r>
              <a:rPr lang="en-US" altLang="ja-JP" sz="1400" dirty="0">
                <a:latin typeface="Courier New" panose="02070309020205020404" pitchFamily="49" charset="0"/>
                <a:cs typeface="Courier New" panose="02070309020205020404" pitchFamily="49" charset="0"/>
              </a:rPr>
              <a:t>titles = ['Linear', 'RBF', 'Polynomial(3)']</a:t>
            </a:r>
          </a:p>
          <a:p>
            <a:pPr>
              <a:lnSpc>
                <a:spcPts val="1900"/>
              </a:lnSpc>
            </a:pPr>
            <a:endParaRPr lang="en-US" altLang="ja-JP" sz="1400" dirty="0">
              <a:latin typeface="Courier New" panose="02070309020205020404" pitchFamily="49" charset="0"/>
              <a:cs typeface="Courier New" panose="02070309020205020404" pitchFamily="49" charset="0"/>
            </a:endParaRPr>
          </a:p>
          <a:p>
            <a:pPr>
              <a:lnSpc>
                <a:spcPts val="1900"/>
              </a:lnSpc>
            </a:pPr>
            <a:endParaRPr lang="en-US" altLang="ja-JP" sz="1400" dirty="0">
              <a:latin typeface="Courier New" panose="02070309020205020404" pitchFamily="49" charset="0"/>
              <a:cs typeface="Courier New" panose="02070309020205020404" pitchFamily="49" charset="0"/>
            </a:endParaRPr>
          </a:p>
          <a:p>
            <a:pPr>
              <a:lnSpc>
                <a:spcPts val="1900"/>
              </a:lnSpc>
            </a:pPr>
            <a:endParaRPr lang="en-US" altLang="ja-JP" sz="1400" dirty="0">
              <a:latin typeface="Courier New" panose="02070309020205020404" pitchFamily="49" charset="0"/>
              <a:cs typeface="Courier New" panose="02070309020205020404" pitchFamily="49" charset="0"/>
            </a:endParaRPr>
          </a:p>
          <a:p>
            <a:pPr>
              <a:lnSpc>
                <a:spcPts val="1900"/>
              </a:lnSpc>
            </a:pPr>
            <a:endParaRPr lang="en-US" altLang="ja-JP" sz="1400" dirty="0">
              <a:latin typeface="Courier New" panose="02070309020205020404" pitchFamily="49" charset="0"/>
              <a:cs typeface="Courier New" panose="02070309020205020404" pitchFamily="49" charset="0"/>
            </a:endParaRPr>
          </a:p>
          <a:p>
            <a:pPr>
              <a:lnSpc>
                <a:spcPts val="1900"/>
              </a:lnSpc>
            </a:pPr>
            <a:endParaRPr lang="en-US" altLang="ja-JP" sz="1400" dirty="0">
              <a:latin typeface="Courier New" panose="02070309020205020404" pitchFamily="49" charset="0"/>
              <a:cs typeface="Courier New" panose="02070309020205020404" pitchFamily="49" charset="0"/>
            </a:endParaRPr>
          </a:p>
          <a:p>
            <a:pPr>
              <a:lnSpc>
                <a:spcPts val="1900"/>
              </a:lnSpc>
            </a:pPr>
            <a:endParaRPr lang="en-US" altLang="ja-JP" sz="1400" dirty="0">
              <a:latin typeface="Courier New" panose="02070309020205020404" pitchFamily="49" charset="0"/>
              <a:cs typeface="Courier New" panose="02070309020205020404" pitchFamily="49" charset="0"/>
            </a:endParaRPr>
          </a:p>
          <a:p>
            <a:pPr>
              <a:lnSpc>
                <a:spcPts val="1900"/>
              </a:lnSpc>
            </a:pPr>
            <a:endParaRPr lang="en-US" altLang="ja-JP" sz="1400" dirty="0">
              <a:latin typeface="Courier New" panose="02070309020205020404" pitchFamily="49" charset="0"/>
              <a:cs typeface="Courier New" panose="02070309020205020404" pitchFamily="49" charset="0"/>
            </a:endParaRPr>
          </a:p>
          <a:p>
            <a:pPr>
              <a:lnSpc>
                <a:spcPts val="1900"/>
              </a:lnSpc>
            </a:pPr>
            <a:endParaRPr lang="en-US" altLang="ja-JP" sz="1400" dirty="0">
              <a:latin typeface="Courier New" panose="02070309020205020404" pitchFamily="49" charset="0"/>
              <a:cs typeface="Courier New" panose="02070309020205020404" pitchFamily="49" charset="0"/>
            </a:endParaRPr>
          </a:p>
          <a:p>
            <a:pPr>
              <a:lnSpc>
                <a:spcPts val="1900"/>
              </a:lnSpc>
            </a:pPr>
            <a:endParaRPr lang="en-US" altLang="ja-JP" sz="1400" dirty="0">
              <a:latin typeface="Courier New" panose="02070309020205020404" pitchFamily="49" charset="0"/>
              <a:cs typeface="Courier New" panose="02070309020205020404" pitchFamily="49" charset="0"/>
            </a:endParaRPr>
          </a:p>
          <a:p>
            <a:pPr>
              <a:lnSpc>
                <a:spcPts val="1900"/>
              </a:lnSpc>
            </a:pPr>
            <a:endParaRPr lang="en-US" altLang="ja-JP" sz="1400" dirty="0">
              <a:latin typeface="Courier New" panose="02070309020205020404" pitchFamily="49" charset="0"/>
              <a:cs typeface="Courier New" panose="02070309020205020404" pitchFamily="49" charset="0"/>
            </a:endParaRPr>
          </a:p>
          <a:p>
            <a:pPr>
              <a:lnSpc>
                <a:spcPts val="1900"/>
              </a:lnSpc>
            </a:pPr>
            <a:endParaRPr lang="en-US" altLang="ja-JP" sz="1400" dirty="0">
              <a:latin typeface="Courier New" panose="02070309020205020404" pitchFamily="49" charset="0"/>
              <a:cs typeface="Courier New" panose="02070309020205020404" pitchFamily="49" charset="0"/>
            </a:endParaRPr>
          </a:p>
          <a:p>
            <a:pPr>
              <a:lnSpc>
                <a:spcPts val="1900"/>
              </a:lnSpc>
            </a:pPr>
            <a:endParaRPr lang="en-US" altLang="ja-JP" sz="1400" dirty="0">
              <a:latin typeface="Courier New" panose="02070309020205020404" pitchFamily="49" charset="0"/>
              <a:cs typeface="Courier New" panose="02070309020205020404" pitchFamily="49" charset="0"/>
            </a:endParaRPr>
          </a:p>
          <a:p>
            <a:pPr>
              <a:lnSpc>
                <a:spcPts val="1900"/>
              </a:lnSpc>
            </a:pPr>
            <a:endParaRPr lang="en-US" altLang="ja-JP" sz="1400" dirty="0">
              <a:latin typeface="Courier New" panose="02070309020205020404" pitchFamily="49" charset="0"/>
              <a:cs typeface="Courier New" panose="02070309020205020404" pitchFamily="49" charset="0"/>
            </a:endParaRPr>
          </a:p>
          <a:p>
            <a:pPr>
              <a:lnSpc>
                <a:spcPts val="1900"/>
              </a:lnSpc>
            </a:pPr>
            <a:endParaRPr lang="en-US" altLang="ja-JP" sz="1400" dirty="0">
              <a:latin typeface="Courier New" panose="02070309020205020404" pitchFamily="49" charset="0"/>
              <a:cs typeface="Courier New" panose="02070309020205020404" pitchFamily="49" charset="0"/>
            </a:endParaRPr>
          </a:p>
          <a:p>
            <a:pPr>
              <a:lnSpc>
                <a:spcPts val="1900"/>
              </a:lnSpc>
            </a:pPr>
            <a:r>
              <a:rPr lang="en-US" altLang="ja-JP" sz="1400" dirty="0">
                <a:latin typeface="Courier New" panose="02070309020205020404" pitchFamily="49" charset="0"/>
                <a:cs typeface="Courier New" panose="02070309020205020404" pitchFamily="49" charset="0"/>
              </a:rPr>
              <a:t>for </a:t>
            </a:r>
            <a:r>
              <a:rPr lang="en-US" altLang="ja-JP" sz="1400" dirty="0" err="1">
                <a:latin typeface="Courier New" panose="02070309020205020404" pitchFamily="49" charset="0"/>
                <a:cs typeface="Courier New" panose="02070309020205020404" pitchFamily="49" charset="0"/>
              </a:rPr>
              <a:t>i</a:t>
            </a:r>
            <a:r>
              <a:rPr lang="en-US" altLang="ja-JP" sz="1400" dirty="0">
                <a:latin typeface="Courier New" panose="02070309020205020404" pitchFamily="49" charset="0"/>
                <a:cs typeface="Courier New" panose="02070309020205020404" pitchFamily="49" charset="0"/>
              </a:rPr>
              <a:t>, </a:t>
            </a:r>
            <a:r>
              <a:rPr lang="en-US" altLang="ja-JP" sz="1400" dirty="0" err="1">
                <a:latin typeface="Courier New" panose="02070309020205020404" pitchFamily="49" charset="0"/>
                <a:cs typeface="Courier New" panose="02070309020205020404" pitchFamily="49" charset="0"/>
              </a:rPr>
              <a:t>clf</a:t>
            </a:r>
            <a:r>
              <a:rPr lang="en-US" altLang="ja-JP" sz="1400" dirty="0">
                <a:latin typeface="Courier New" panose="02070309020205020404" pitchFamily="49" charset="0"/>
                <a:cs typeface="Courier New" panose="02070309020205020404" pitchFamily="49" charset="0"/>
              </a:rPr>
              <a:t> in enumerate((</a:t>
            </a:r>
            <a:r>
              <a:rPr lang="en-US" altLang="ja-JP" sz="1400" dirty="0" err="1">
                <a:latin typeface="Courier New" panose="02070309020205020404" pitchFamily="49" charset="0"/>
                <a:cs typeface="Courier New" panose="02070309020205020404" pitchFamily="49" charset="0"/>
              </a:rPr>
              <a:t>svc_lin</a:t>
            </a:r>
            <a:r>
              <a:rPr lang="en-US" altLang="ja-JP" sz="1400" dirty="0">
                <a:latin typeface="Courier New" panose="02070309020205020404" pitchFamily="49" charset="0"/>
                <a:cs typeface="Courier New" panose="02070309020205020404" pitchFamily="49" charset="0"/>
              </a:rPr>
              <a:t>, </a:t>
            </a:r>
            <a:r>
              <a:rPr lang="en-US" altLang="ja-JP" sz="1400" dirty="0" err="1">
                <a:latin typeface="Courier New" panose="02070309020205020404" pitchFamily="49" charset="0"/>
                <a:cs typeface="Courier New" panose="02070309020205020404" pitchFamily="49" charset="0"/>
              </a:rPr>
              <a:t>svc_rbf</a:t>
            </a:r>
            <a:r>
              <a:rPr lang="en-US" altLang="ja-JP" sz="1400" dirty="0">
                <a:latin typeface="Courier New" panose="02070309020205020404" pitchFamily="49" charset="0"/>
                <a:cs typeface="Courier New" panose="02070309020205020404" pitchFamily="49" charset="0"/>
              </a:rPr>
              <a:t>, </a:t>
            </a:r>
            <a:r>
              <a:rPr lang="en-US" altLang="ja-JP" sz="1400" dirty="0" err="1">
                <a:latin typeface="Courier New" panose="02070309020205020404" pitchFamily="49" charset="0"/>
                <a:cs typeface="Courier New" panose="02070309020205020404" pitchFamily="49" charset="0"/>
              </a:rPr>
              <a:t>svc_poly</a:t>
            </a:r>
            <a:r>
              <a:rPr lang="en-US" altLang="ja-JP" sz="1400" dirty="0">
                <a:latin typeface="Courier New" panose="02070309020205020404" pitchFamily="49" charset="0"/>
                <a:cs typeface="Courier New" panose="02070309020205020404" pitchFamily="49" charset="0"/>
              </a:rPr>
              <a:t>)):</a:t>
            </a:r>
          </a:p>
          <a:p>
            <a:pPr>
              <a:lnSpc>
                <a:spcPts val="1900"/>
              </a:lnSpc>
            </a:pPr>
            <a:r>
              <a:rPr lang="en-US" altLang="ja-JP" sz="1400" dirty="0">
                <a:latin typeface="Courier New" panose="02070309020205020404" pitchFamily="49" charset="0"/>
                <a:cs typeface="Courier New" panose="02070309020205020404" pitchFamily="49" charset="0"/>
              </a:rPr>
              <a:t>    </a:t>
            </a:r>
            <a:r>
              <a:rPr lang="en-US" altLang="ja-JP" sz="1400" dirty="0" err="1">
                <a:latin typeface="Courier New" panose="02070309020205020404" pitchFamily="49" charset="0"/>
                <a:cs typeface="Courier New" panose="02070309020205020404" pitchFamily="49" charset="0"/>
              </a:rPr>
              <a:t>plt.subplot</a:t>
            </a:r>
            <a:r>
              <a:rPr lang="en-US" altLang="ja-JP" sz="1400" dirty="0">
                <a:latin typeface="Courier New" panose="02070309020205020404" pitchFamily="49" charset="0"/>
                <a:cs typeface="Courier New" panose="02070309020205020404" pitchFamily="49" charset="0"/>
              </a:rPr>
              <a:t>(2, 3, </a:t>
            </a:r>
            <a:r>
              <a:rPr lang="en-US" altLang="ja-JP" sz="1400" dirty="0" err="1">
                <a:latin typeface="Courier New" panose="02070309020205020404" pitchFamily="49" charset="0"/>
                <a:cs typeface="Courier New" panose="02070309020205020404" pitchFamily="49" charset="0"/>
              </a:rPr>
              <a:t>i</a:t>
            </a:r>
            <a:r>
              <a:rPr lang="en-US" altLang="ja-JP" sz="1400" dirty="0">
                <a:latin typeface="Courier New" panose="02070309020205020404" pitchFamily="49" charset="0"/>
                <a:cs typeface="Courier New" panose="02070309020205020404" pitchFamily="49" charset="0"/>
              </a:rPr>
              <a:t> +1)</a:t>
            </a:r>
          </a:p>
          <a:p>
            <a:pPr>
              <a:lnSpc>
                <a:spcPts val="1900"/>
              </a:lnSpc>
            </a:pPr>
            <a:r>
              <a:rPr lang="en-US" altLang="ja-JP" sz="1400" dirty="0">
                <a:latin typeface="Courier New" panose="02070309020205020404" pitchFamily="49" charset="0"/>
                <a:cs typeface="Courier New" panose="02070309020205020404" pitchFamily="49" charset="0"/>
              </a:rPr>
              <a:t>    </a:t>
            </a:r>
            <a:r>
              <a:rPr lang="en-US" altLang="ja-JP" sz="1400" dirty="0" err="1">
                <a:latin typeface="Courier New" panose="02070309020205020404" pitchFamily="49" charset="0"/>
                <a:cs typeface="Courier New" panose="02070309020205020404" pitchFamily="49" charset="0"/>
              </a:rPr>
              <a:t>plt.subplots_adjust</a:t>
            </a:r>
            <a:r>
              <a:rPr lang="en-US" altLang="ja-JP" sz="1400" dirty="0">
                <a:latin typeface="Courier New" panose="02070309020205020404" pitchFamily="49" charset="0"/>
                <a:cs typeface="Courier New" panose="02070309020205020404" pitchFamily="49" charset="0"/>
              </a:rPr>
              <a:t>(</a:t>
            </a:r>
            <a:r>
              <a:rPr lang="en-US" altLang="ja-JP" sz="1400" dirty="0" err="1">
                <a:latin typeface="Courier New" panose="02070309020205020404" pitchFamily="49" charset="0"/>
                <a:cs typeface="Courier New" panose="02070309020205020404" pitchFamily="49" charset="0"/>
              </a:rPr>
              <a:t>wspace</a:t>
            </a:r>
            <a:r>
              <a:rPr lang="en-US" altLang="ja-JP" sz="1400" dirty="0">
                <a:latin typeface="Courier New" panose="02070309020205020404" pitchFamily="49" charset="0"/>
                <a:cs typeface="Courier New" panose="02070309020205020404" pitchFamily="49" charset="0"/>
              </a:rPr>
              <a:t>=0.6, </a:t>
            </a:r>
            <a:r>
              <a:rPr lang="en-US" altLang="ja-JP" sz="1400" dirty="0" err="1">
                <a:latin typeface="Courier New" panose="02070309020205020404" pitchFamily="49" charset="0"/>
                <a:cs typeface="Courier New" panose="02070309020205020404" pitchFamily="49" charset="0"/>
              </a:rPr>
              <a:t>hspace</a:t>
            </a:r>
            <a:r>
              <a:rPr lang="en-US" altLang="ja-JP" sz="1400" dirty="0">
                <a:latin typeface="Courier New" panose="02070309020205020404" pitchFamily="49" charset="0"/>
                <a:cs typeface="Courier New" panose="02070309020205020404" pitchFamily="49" charset="0"/>
              </a:rPr>
              <a:t>=0.6)</a:t>
            </a:r>
          </a:p>
          <a:p>
            <a:pPr>
              <a:lnSpc>
                <a:spcPts val="1900"/>
              </a:lnSpc>
            </a:pPr>
            <a:r>
              <a:rPr lang="en-US" altLang="ja-JP" sz="1400" dirty="0">
                <a:latin typeface="Courier New" panose="02070309020205020404" pitchFamily="49" charset="0"/>
                <a:cs typeface="Courier New" panose="02070309020205020404" pitchFamily="49" charset="0"/>
              </a:rPr>
              <a:t>    </a:t>
            </a:r>
          </a:p>
          <a:p>
            <a:pPr>
              <a:lnSpc>
                <a:spcPts val="1900"/>
              </a:lnSpc>
            </a:pPr>
            <a:r>
              <a:rPr lang="en-US" altLang="ja-JP" sz="1400" dirty="0">
                <a:latin typeface="Courier New" panose="02070309020205020404" pitchFamily="49" charset="0"/>
                <a:cs typeface="Courier New" panose="02070309020205020404" pitchFamily="49" charset="0"/>
              </a:rPr>
              <a:t>    Z = </a:t>
            </a:r>
            <a:r>
              <a:rPr lang="en-US" altLang="ja-JP" sz="1400" dirty="0" err="1">
                <a:latin typeface="Courier New" panose="02070309020205020404" pitchFamily="49" charset="0"/>
                <a:cs typeface="Courier New" panose="02070309020205020404" pitchFamily="49" charset="0"/>
              </a:rPr>
              <a:t>clf.predict</a:t>
            </a:r>
            <a:r>
              <a:rPr lang="en-US" altLang="ja-JP" sz="1400" dirty="0">
                <a:latin typeface="Courier New" panose="02070309020205020404" pitchFamily="49" charset="0"/>
                <a:cs typeface="Courier New" panose="02070309020205020404" pitchFamily="49" charset="0"/>
              </a:rPr>
              <a:t>(</a:t>
            </a:r>
            <a:r>
              <a:rPr lang="en-US" altLang="ja-JP" sz="1400" dirty="0" err="1">
                <a:latin typeface="Courier New" panose="02070309020205020404" pitchFamily="49" charset="0"/>
                <a:cs typeface="Courier New" panose="02070309020205020404" pitchFamily="49" charset="0"/>
              </a:rPr>
              <a:t>np.c</a:t>
            </a:r>
            <a:r>
              <a:rPr lang="en-US" altLang="ja-JP" sz="1400" dirty="0">
                <a:latin typeface="Courier New" panose="02070309020205020404" pitchFamily="49" charset="0"/>
                <a:cs typeface="Courier New" panose="02070309020205020404" pitchFamily="49" charset="0"/>
              </a:rPr>
              <a:t>_[</a:t>
            </a:r>
            <a:r>
              <a:rPr lang="en-US" altLang="ja-JP" sz="1400" dirty="0" err="1">
                <a:latin typeface="Courier New" panose="02070309020205020404" pitchFamily="49" charset="0"/>
                <a:cs typeface="Courier New" panose="02070309020205020404" pitchFamily="49" charset="0"/>
              </a:rPr>
              <a:t>xx.ravel</a:t>
            </a:r>
            <a:r>
              <a:rPr lang="en-US" altLang="ja-JP" sz="1400" dirty="0">
                <a:latin typeface="Courier New" panose="02070309020205020404" pitchFamily="49" charset="0"/>
                <a:cs typeface="Courier New" panose="02070309020205020404" pitchFamily="49" charset="0"/>
              </a:rPr>
              <a:t>(), </a:t>
            </a:r>
            <a:r>
              <a:rPr lang="en-US" altLang="ja-JP" sz="1400" dirty="0" err="1">
                <a:latin typeface="Courier New" panose="02070309020205020404" pitchFamily="49" charset="0"/>
                <a:cs typeface="Courier New" panose="02070309020205020404" pitchFamily="49" charset="0"/>
              </a:rPr>
              <a:t>yy.ravel</a:t>
            </a:r>
            <a:r>
              <a:rPr lang="en-US" altLang="ja-JP" sz="1400" dirty="0">
                <a:latin typeface="Courier New" panose="02070309020205020404" pitchFamily="49" charset="0"/>
                <a:cs typeface="Courier New" panose="02070309020205020404" pitchFamily="49" charset="0"/>
              </a:rPr>
              <a:t>()])</a:t>
            </a:r>
          </a:p>
          <a:p>
            <a:pPr>
              <a:lnSpc>
                <a:spcPts val="1900"/>
              </a:lnSpc>
            </a:pPr>
            <a:r>
              <a:rPr lang="en-US" altLang="ja-JP" sz="1400" dirty="0">
                <a:latin typeface="Courier New" panose="02070309020205020404" pitchFamily="49" charset="0"/>
                <a:cs typeface="Courier New" panose="02070309020205020404" pitchFamily="49" charset="0"/>
              </a:rPr>
              <a:t>    </a:t>
            </a:r>
          </a:p>
          <a:p>
            <a:pPr>
              <a:lnSpc>
                <a:spcPts val="1900"/>
              </a:lnSpc>
            </a:pPr>
            <a:r>
              <a:rPr lang="en-US" altLang="ja-JP" sz="1400" dirty="0">
                <a:latin typeface="Courier New" panose="02070309020205020404" pitchFamily="49" charset="0"/>
                <a:cs typeface="Courier New" panose="02070309020205020404" pitchFamily="49" charset="0"/>
              </a:rPr>
              <a:t>    Z = </a:t>
            </a:r>
            <a:r>
              <a:rPr lang="en-US" altLang="ja-JP" sz="1400" dirty="0" err="1">
                <a:latin typeface="Courier New" panose="02070309020205020404" pitchFamily="49" charset="0"/>
                <a:cs typeface="Courier New" panose="02070309020205020404" pitchFamily="49" charset="0"/>
              </a:rPr>
              <a:t>Z.reshape</a:t>
            </a:r>
            <a:r>
              <a:rPr lang="en-US" altLang="ja-JP" sz="1400" dirty="0">
                <a:latin typeface="Courier New" panose="02070309020205020404" pitchFamily="49" charset="0"/>
                <a:cs typeface="Courier New" panose="02070309020205020404" pitchFamily="49" charset="0"/>
              </a:rPr>
              <a:t>(</a:t>
            </a:r>
            <a:r>
              <a:rPr lang="en-US" altLang="ja-JP" sz="1400" dirty="0" err="1">
                <a:latin typeface="Courier New" panose="02070309020205020404" pitchFamily="49" charset="0"/>
                <a:cs typeface="Courier New" panose="02070309020205020404" pitchFamily="49" charset="0"/>
              </a:rPr>
              <a:t>xx.shape</a:t>
            </a:r>
            <a:r>
              <a:rPr lang="en-US" altLang="ja-JP" sz="1400" dirty="0">
                <a:latin typeface="Courier New" panose="02070309020205020404" pitchFamily="49" charset="0"/>
                <a:cs typeface="Courier New" panose="02070309020205020404" pitchFamily="49" charset="0"/>
              </a:rPr>
              <a:t>)</a:t>
            </a:r>
          </a:p>
          <a:p>
            <a:pPr>
              <a:lnSpc>
                <a:spcPts val="1900"/>
              </a:lnSpc>
            </a:pPr>
            <a:r>
              <a:rPr lang="en-US" altLang="ja-JP" sz="1400" dirty="0">
                <a:latin typeface="Courier New" panose="02070309020205020404" pitchFamily="49" charset="0"/>
                <a:cs typeface="Courier New" panose="02070309020205020404" pitchFamily="49" charset="0"/>
              </a:rPr>
              <a:t>    </a:t>
            </a:r>
            <a:r>
              <a:rPr lang="en-US" altLang="ja-JP" sz="1400" dirty="0" err="1">
                <a:latin typeface="Courier New" panose="02070309020205020404" pitchFamily="49" charset="0"/>
                <a:cs typeface="Courier New" panose="02070309020205020404" pitchFamily="49" charset="0"/>
              </a:rPr>
              <a:t>plt.contourf</a:t>
            </a:r>
            <a:r>
              <a:rPr lang="en-US" altLang="ja-JP" sz="1400" dirty="0">
                <a:latin typeface="Courier New" panose="02070309020205020404" pitchFamily="49" charset="0"/>
                <a:cs typeface="Courier New" panose="02070309020205020404" pitchFamily="49" charset="0"/>
              </a:rPr>
              <a:t>(xx, </a:t>
            </a:r>
            <a:r>
              <a:rPr lang="en-US" altLang="ja-JP" sz="1400" dirty="0" err="1">
                <a:latin typeface="Courier New" panose="02070309020205020404" pitchFamily="49" charset="0"/>
                <a:cs typeface="Courier New" panose="02070309020205020404" pitchFamily="49" charset="0"/>
              </a:rPr>
              <a:t>yy</a:t>
            </a:r>
            <a:r>
              <a:rPr lang="en-US" altLang="ja-JP" sz="1400" dirty="0">
                <a:latin typeface="Courier New" panose="02070309020205020404" pitchFamily="49" charset="0"/>
                <a:cs typeface="Courier New" panose="02070309020205020404" pitchFamily="49" charset="0"/>
              </a:rPr>
              <a:t>, Z,  </a:t>
            </a:r>
            <a:r>
              <a:rPr lang="en-US" altLang="ja-JP" sz="1400" dirty="0" err="1">
                <a:latin typeface="Courier New" panose="02070309020205020404" pitchFamily="49" charset="0"/>
                <a:cs typeface="Courier New" panose="02070309020205020404" pitchFamily="49" charset="0"/>
              </a:rPr>
              <a:t>cmap</a:t>
            </a:r>
            <a:r>
              <a:rPr lang="en-US" altLang="ja-JP" sz="1400" dirty="0">
                <a:latin typeface="Courier New" panose="02070309020205020404" pitchFamily="49" charset="0"/>
                <a:cs typeface="Courier New" panose="02070309020205020404" pitchFamily="49" charset="0"/>
              </a:rPr>
              <a:t>='</a:t>
            </a:r>
            <a:r>
              <a:rPr lang="en-US" altLang="ja-JP" sz="1400" dirty="0" err="1">
                <a:latin typeface="Courier New" panose="02070309020205020404" pitchFamily="49" charset="0"/>
                <a:cs typeface="Courier New" panose="02070309020205020404" pitchFamily="49" charset="0"/>
              </a:rPr>
              <a:t>binary',alpha</a:t>
            </a:r>
            <a:r>
              <a:rPr lang="en-US" altLang="ja-JP" sz="1400" dirty="0">
                <a:latin typeface="Courier New" panose="02070309020205020404" pitchFamily="49" charset="0"/>
                <a:cs typeface="Courier New" panose="02070309020205020404" pitchFamily="49" charset="0"/>
              </a:rPr>
              <a:t>=0.8)</a:t>
            </a:r>
          </a:p>
          <a:p>
            <a:pPr>
              <a:lnSpc>
                <a:spcPts val="1900"/>
              </a:lnSpc>
            </a:pPr>
            <a:r>
              <a:rPr lang="en-US" altLang="ja-JP" sz="1400" dirty="0">
                <a:latin typeface="Courier New" panose="02070309020205020404" pitchFamily="49" charset="0"/>
                <a:cs typeface="Courier New" panose="02070309020205020404" pitchFamily="49" charset="0"/>
              </a:rPr>
              <a:t>    </a:t>
            </a:r>
          </a:p>
          <a:p>
            <a:pPr>
              <a:lnSpc>
                <a:spcPts val="1900"/>
              </a:lnSpc>
            </a:pPr>
            <a:r>
              <a:rPr lang="en-US" altLang="ja-JP" sz="1400" dirty="0">
                <a:latin typeface="Courier New" panose="02070309020205020404" pitchFamily="49" charset="0"/>
                <a:cs typeface="Courier New" panose="02070309020205020404" pitchFamily="49" charset="0"/>
              </a:rPr>
              <a:t>    </a:t>
            </a:r>
            <a:r>
              <a:rPr lang="en-US" altLang="ja-JP" sz="1400" dirty="0" err="1">
                <a:latin typeface="Courier New" panose="02070309020205020404" pitchFamily="49" charset="0"/>
                <a:cs typeface="Courier New" panose="02070309020205020404" pitchFamily="49" charset="0"/>
              </a:rPr>
              <a:t>plt.scatter</a:t>
            </a:r>
            <a:r>
              <a:rPr lang="en-US" altLang="ja-JP" sz="1400" dirty="0">
                <a:latin typeface="Courier New" panose="02070309020205020404" pitchFamily="49" charset="0"/>
                <a:cs typeface="Courier New" panose="02070309020205020404" pitchFamily="49" charset="0"/>
              </a:rPr>
              <a:t>(X[iy0, 0], X[iy0, 1], marker='x')</a:t>
            </a:r>
          </a:p>
          <a:p>
            <a:pPr>
              <a:lnSpc>
                <a:spcPts val="1900"/>
              </a:lnSpc>
            </a:pPr>
            <a:r>
              <a:rPr lang="en-US" altLang="ja-JP" sz="1400" dirty="0">
                <a:latin typeface="Courier New" panose="02070309020205020404" pitchFamily="49" charset="0"/>
                <a:cs typeface="Courier New" panose="02070309020205020404" pitchFamily="49" charset="0"/>
              </a:rPr>
              <a:t>    </a:t>
            </a:r>
            <a:r>
              <a:rPr lang="en-US" altLang="ja-JP" sz="1400" dirty="0" err="1">
                <a:latin typeface="Courier New" panose="02070309020205020404" pitchFamily="49" charset="0"/>
                <a:cs typeface="Courier New" panose="02070309020205020404" pitchFamily="49" charset="0"/>
              </a:rPr>
              <a:t>plt.scatter</a:t>
            </a:r>
            <a:r>
              <a:rPr lang="en-US" altLang="ja-JP" sz="1400" dirty="0">
                <a:latin typeface="Courier New" panose="02070309020205020404" pitchFamily="49" charset="0"/>
                <a:cs typeface="Courier New" panose="02070309020205020404" pitchFamily="49" charset="0"/>
              </a:rPr>
              <a:t>(X[iy1, 0], X[iy1, 1], marker='2')</a:t>
            </a:r>
          </a:p>
          <a:p>
            <a:pPr>
              <a:lnSpc>
                <a:spcPts val="1900"/>
              </a:lnSpc>
            </a:pPr>
            <a:r>
              <a:rPr lang="en-US" altLang="ja-JP" sz="1400" dirty="0">
                <a:latin typeface="Courier New" panose="02070309020205020404" pitchFamily="49" charset="0"/>
                <a:cs typeface="Courier New" panose="02070309020205020404" pitchFamily="49" charset="0"/>
              </a:rPr>
              <a:t>    </a:t>
            </a:r>
            <a:r>
              <a:rPr lang="en-US" altLang="ja-JP" sz="1400" dirty="0" err="1">
                <a:latin typeface="Courier New" panose="02070309020205020404" pitchFamily="49" charset="0"/>
                <a:cs typeface="Courier New" panose="02070309020205020404" pitchFamily="49" charset="0"/>
              </a:rPr>
              <a:t>plt.scatter</a:t>
            </a:r>
            <a:r>
              <a:rPr lang="en-US" altLang="ja-JP" sz="1400" dirty="0">
                <a:latin typeface="Courier New" panose="02070309020205020404" pitchFamily="49" charset="0"/>
                <a:cs typeface="Courier New" panose="02070309020205020404" pitchFamily="49" charset="0"/>
              </a:rPr>
              <a:t>(X[iy2, 0], X[iy2, 1], marker='o')</a:t>
            </a:r>
          </a:p>
          <a:p>
            <a:pPr>
              <a:lnSpc>
                <a:spcPts val="1900"/>
              </a:lnSpc>
            </a:pPr>
            <a:r>
              <a:rPr lang="en-US" altLang="ja-JP" sz="1400" dirty="0">
                <a:latin typeface="Courier New" panose="02070309020205020404" pitchFamily="49" charset="0"/>
                <a:cs typeface="Courier New" panose="02070309020205020404" pitchFamily="49" charset="0"/>
              </a:rPr>
              <a:t>    </a:t>
            </a:r>
            <a:r>
              <a:rPr lang="en-US" altLang="ja-JP" sz="1400" dirty="0" err="1">
                <a:latin typeface="Courier New" panose="02070309020205020404" pitchFamily="49" charset="0"/>
                <a:cs typeface="Courier New" panose="02070309020205020404" pitchFamily="49" charset="0"/>
              </a:rPr>
              <a:t>plt.xlabel</a:t>
            </a:r>
            <a:r>
              <a:rPr lang="en-US" altLang="ja-JP" sz="1400" dirty="0">
                <a:latin typeface="Courier New" panose="02070309020205020404" pitchFamily="49" charset="0"/>
                <a:cs typeface="Courier New" panose="02070309020205020404" pitchFamily="49" charset="0"/>
              </a:rPr>
              <a:t>('Sepal length')</a:t>
            </a:r>
          </a:p>
          <a:p>
            <a:pPr>
              <a:lnSpc>
                <a:spcPts val="1900"/>
              </a:lnSpc>
            </a:pPr>
            <a:r>
              <a:rPr lang="en-US" altLang="ja-JP" sz="1400" dirty="0">
                <a:latin typeface="Courier New" panose="02070309020205020404" pitchFamily="49" charset="0"/>
                <a:cs typeface="Courier New" panose="02070309020205020404" pitchFamily="49" charset="0"/>
              </a:rPr>
              <a:t>    </a:t>
            </a:r>
            <a:r>
              <a:rPr lang="en-US" altLang="ja-JP" sz="1400" dirty="0" err="1">
                <a:latin typeface="Courier New" panose="02070309020205020404" pitchFamily="49" charset="0"/>
                <a:cs typeface="Courier New" panose="02070309020205020404" pitchFamily="49" charset="0"/>
              </a:rPr>
              <a:t>plt.ylabel</a:t>
            </a:r>
            <a:r>
              <a:rPr lang="en-US" altLang="ja-JP" sz="1400" dirty="0">
                <a:latin typeface="Courier New" panose="02070309020205020404" pitchFamily="49" charset="0"/>
                <a:cs typeface="Courier New" panose="02070309020205020404" pitchFamily="49" charset="0"/>
              </a:rPr>
              <a:t>('Sepal width')</a:t>
            </a:r>
          </a:p>
          <a:p>
            <a:pPr>
              <a:lnSpc>
                <a:spcPts val="1900"/>
              </a:lnSpc>
            </a:pPr>
            <a:r>
              <a:rPr lang="en-US" altLang="ja-JP" sz="1400" dirty="0">
                <a:latin typeface="Courier New" panose="02070309020205020404" pitchFamily="49" charset="0"/>
                <a:cs typeface="Courier New" panose="02070309020205020404" pitchFamily="49" charset="0"/>
              </a:rPr>
              <a:t>    </a:t>
            </a:r>
            <a:r>
              <a:rPr lang="en-US" altLang="ja-JP" sz="1400" dirty="0" err="1">
                <a:latin typeface="Courier New" panose="02070309020205020404" pitchFamily="49" charset="0"/>
                <a:cs typeface="Courier New" panose="02070309020205020404" pitchFamily="49" charset="0"/>
              </a:rPr>
              <a:t>plt.xlim</a:t>
            </a:r>
            <a:r>
              <a:rPr lang="en-US" altLang="ja-JP" sz="1400" dirty="0">
                <a:latin typeface="Courier New" panose="02070309020205020404" pitchFamily="49" charset="0"/>
                <a:cs typeface="Courier New" panose="02070309020205020404" pitchFamily="49" charset="0"/>
              </a:rPr>
              <a:t>(</a:t>
            </a:r>
            <a:r>
              <a:rPr lang="en-US" altLang="ja-JP" sz="1400" dirty="0" err="1">
                <a:latin typeface="Courier New" panose="02070309020205020404" pitchFamily="49" charset="0"/>
                <a:cs typeface="Courier New" panose="02070309020205020404" pitchFamily="49" charset="0"/>
              </a:rPr>
              <a:t>xx.min</a:t>
            </a:r>
            <a:r>
              <a:rPr lang="en-US" altLang="ja-JP" sz="1400" dirty="0">
                <a:latin typeface="Courier New" panose="02070309020205020404" pitchFamily="49" charset="0"/>
                <a:cs typeface="Courier New" panose="02070309020205020404" pitchFamily="49" charset="0"/>
              </a:rPr>
              <a:t>(), </a:t>
            </a:r>
            <a:r>
              <a:rPr lang="en-US" altLang="ja-JP" sz="1400" dirty="0" err="1">
                <a:latin typeface="Courier New" panose="02070309020205020404" pitchFamily="49" charset="0"/>
                <a:cs typeface="Courier New" panose="02070309020205020404" pitchFamily="49" charset="0"/>
              </a:rPr>
              <a:t>xx.max</a:t>
            </a:r>
            <a:r>
              <a:rPr lang="en-US" altLang="ja-JP" sz="1400" dirty="0">
                <a:latin typeface="Courier New" panose="02070309020205020404" pitchFamily="49" charset="0"/>
                <a:cs typeface="Courier New" panose="02070309020205020404" pitchFamily="49" charset="0"/>
              </a:rPr>
              <a:t>())</a:t>
            </a:r>
          </a:p>
          <a:p>
            <a:pPr>
              <a:lnSpc>
                <a:spcPts val="1900"/>
              </a:lnSpc>
            </a:pPr>
            <a:r>
              <a:rPr lang="en-US" altLang="ja-JP" sz="1400" dirty="0">
                <a:latin typeface="Courier New" panose="02070309020205020404" pitchFamily="49" charset="0"/>
                <a:cs typeface="Courier New" panose="02070309020205020404" pitchFamily="49" charset="0"/>
              </a:rPr>
              <a:t>    </a:t>
            </a:r>
            <a:r>
              <a:rPr lang="en-US" altLang="ja-JP" sz="1400" dirty="0" err="1">
                <a:latin typeface="Courier New" panose="02070309020205020404" pitchFamily="49" charset="0"/>
                <a:cs typeface="Courier New" panose="02070309020205020404" pitchFamily="49" charset="0"/>
              </a:rPr>
              <a:t>plt.ylim</a:t>
            </a:r>
            <a:r>
              <a:rPr lang="en-US" altLang="ja-JP" sz="1400" dirty="0">
                <a:latin typeface="Courier New" panose="02070309020205020404" pitchFamily="49" charset="0"/>
                <a:cs typeface="Courier New" panose="02070309020205020404" pitchFamily="49" charset="0"/>
              </a:rPr>
              <a:t>(</a:t>
            </a:r>
            <a:r>
              <a:rPr lang="en-US" altLang="ja-JP" sz="1400" dirty="0" err="1">
                <a:latin typeface="Courier New" panose="02070309020205020404" pitchFamily="49" charset="0"/>
                <a:cs typeface="Courier New" panose="02070309020205020404" pitchFamily="49" charset="0"/>
              </a:rPr>
              <a:t>yy.min</a:t>
            </a:r>
            <a:r>
              <a:rPr lang="en-US" altLang="ja-JP" sz="1400" dirty="0">
                <a:latin typeface="Courier New" panose="02070309020205020404" pitchFamily="49" charset="0"/>
                <a:cs typeface="Courier New" panose="02070309020205020404" pitchFamily="49" charset="0"/>
              </a:rPr>
              <a:t>(), </a:t>
            </a:r>
            <a:r>
              <a:rPr lang="en-US" altLang="ja-JP" sz="1400" dirty="0" err="1">
                <a:latin typeface="Courier New" panose="02070309020205020404" pitchFamily="49" charset="0"/>
                <a:cs typeface="Courier New" panose="02070309020205020404" pitchFamily="49" charset="0"/>
              </a:rPr>
              <a:t>yy.max</a:t>
            </a:r>
            <a:r>
              <a:rPr lang="en-US" altLang="ja-JP" sz="1400" dirty="0">
                <a:latin typeface="Courier New" panose="02070309020205020404" pitchFamily="49" charset="0"/>
                <a:cs typeface="Courier New" panose="02070309020205020404" pitchFamily="49" charset="0"/>
              </a:rPr>
              <a:t>())</a:t>
            </a:r>
          </a:p>
          <a:p>
            <a:pPr>
              <a:lnSpc>
                <a:spcPts val="1900"/>
              </a:lnSpc>
            </a:pPr>
            <a:r>
              <a:rPr lang="en-US" altLang="ja-JP" sz="1400" dirty="0">
                <a:latin typeface="Courier New" panose="02070309020205020404" pitchFamily="49" charset="0"/>
                <a:cs typeface="Courier New" panose="02070309020205020404" pitchFamily="49" charset="0"/>
              </a:rPr>
              <a:t>    </a:t>
            </a:r>
            <a:r>
              <a:rPr lang="en-US" altLang="ja-JP" sz="1400" dirty="0" err="1">
                <a:latin typeface="Courier New" panose="02070309020205020404" pitchFamily="49" charset="0"/>
                <a:cs typeface="Courier New" panose="02070309020205020404" pitchFamily="49" charset="0"/>
              </a:rPr>
              <a:t>plt.title</a:t>
            </a:r>
            <a:r>
              <a:rPr lang="en-US" altLang="ja-JP" sz="1400" dirty="0">
                <a:latin typeface="Courier New" panose="02070309020205020404" pitchFamily="49" charset="0"/>
                <a:cs typeface="Courier New" panose="02070309020205020404" pitchFamily="49" charset="0"/>
              </a:rPr>
              <a:t>(titles[</a:t>
            </a:r>
            <a:r>
              <a:rPr lang="en-US" altLang="ja-JP" sz="1400" dirty="0" err="1">
                <a:latin typeface="Courier New" panose="02070309020205020404" pitchFamily="49" charset="0"/>
                <a:cs typeface="Courier New" panose="02070309020205020404" pitchFamily="49" charset="0"/>
              </a:rPr>
              <a:t>i</a:t>
            </a:r>
            <a:r>
              <a:rPr lang="en-US" altLang="ja-JP" sz="1400" dirty="0">
                <a:latin typeface="Courier New" panose="02070309020205020404" pitchFamily="49" charset="0"/>
                <a:cs typeface="Courier New" panose="02070309020205020404" pitchFamily="49" charset="0"/>
              </a:rPr>
              <a:t>])</a:t>
            </a:r>
          </a:p>
        </p:txBody>
      </p:sp>
      <p:cxnSp>
        <p:nvCxnSpPr>
          <p:cNvPr id="6" name="直線コネクタ 5"/>
          <p:cNvCxnSpPr/>
          <p:nvPr/>
        </p:nvCxnSpPr>
        <p:spPr>
          <a:xfrm>
            <a:off x="6098369" y="1926542"/>
            <a:ext cx="1806" cy="42120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979167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1"/>
          <p:cNvSpPr>
            <a:spLocks noGrp="1"/>
          </p:cNvSpPr>
          <p:nvPr>
            <p:ph type="title"/>
          </p:nvPr>
        </p:nvSpPr>
        <p:spPr/>
        <p:txBody>
          <a:bodyPr>
            <a:normAutofit/>
          </a:bodyPr>
          <a:lstStyle/>
          <a:p>
            <a:pPr algn="ctr"/>
            <a:r>
              <a:rPr kumimoji="1" lang="ja-JP" altLang="en-US" sz="5400" dirty="0"/>
              <a:t>サポートベクトル分類</a:t>
            </a:r>
          </a:p>
        </p:txBody>
      </p:sp>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2251" y="2116572"/>
            <a:ext cx="10587498" cy="3960000"/>
          </a:xfrm>
          <a:prstGeom prst="rect">
            <a:avLst/>
          </a:prstGeom>
        </p:spPr>
      </p:pic>
    </p:spTree>
    <p:extLst>
      <p:ext uri="{BB962C8B-B14F-4D97-AF65-F5344CB8AC3E}">
        <p14:creationId xmlns:p14="http://schemas.microsoft.com/office/powerpoint/2010/main" val="420834661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ctr"/>
            <a:r>
              <a:rPr kumimoji="1" lang="ja-JP" altLang="en-US" sz="6000" dirty="0"/>
              <a:t>問題</a:t>
            </a:r>
            <a:r>
              <a:rPr kumimoji="1" lang="en-US" altLang="ja-JP" sz="6000" dirty="0"/>
              <a:t>2</a:t>
            </a:r>
            <a:endParaRPr kumimoji="1" lang="ja-JP" altLang="en-US" sz="6000" dirty="0"/>
          </a:p>
        </p:txBody>
      </p:sp>
      <p:sp>
        <p:nvSpPr>
          <p:cNvPr id="3" name="テキスト ボックス 2"/>
          <p:cNvSpPr txBox="1"/>
          <p:nvPr/>
        </p:nvSpPr>
        <p:spPr>
          <a:xfrm>
            <a:off x="1059876" y="2009347"/>
            <a:ext cx="10827324" cy="3046988"/>
          </a:xfrm>
          <a:prstGeom prst="rect">
            <a:avLst/>
          </a:prstGeom>
          <a:noFill/>
        </p:spPr>
        <p:txBody>
          <a:bodyPr wrap="square" rtlCol="0">
            <a:spAutoFit/>
          </a:bodyPr>
          <a:lstStyle/>
          <a:p>
            <a:r>
              <a:rPr lang="ja-JP" altLang="en-US" sz="2400" dirty="0"/>
              <a:t>自分の誕生日をランダムシードに設定して生成した特徴量</a:t>
            </a:r>
            <a:r>
              <a:rPr lang="en-US" altLang="ja-JP" sz="2400" dirty="0"/>
              <a:t>2</a:t>
            </a:r>
            <a:r>
              <a:rPr lang="ja-JP" altLang="en-US" sz="2400" dirty="0"/>
              <a:t>のサンプルデータに</a:t>
            </a:r>
            <a:r>
              <a:rPr lang="en-US" altLang="ja-JP" sz="2400" dirty="0"/>
              <a:t>SVC</a:t>
            </a:r>
            <a:r>
              <a:rPr lang="ja-JP" altLang="en-US" sz="2400" dirty="0"/>
              <a:t>モデルを適用せよ．また分離超平面を描画せよ．</a:t>
            </a:r>
            <a:endParaRPr lang="en-US" altLang="ja-JP" sz="2400" dirty="0"/>
          </a:p>
          <a:p>
            <a:r>
              <a:rPr kumimoji="1" lang="ja-JP" altLang="en-US" sz="2400" dirty="0"/>
              <a:t>ただし</a:t>
            </a:r>
            <a:r>
              <a:rPr kumimoji="1" lang="en-US" altLang="ja-JP" sz="2400" dirty="0"/>
              <a:t>3</a:t>
            </a:r>
            <a:r>
              <a:rPr kumimoji="1" lang="ja-JP" altLang="en-US" sz="2400" dirty="0" err="1"/>
              <a:t>つの</a:t>
            </a:r>
            <a:r>
              <a:rPr kumimoji="1" lang="ja-JP" altLang="en-US" sz="2400" dirty="0"/>
              <a:t>クラス（ラベル）をもつデータを用いること．</a:t>
            </a:r>
            <a:endParaRPr kumimoji="1" lang="en-US" altLang="ja-JP" sz="2400" dirty="0"/>
          </a:p>
          <a:p>
            <a:endParaRPr lang="en-US" altLang="ja-JP" sz="2400" dirty="0"/>
          </a:p>
          <a:p>
            <a:endParaRPr lang="en-US" altLang="ja-JP" sz="2400" dirty="0"/>
          </a:p>
          <a:p>
            <a:r>
              <a:rPr lang="ja-JP" altLang="en-US" sz="2400" dirty="0"/>
              <a:t>注意：</a:t>
            </a:r>
            <a:endParaRPr lang="en-US" altLang="ja-JP" sz="2400" dirty="0"/>
          </a:p>
          <a:p>
            <a:r>
              <a:rPr lang="ja-JP" altLang="en-US" sz="2400" dirty="0"/>
              <a:t>サンプル数を指定して実行しても良いが，少なすぎると面白みがなく，多すぎるとサーバーに負荷がかかるので程よい数字にすること．</a:t>
            </a:r>
            <a:endParaRPr lang="en-US" altLang="ja-JP" sz="2400" dirty="0"/>
          </a:p>
        </p:txBody>
      </p:sp>
    </p:spTree>
    <p:extLst>
      <p:ext uri="{BB962C8B-B14F-4D97-AF65-F5344CB8AC3E}">
        <p14:creationId xmlns:p14="http://schemas.microsoft.com/office/powerpoint/2010/main" val="15893022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ctr"/>
            <a:r>
              <a:rPr lang="en-US" altLang="ja-JP" sz="5400" dirty="0" err="1"/>
              <a:t>numpy</a:t>
            </a:r>
            <a:r>
              <a:rPr lang="ja-JP" altLang="en-US" sz="5400" dirty="0"/>
              <a:t>の復習</a:t>
            </a:r>
            <a:endParaRPr kumimoji="1" lang="ja-JP" altLang="en-US" sz="5400" dirty="0"/>
          </a:p>
        </p:txBody>
      </p:sp>
      <p:sp>
        <p:nvSpPr>
          <p:cNvPr id="3" name="コンテンツ プレースホルダー 2"/>
          <p:cNvSpPr>
            <a:spLocks noGrp="1"/>
          </p:cNvSpPr>
          <p:nvPr>
            <p:ph idx="1"/>
          </p:nvPr>
        </p:nvSpPr>
        <p:spPr/>
        <p:txBody>
          <a:bodyPr/>
          <a:lstStyle/>
          <a:p>
            <a:pPr marL="514350" indent="-514350">
              <a:buFont typeface="+mj-lt"/>
              <a:buAutoNum type="arabicPeriod" startAt="2"/>
            </a:pPr>
            <a:r>
              <a:rPr kumimoji="1" lang="ja-JP" altLang="en-US" dirty="0"/>
              <a:t>第</a:t>
            </a:r>
            <a:r>
              <a:rPr kumimoji="1" lang="en-US" altLang="ja-JP" dirty="0"/>
              <a:t>2</a:t>
            </a:r>
            <a:r>
              <a:rPr kumimoji="1" lang="ja-JP" altLang="en-US" dirty="0"/>
              <a:t>列をのみを抜き出せ．</a:t>
            </a:r>
            <a:endParaRPr kumimoji="1" lang="en-US" altLang="ja-JP" dirty="0"/>
          </a:p>
          <a:p>
            <a:pPr marL="514350" indent="-514350">
              <a:buFont typeface="+mj-lt"/>
              <a:buAutoNum type="arabicPeriod" startAt="2"/>
            </a:pPr>
            <a:endParaRPr lang="en-US" altLang="ja-JP" dirty="0"/>
          </a:p>
          <a:p>
            <a:pPr marL="514350" indent="-514350">
              <a:buFont typeface="+mj-lt"/>
              <a:buAutoNum type="arabicPeriod" startAt="2"/>
            </a:pPr>
            <a:endParaRPr kumimoji="1" lang="en-US" altLang="ja-JP" dirty="0"/>
          </a:p>
          <a:p>
            <a:pPr marL="514350" indent="-514350">
              <a:buFont typeface="+mj-lt"/>
              <a:buAutoNum type="arabicPeriod" startAt="2"/>
            </a:pPr>
            <a:endParaRPr lang="en-US" altLang="ja-JP" dirty="0"/>
          </a:p>
          <a:p>
            <a:pPr marL="514350" indent="-514350">
              <a:buFont typeface="+mj-lt"/>
              <a:buAutoNum type="arabicPeriod" startAt="2"/>
            </a:pPr>
            <a:endParaRPr kumimoji="1" lang="en-US" altLang="ja-JP" dirty="0"/>
          </a:p>
          <a:p>
            <a:pPr marL="514350" indent="-514350">
              <a:buFont typeface="+mj-lt"/>
              <a:buAutoNum type="arabicPeriod" startAt="2"/>
            </a:pPr>
            <a:r>
              <a:rPr lang="ja-JP" altLang="en-US" dirty="0"/>
              <a:t>以下の部分配列を抜き出せ．</a:t>
            </a:r>
            <a:endParaRPr lang="en-US" altLang="ja-JP" dirty="0"/>
          </a:p>
        </p:txBody>
      </p:sp>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57682" y="1825625"/>
            <a:ext cx="1257143" cy="2371429"/>
          </a:xfrm>
          <a:prstGeom prst="rect">
            <a:avLst/>
          </a:prstGeom>
        </p:spPr>
      </p:pic>
      <p:pic>
        <p:nvPicPr>
          <p:cNvPr id="5" name="図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67205" y="4759544"/>
            <a:ext cx="2038095" cy="1190476"/>
          </a:xfrm>
          <a:prstGeom prst="rect">
            <a:avLst/>
          </a:prstGeom>
        </p:spPr>
      </p:pic>
    </p:spTree>
    <p:extLst>
      <p:ext uri="{BB962C8B-B14F-4D97-AF65-F5344CB8AC3E}">
        <p14:creationId xmlns:p14="http://schemas.microsoft.com/office/powerpoint/2010/main" val="234617840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ctr"/>
            <a:r>
              <a:rPr kumimoji="1" lang="ja-JP" altLang="en-US" sz="5400" dirty="0"/>
              <a:t>交差検証</a:t>
            </a:r>
          </a:p>
        </p:txBody>
      </p:sp>
      <p:sp>
        <p:nvSpPr>
          <p:cNvPr id="3" name="テキスト ボックス 2"/>
          <p:cNvSpPr txBox="1"/>
          <p:nvPr/>
        </p:nvSpPr>
        <p:spPr>
          <a:xfrm>
            <a:off x="363254" y="1690688"/>
            <a:ext cx="3965467" cy="1323439"/>
          </a:xfrm>
          <a:prstGeom prst="rect">
            <a:avLst/>
          </a:prstGeom>
          <a:ln w="28575"/>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ja-JP" altLang="en-US" sz="4000" dirty="0"/>
              <a:t>トレーニングデータ</a:t>
            </a:r>
            <a:endParaRPr kumimoji="1" lang="ja-JP" altLang="en-US" sz="3600" dirty="0"/>
          </a:p>
        </p:txBody>
      </p:sp>
      <p:sp>
        <p:nvSpPr>
          <p:cNvPr id="4" name="右矢印 3"/>
          <p:cNvSpPr/>
          <p:nvPr/>
        </p:nvSpPr>
        <p:spPr>
          <a:xfrm>
            <a:off x="4634630" y="2104373"/>
            <a:ext cx="2718148" cy="463463"/>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7690980" y="1966261"/>
            <a:ext cx="3958225" cy="1200329"/>
          </a:xfrm>
          <a:prstGeom prst="rect">
            <a:avLst/>
          </a:prstGeom>
          <a:noFill/>
        </p:spPr>
        <p:txBody>
          <a:bodyPr wrap="square" rtlCol="0">
            <a:spAutoFit/>
          </a:bodyPr>
          <a:lstStyle/>
          <a:p>
            <a:pPr marL="342900" indent="-342900">
              <a:buFont typeface="Arial" panose="020B0604020202020204" pitchFamily="34" charset="0"/>
              <a:buChar char="•"/>
            </a:pPr>
            <a:r>
              <a:rPr kumimoji="1" lang="ja-JP" altLang="en-US" sz="2400" dirty="0"/>
              <a:t>採用したモデルの妥当性</a:t>
            </a:r>
            <a:endParaRPr kumimoji="1" lang="en-US" altLang="ja-JP" sz="2400" dirty="0"/>
          </a:p>
          <a:p>
            <a:pPr marL="342900" indent="-342900">
              <a:buFont typeface="Arial" panose="020B0604020202020204" pitchFamily="34" charset="0"/>
              <a:buChar char="•"/>
            </a:pPr>
            <a:r>
              <a:rPr kumimoji="1" lang="ja-JP" altLang="en-US" sz="2400" dirty="0"/>
              <a:t>パラメータの妥当性</a:t>
            </a:r>
            <a:endParaRPr kumimoji="1" lang="en-US" altLang="ja-JP" sz="2400" dirty="0"/>
          </a:p>
          <a:p>
            <a:pPr marL="342900" indent="-342900">
              <a:buFont typeface="Arial" panose="020B0604020202020204" pitchFamily="34" charset="0"/>
              <a:buChar char="•"/>
            </a:pPr>
            <a:r>
              <a:rPr lang="ja-JP" altLang="en-US" sz="2400" dirty="0"/>
              <a:t>他のデータに役立つか</a:t>
            </a:r>
            <a:endParaRPr kumimoji="1" lang="ja-JP" altLang="en-US" sz="2400" dirty="0"/>
          </a:p>
        </p:txBody>
      </p:sp>
      <p:sp>
        <p:nvSpPr>
          <p:cNvPr id="7" name="正方形/長方形 6"/>
          <p:cNvSpPr/>
          <p:nvPr/>
        </p:nvSpPr>
        <p:spPr>
          <a:xfrm>
            <a:off x="7665929" y="1778695"/>
            <a:ext cx="4008329" cy="141544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8041711" y="1540376"/>
            <a:ext cx="1114816" cy="461665"/>
          </a:xfrm>
          <a:prstGeom prst="rect">
            <a:avLst/>
          </a:prstGeom>
          <a:solidFill>
            <a:schemeClr val="bg1"/>
          </a:solidFill>
        </p:spPr>
        <p:txBody>
          <a:bodyPr wrap="square" rtlCol="0">
            <a:spAutoFit/>
          </a:bodyPr>
          <a:lstStyle/>
          <a:p>
            <a:r>
              <a:rPr kumimoji="1" lang="ja-JP" altLang="en-US" sz="2400" dirty="0"/>
              <a:t>問題点</a:t>
            </a:r>
          </a:p>
        </p:txBody>
      </p:sp>
      <p:sp>
        <p:nvSpPr>
          <p:cNvPr id="10" name="テキスト ボックス 9"/>
          <p:cNvSpPr txBox="1"/>
          <p:nvPr/>
        </p:nvSpPr>
        <p:spPr>
          <a:xfrm>
            <a:off x="1767254" y="4384107"/>
            <a:ext cx="2561468" cy="1512000"/>
          </a:xfrm>
          <a:prstGeom prst="rect">
            <a:avLst/>
          </a:prstGeom>
          <a:ln w="28575"/>
        </p:spPr>
        <p:style>
          <a:lnRef idx="2">
            <a:schemeClr val="dk1"/>
          </a:lnRef>
          <a:fillRef idx="1">
            <a:schemeClr val="lt1"/>
          </a:fillRef>
          <a:effectRef idx="0">
            <a:schemeClr val="dk1"/>
          </a:effectRef>
          <a:fontRef idx="minor">
            <a:schemeClr val="dk1"/>
          </a:fontRef>
        </p:style>
        <p:txBody>
          <a:bodyPr wrap="square" rtlCol="0">
            <a:spAutoFit/>
          </a:bodyPr>
          <a:lstStyle/>
          <a:p>
            <a:pPr algn="ctr"/>
            <a:endParaRPr kumimoji="1" lang="en-US" altLang="ja-JP" sz="2800" dirty="0"/>
          </a:p>
          <a:p>
            <a:pPr algn="ctr"/>
            <a:r>
              <a:rPr kumimoji="1" lang="ja-JP" altLang="en-US" sz="2800" dirty="0"/>
              <a:t>テストデータ</a:t>
            </a:r>
          </a:p>
        </p:txBody>
      </p:sp>
      <p:sp>
        <p:nvSpPr>
          <p:cNvPr id="9" name="テキスト ボックス 8"/>
          <p:cNvSpPr txBox="1"/>
          <p:nvPr/>
        </p:nvSpPr>
        <p:spPr>
          <a:xfrm>
            <a:off x="363254" y="4384109"/>
            <a:ext cx="1404000" cy="1512000"/>
          </a:xfrm>
          <a:prstGeom prst="rect">
            <a:avLst/>
          </a:prstGeom>
          <a:ln w="28575"/>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ja-JP" altLang="en-US" sz="3200" dirty="0"/>
              <a:t>トレーニングデータ</a:t>
            </a:r>
          </a:p>
        </p:txBody>
      </p:sp>
      <p:sp>
        <p:nvSpPr>
          <p:cNvPr id="11" name="テキスト ボックス 10"/>
          <p:cNvSpPr txBox="1"/>
          <p:nvPr/>
        </p:nvSpPr>
        <p:spPr>
          <a:xfrm>
            <a:off x="5336087" y="3939778"/>
            <a:ext cx="5924811" cy="1200329"/>
          </a:xfrm>
          <a:prstGeom prst="rect">
            <a:avLst/>
          </a:prstGeom>
          <a:noFill/>
        </p:spPr>
        <p:txBody>
          <a:bodyPr wrap="square" rtlCol="0">
            <a:spAutoFit/>
          </a:bodyPr>
          <a:lstStyle/>
          <a:p>
            <a:r>
              <a:rPr kumimoji="1" lang="ja-JP" altLang="en-US" sz="2400" dirty="0"/>
              <a:t>データを</a:t>
            </a:r>
            <a:r>
              <a:rPr kumimoji="1" lang="en-US" altLang="ja-JP" sz="2400" dirty="0"/>
              <a:t>K</a:t>
            </a:r>
            <a:r>
              <a:rPr kumimoji="1" lang="ja-JP" altLang="en-US" sz="2400" dirty="0"/>
              <a:t>個に分割</a:t>
            </a:r>
            <a:endParaRPr kumimoji="1" lang="en-US" altLang="ja-JP" sz="2400" dirty="0"/>
          </a:p>
          <a:p>
            <a:r>
              <a:rPr lang="en-US" altLang="ja-JP" sz="2400" dirty="0"/>
              <a:t>1</a:t>
            </a:r>
            <a:r>
              <a:rPr lang="ja-JP" altLang="en-US" sz="2400" dirty="0"/>
              <a:t>個の</a:t>
            </a:r>
            <a:r>
              <a:rPr kumimoji="1" lang="ja-JP" altLang="en-US" sz="2400" dirty="0"/>
              <a:t>トレーニングデータで学習を行い，</a:t>
            </a:r>
            <a:endParaRPr kumimoji="1" lang="en-US" altLang="ja-JP" sz="2400" dirty="0"/>
          </a:p>
          <a:p>
            <a:r>
              <a:rPr lang="en-US" altLang="ja-JP" sz="2400" dirty="0"/>
              <a:t>K-1</a:t>
            </a:r>
            <a:r>
              <a:rPr lang="ja-JP" altLang="en-US" sz="2400" dirty="0"/>
              <a:t>個のテストデータでモデルを評価する</a:t>
            </a:r>
            <a:endParaRPr lang="en-US" altLang="ja-JP" sz="2400" dirty="0"/>
          </a:p>
        </p:txBody>
      </p:sp>
      <p:sp>
        <p:nvSpPr>
          <p:cNvPr id="12" name="下矢印 11"/>
          <p:cNvSpPr/>
          <p:nvPr/>
        </p:nvSpPr>
        <p:spPr>
          <a:xfrm>
            <a:off x="2158097" y="3156558"/>
            <a:ext cx="375780" cy="111731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2533877" y="3444658"/>
            <a:ext cx="1111197" cy="461665"/>
          </a:xfrm>
          <a:prstGeom prst="rect">
            <a:avLst/>
          </a:prstGeom>
          <a:noFill/>
        </p:spPr>
        <p:txBody>
          <a:bodyPr wrap="square" rtlCol="0">
            <a:spAutoFit/>
          </a:bodyPr>
          <a:lstStyle/>
          <a:p>
            <a:r>
              <a:rPr kumimoji="1" lang="ja-JP" altLang="en-US" sz="2400" dirty="0"/>
              <a:t>分割</a:t>
            </a:r>
          </a:p>
        </p:txBody>
      </p:sp>
      <p:sp>
        <p:nvSpPr>
          <p:cNvPr id="6" name="テキスト ボックス 5"/>
          <p:cNvSpPr txBox="1"/>
          <p:nvPr/>
        </p:nvSpPr>
        <p:spPr>
          <a:xfrm>
            <a:off x="6847562" y="5123292"/>
            <a:ext cx="5052164" cy="584775"/>
          </a:xfrm>
          <a:prstGeom prst="rect">
            <a:avLst/>
          </a:prstGeom>
          <a:noFill/>
        </p:spPr>
        <p:txBody>
          <a:bodyPr wrap="square" rtlCol="0">
            <a:spAutoFit/>
          </a:bodyPr>
          <a:lstStyle/>
          <a:p>
            <a:r>
              <a:rPr kumimoji="1" lang="en-US" altLang="ja-JP" sz="3200" u="sng" dirty="0"/>
              <a:t>K-</a:t>
            </a:r>
            <a:r>
              <a:rPr kumimoji="1" lang="ja-JP" altLang="en-US" sz="3200" u="sng" dirty="0"/>
              <a:t>分割交差検証</a:t>
            </a:r>
          </a:p>
        </p:txBody>
      </p:sp>
    </p:spTree>
    <p:extLst>
      <p:ext uri="{BB962C8B-B14F-4D97-AF65-F5344CB8AC3E}">
        <p14:creationId xmlns:p14="http://schemas.microsoft.com/office/powerpoint/2010/main" val="296818680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1"/>
          <p:cNvSpPr>
            <a:spLocks noGrp="1"/>
          </p:cNvSpPr>
          <p:nvPr>
            <p:ph type="title"/>
          </p:nvPr>
        </p:nvSpPr>
        <p:spPr/>
        <p:txBody>
          <a:bodyPr>
            <a:normAutofit/>
          </a:bodyPr>
          <a:lstStyle/>
          <a:p>
            <a:pPr algn="ctr"/>
            <a:r>
              <a:rPr kumimoji="1" lang="ja-JP" altLang="en-US" sz="5400" dirty="0"/>
              <a:t>交差検証</a:t>
            </a:r>
          </a:p>
        </p:txBody>
      </p:sp>
      <p:sp>
        <p:nvSpPr>
          <p:cNvPr id="4" name="テキスト ボックス 3"/>
          <p:cNvSpPr txBox="1"/>
          <p:nvPr/>
        </p:nvSpPr>
        <p:spPr>
          <a:xfrm>
            <a:off x="526472" y="1662975"/>
            <a:ext cx="2392091" cy="461665"/>
          </a:xfrm>
          <a:prstGeom prst="rect">
            <a:avLst/>
          </a:prstGeom>
          <a:noFill/>
        </p:spPr>
        <p:txBody>
          <a:bodyPr wrap="square" rtlCol="0">
            <a:spAutoFit/>
          </a:bodyPr>
          <a:lstStyle/>
          <a:p>
            <a:r>
              <a:rPr lang="ja-JP" altLang="en-US" sz="2400" dirty="0"/>
              <a:t>コード</a:t>
            </a:r>
            <a:r>
              <a:rPr lang="en-US" altLang="ja-JP" sz="2400" dirty="0"/>
              <a:t>9.9 In[10]</a:t>
            </a:r>
            <a:endParaRPr kumimoji="1" lang="ja-JP" altLang="en-US" sz="2400" dirty="0"/>
          </a:p>
        </p:txBody>
      </p:sp>
      <p:sp>
        <p:nvSpPr>
          <p:cNvPr id="5" name="テキスト ボックス 4"/>
          <p:cNvSpPr txBox="1"/>
          <p:nvPr/>
        </p:nvSpPr>
        <p:spPr>
          <a:xfrm>
            <a:off x="484903" y="2064328"/>
            <a:ext cx="10868897" cy="2554545"/>
          </a:xfrm>
          <a:prstGeom prst="rect">
            <a:avLst/>
          </a:prstGeom>
          <a:noFill/>
        </p:spPr>
        <p:txBody>
          <a:bodyPr wrap="square" rtlCol="0">
            <a:spAutoFit/>
          </a:bodyPr>
          <a:lstStyle/>
          <a:p>
            <a:r>
              <a:rPr lang="en-US" altLang="ja-JP" sz="2000" dirty="0">
                <a:latin typeface="Courier New" panose="02070309020205020404" pitchFamily="49" charset="0"/>
                <a:cs typeface="Courier New" panose="02070309020205020404" pitchFamily="49" charset="0"/>
              </a:rPr>
              <a:t># </a:t>
            </a:r>
            <a:r>
              <a:rPr lang="ja-JP" altLang="en-US" sz="2000" dirty="0">
                <a:latin typeface="Courier New" panose="02070309020205020404" pitchFamily="49" charset="0"/>
                <a:cs typeface="Courier New" panose="02070309020205020404" pitchFamily="49" charset="0"/>
              </a:rPr>
              <a:t>交差検証</a:t>
            </a:r>
          </a:p>
          <a:p>
            <a:r>
              <a:rPr lang="en-US" altLang="ja-JP" sz="2000" dirty="0">
                <a:latin typeface="Courier New" panose="02070309020205020404" pitchFamily="49" charset="0"/>
                <a:cs typeface="Courier New" panose="02070309020205020404" pitchFamily="49" charset="0"/>
              </a:rPr>
              <a:t>from </a:t>
            </a:r>
            <a:r>
              <a:rPr lang="en-US" altLang="ja-JP" sz="2000" dirty="0" err="1">
                <a:latin typeface="Courier New" panose="02070309020205020404" pitchFamily="49" charset="0"/>
                <a:cs typeface="Courier New" panose="02070309020205020404" pitchFamily="49" charset="0"/>
              </a:rPr>
              <a:t>sklearn.</a:t>
            </a:r>
            <a:r>
              <a:rPr lang="en-US" altLang="ja-JP" sz="2000" dirty="0" err="1">
                <a:solidFill>
                  <a:srgbClr val="FF0000"/>
                </a:solidFill>
                <a:latin typeface="Courier New" panose="02070309020205020404" pitchFamily="49" charset="0"/>
                <a:cs typeface="Courier New" panose="02070309020205020404" pitchFamily="49" charset="0"/>
              </a:rPr>
              <a:t>cross_validation</a:t>
            </a:r>
            <a:r>
              <a:rPr lang="en-US" altLang="ja-JP" sz="2000" dirty="0">
                <a:latin typeface="Courier New" panose="02070309020205020404" pitchFamily="49" charset="0"/>
                <a:cs typeface="Courier New" panose="02070309020205020404" pitchFamily="49" charset="0"/>
              </a:rPr>
              <a:t> import </a:t>
            </a:r>
            <a:r>
              <a:rPr lang="en-US" altLang="ja-JP" sz="2000" dirty="0" err="1">
                <a:latin typeface="Courier New" panose="02070309020205020404" pitchFamily="49" charset="0"/>
                <a:cs typeface="Courier New" panose="02070309020205020404" pitchFamily="49" charset="0"/>
              </a:rPr>
              <a:t>cross_val_score</a:t>
            </a:r>
            <a:endParaRPr lang="en-US" altLang="ja-JP" sz="2000" dirty="0">
              <a:latin typeface="Courier New" panose="02070309020205020404" pitchFamily="49" charset="0"/>
              <a:cs typeface="Courier New" panose="02070309020205020404" pitchFamily="49" charset="0"/>
            </a:endParaRPr>
          </a:p>
          <a:p>
            <a:endParaRPr lang="en-US" altLang="ja-JP" sz="2000" dirty="0">
              <a:latin typeface="Courier New" panose="02070309020205020404" pitchFamily="49" charset="0"/>
              <a:cs typeface="Courier New" panose="02070309020205020404" pitchFamily="49" charset="0"/>
            </a:endParaRPr>
          </a:p>
          <a:p>
            <a:r>
              <a:rPr lang="en-US" altLang="ja-JP" sz="2000" dirty="0">
                <a:latin typeface="Courier New" panose="02070309020205020404" pitchFamily="49" charset="0"/>
                <a:cs typeface="Courier New" panose="02070309020205020404" pitchFamily="49" charset="0"/>
              </a:rPr>
              <a:t>print('</a:t>
            </a:r>
            <a:r>
              <a:rPr lang="ja-JP" altLang="en-US" sz="2000" dirty="0">
                <a:latin typeface="Courier New" panose="02070309020205020404" pitchFamily="49" charset="0"/>
                <a:cs typeface="Courier New" panose="02070309020205020404" pitchFamily="49" charset="0"/>
              </a:rPr>
              <a:t>訓練誤差</a:t>
            </a:r>
            <a:r>
              <a:rPr lang="en-US" altLang="ja-JP" sz="2000" dirty="0">
                <a:latin typeface="Courier New" panose="02070309020205020404" pitchFamily="49" charset="0"/>
                <a:cs typeface="Courier New" panose="02070309020205020404" pitchFamily="49" charset="0"/>
              </a:rPr>
              <a:t>: ')</a:t>
            </a:r>
          </a:p>
          <a:p>
            <a:r>
              <a:rPr lang="en-US" altLang="ja-JP" sz="2000" dirty="0">
                <a:latin typeface="Courier New" panose="02070309020205020404" pitchFamily="49" charset="0"/>
                <a:cs typeface="Courier New" panose="02070309020205020404" pitchFamily="49" charset="0"/>
              </a:rPr>
              <a:t>for </a:t>
            </a:r>
            <a:r>
              <a:rPr lang="en-US" altLang="ja-JP" sz="2000" dirty="0" err="1">
                <a:latin typeface="Courier New" panose="02070309020205020404" pitchFamily="49" charset="0"/>
                <a:cs typeface="Courier New" panose="02070309020205020404" pitchFamily="49" charset="0"/>
              </a:rPr>
              <a:t>i</a:t>
            </a:r>
            <a:r>
              <a:rPr lang="en-US" altLang="ja-JP" sz="2000" dirty="0">
                <a:latin typeface="Courier New" panose="02070309020205020404" pitchFamily="49" charset="0"/>
                <a:cs typeface="Courier New" panose="02070309020205020404" pitchFamily="49" charset="0"/>
              </a:rPr>
              <a:t>, </a:t>
            </a:r>
            <a:r>
              <a:rPr lang="en-US" altLang="ja-JP" sz="2000" dirty="0" err="1">
                <a:latin typeface="Courier New" panose="02070309020205020404" pitchFamily="49" charset="0"/>
                <a:cs typeface="Courier New" panose="02070309020205020404" pitchFamily="49" charset="0"/>
              </a:rPr>
              <a:t>clf</a:t>
            </a:r>
            <a:r>
              <a:rPr lang="en-US" altLang="ja-JP" sz="2000" dirty="0">
                <a:latin typeface="Courier New" panose="02070309020205020404" pitchFamily="49" charset="0"/>
                <a:cs typeface="Courier New" panose="02070309020205020404" pitchFamily="49" charset="0"/>
              </a:rPr>
              <a:t> in enumerate((</a:t>
            </a:r>
            <a:r>
              <a:rPr lang="en-US" altLang="ja-JP" sz="2000" dirty="0" err="1">
                <a:latin typeface="Courier New" panose="02070309020205020404" pitchFamily="49" charset="0"/>
                <a:cs typeface="Courier New" panose="02070309020205020404" pitchFamily="49" charset="0"/>
              </a:rPr>
              <a:t>svc_lin</a:t>
            </a:r>
            <a:r>
              <a:rPr lang="en-US" altLang="ja-JP" sz="2000" dirty="0">
                <a:latin typeface="Courier New" panose="02070309020205020404" pitchFamily="49" charset="0"/>
                <a:cs typeface="Courier New" panose="02070309020205020404" pitchFamily="49" charset="0"/>
              </a:rPr>
              <a:t>, </a:t>
            </a:r>
            <a:r>
              <a:rPr lang="en-US" altLang="ja-JP" sz="2000" dirty="0" err="1">
                <a:latin typeface="Courier New" panose="02070309020205020404" pitchFamily="49" charset="0"/>
                <a:cs typeface="Courier New" panose="02070309020205020404" pitchFamily="49" charset="0"/>
              </a:rPr>
              <a:t>svc_rbf</a:t>
            </a:r>
            <a:r>
              <a:rPr lang="en-US" altLang="ja-JP" sz="2000" dirty="0">
                <a:latin typeface="Courier New" panose="02070309020205020404" pitchFamily="49" charset="0"/>
                <a:cs typeface="Courier New" panose="02070309020205020404" pitchFamily="49" charset="0"/>
              </a:rPr>
              <a:t>, </a:t>
            </a:r>
            <a:r>
              <a:rPr lang="en-US" altLang="ja-JP" sz="2000" dirty="0" err="1">
                <a:latin typeface="Courier New" panose="02070309020205020404" pitchFamily="49" charset="0"/>
                <a:cs typeface="Courier New" panose="02070309020205020404" pitchFamily="49" charset="0"/>
              </a:rPr>
              <a:t>svc_poly</a:t>
            </a:r>
            <a:r>
              <a:rPr lang="en-US" altLang="ja-JP" sz="2000" dirty="0">
                <a:latin typeface="Courier New" panose="02070309020205020404" pitchFamily="49" charset="0"/>
                <a:cs typeface="Courier New" panose="02070309020205020404" pitchFamily="49" charset="0"/>
              </a:rPr>
              <a:t>)):</a:t>
            </a:r>
          </a:p>
          <a:p>
            <a:r>
              <a:rPr lang="en-US" altLang="ja-JP" sz="2000" dirty="0">
                <a:latin typeface="Courier New" panose="02070309020205020404" pitchFamily="49" charset="0"/>
                <a:cs typeface="Courier New" panose="02070309020205020404" pitchFamily="49" charset="0"/>
              </a:rPr>
              <a:t>    print(</a:t>
            </a:r>
            <a:r>
              <a:rPr lang="en-US" altLang="ja-JP" sz="2000" dirty="0" err="1">
                <a:latin typeface="Courier New" panose="02070309020205020404" pitchFamily="49" charset="0"/>
                <a:cs typeface="Courier New" panose="02070309020205020404" pitchFamily="49" charset="0"/>
              </a:rPr>
              <a:t>u'%s</a:t>
            </a:r>
            <a:r>
              <a:rPr lang="en-US" altLang="ja-JP" sz="2000" dirty="0">
                <a:latin typeface="Courier New" panose="02070309020205020404" pitchFamily="49" charset="0"/>
                <a:cs typeface="Courier New" panose="02070309020205020404" pitchFamily="49" charset="0"/>
              </a:rPr>
              <a:t> Kernel </a:t>
            </a:r>
            <a:r>
              <a:rPr lang="ja-JP" altLang="en-US" sz="2000" dirty="0" err="1">
                <a:latin typeface="Courier New" panose="02070309020205020404" pitchFamily="49" charset="0"/>
                <a:cs typeface="Courier New" panose="02070309020205020404" pitchFamily="49" charset="0"/>
              </a:rPr>
              <a:t>での</a:t>
            </a:r>
            <a:r>
              <a:rPr lang="ja-JP" altLang="en-US" sz="2000" dirty="0">
                <a:latin typeface="Courier New" panose="02070309020205020404" pitchFamily="49" charset="0"/>
                <a:cs typeface="Courier New" panose="02070309020205020404" pitchFamily="49" charset="0"/>
              </a:rPr>
              <a:t>訓練誤差</a:t>
            </a:r>
            <a:r>
              <a:rPr lang="en-US" altLang="ja-JP" sz="2000" dirty="0">
                <a:latin typeface="Courier New" panose="02070309020205020404" pitchFamily="49" charset="0"/>
                <a:cs typeface="Courier New" panose="02070309020205020404" pitchFamily="49" charset="0"/>
              </a:rPr>
              <a:t>: %f ' % (titles[</a:t>
            </a:r>
            <a:r>
              <a:rPr lang="en-US" altLang="ja-JP" sz="2000" dirty="0" err="1">
                <a:latin typeface="Courier New" panose="02070309020205020404" pitchFamily="49" charset="0"/>
                <a:cs typeface="Courier New" panose="02070309020205020404" pitchFamily="49" charset="0"/>
              </a:rPr>
              <a:t>i</a:t>
            </a:r>
            <a:r>
              <a:rPr lang="en-US" altLang="ja-JP" sz="2000" dirty="0">
                <a:latin typeface="Courier New" panose="02070309020205020404" pitchFamily="49" charset="0"/>
                <a:cs typeface="Courier New" panose="02070309020205020404" pitchFamily="49" charset="0"/>
              </a:rPr>
              <a:t>], </a:t>
            </a:r>
            <a:r>
              <a:rPr lang="en-US" altLang="ja-JP" sz="2000" dirty="0" err="1">
                <a:latin typeface="Courier New" panose="02070309020205020404" pitchFamily="49" charset="0"/>
                <a:cs typeface="Courier New" panose="02070309020205020404" pitchFamily="49" charset="0"/>
              </a:rPr>
              <a:t>clf.score</a:t>
            </a:r>
            <a:r>
              <a:rPr lang="en-US" altLang="ja-JP" sz="2000" dirty="0">
                <a:latin typeface="Courier New" panose="02070309020205020404" pitchFamily="49" charset="0"/>
                <a:cs typeface="Courier New" panose="02070309020205020404" pitchFamily="49" charset="0"/>
              </a:rPr>
              <a:t>(</a:t>
            </a:r>
            <a:r>
              <a:rPr lang="en-US" altLang="ja-JP" sz="2000" dirty="0" err="1">
                <a:latin typeface="Courier New" panose="02070309020205020404" pitchFamily="49" charset="0"/>
                <a:cs typeface="Courier New" panose="02070309020205020404" pitchFamily="49" charset="0"/>
              </a:rPr>
              <a:t>X,y</a:t>
            </a:r>
            <a:r>
              <a:rPr lang="en-US" altLang="ja-JP" sz="2000" dirty="0">
                <a:latin typeface="Courier New" panose="02070309020205020404" pitchFamily="49" charset="0"/>
                <a:cs typeface="Courier New" panose="02070309020205020404" pitchFamily="49" charset="0"/>
              </a:rPr>
              <a:t>)))</a:t>
            </a:r>
          </a:p>
          <a:p>
            <a:r>
              <a:rPr lang="en-US" altLang="ja-JP" sz="2000" dirty="0">
                <a:latin typeface="Courier New" panose="02070309020205020404" pitchFamily="49" charset="0"/>
                <a:cs typeface="Courier New" panose="02070309020205020404" pitchFamily="49" charset="0"/>
              </a:rPr>
              <a:t>    cv = </a:t>
            </a:r>
            <a:r>
              <a:rPr lang="en-US" altLang="ja-JP" sz="2000" dirty="0" err="1">
                <a:solidFill>
                  <a:srgbClr val="FF0000"/>
                </a:solidFill>
                <a:latin typeface="Courier New" panose="02070309020205020404" pitchFamily="49" charset="0"/>
                <a:cs typeface="Courier New" panose="02070309020205020404" pitchFamily="49" charset="0"/>
              </a:rPr>
              <a:t>cross_val_score</a:t>
            </a:r>
            <a:r>
              <a:rPr lang="en-US" altLang="ja-JP" sz="2000" dirty="0">
                <a:latin typeface="Courier New" panose="02070309020205020404" pitchFamily="49" charset="0"/>
                <a:cs typeface="Courier New" panose="02070309020205020404" pitchFamily="49" charset="0"/>
              </a:rPr>
              <a:t>(</a:t>
            </a:r>
            <a:r>
              <a:rPr lang="en-US" altLang="ja-JP" sz="2000" dirty="0" err="1">
                <a:latin typeface="Courier New" panose="02070309020205020404" pitchFamily="49" charset="0"/>
                <a:cs typeface="Courier New" panose="02070309020205020404" pitchFamily="49" charset="0"/>
              </a:rPr>
              <a:t>clf</a:t>
            </a:r>
            <a:r>
              <a:rPr lang="en-US" altLang="ja-JP" sz="2000" dirty="0">
                <a:latin typeface="Courier New" panose="02070309020205020404" pitchFamily="49" charset="0"/>
                <a:cs typeface="Courier New" panose="02070309020205020404" pitchFamily="49" charset="0"/>
              </a:rPr>
              <a:t>, X, y, cv=3)</a:t>
            </a:r>
          </a:p>
          <a:p>
            <a:r>
              <a:rPr lang="en-US" altLang="ja-JP" sz="2000" dirty="0">
                <a:latin typeface="Courier New" panose="02070309020205020404" pitchFamily="49" charset="0"/>
                <a:cs typeface="Courier New" panose="02070309020205020404" pitchFamily="49" charset="0"/>
              </a:rPr>
              <a:t>    print(u' </a:t>
            </a:r>
            <a:r>
              <a:rPr lang="ja-JP" altLang="en-US" sz="2000" dirty="0">
                <a:latin typeface="Courier New" panose="02070309020205020404" pitchFamily="49" charset="0"/>
                <a:cs typeface="Courier New" panose="02070309020205020404" pitchFamily="49" charset="0"/>
              </a:rPr>
              <a:t>交差検証でのスコア</a:t>
            </a:r>
            <a:r>
              <a:rPr lang="en-US" altLang="ja-JP" sz="2000" dirty="0">
                <a:latin typeface="Courier New" panose="02070309020205020404" pitchFamily="49" charset="0"/>
                <a:cs typeface="Courier New" panose="02070309020205020404" pitchFamily="49" charset="0"/>
              </a:rPr>
              <a:t>: ', cv)</a:t>
            </a:r>
          </a:p>
        </p:txBody>
      </p:sp>
      <p:sp>
        <p:nvSpPr>
          <p:cNvPr id="2" name="テキスト ボックス 1"/>
          <p:cNvSpPr txBox="1"/>
          <p:nvPr/>
        </p:nvSpPr>
        <p:spPr>
          <a:xfrm>
            <a:off x="5527964" y="4821382"/>
            <a:ext cx="5611091" cy="83099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en-US" altLang="ja-JP" sz="2400" dirty="0" err="1">
                <a:solidFill>
                  <a:srgbClr val="FF0000"/>
                </a:solidFill>
              </a:rPr>
              <a:t>cross_val_score</a:t>
            </a:r>
            <a:r>
              <a:rPr lang="en-US" altLang="ja-JP" sz="2400" dirty="0"/>
              <a:t> … </a:t>
            </a:r>
            <a:r>
              <a:rPr lang="ja-JP" altLang="en-US" sz="2400" dirty="0"/>
              <a:t>モデルの評価を行う</a:t>
            </a:r>
            <a:endParaRPr lang="en-US" altLang="ja-JP" sz="2400" dirty="0"/>
          </a:p>
          <a:p>
            <a:r>
              <a:rPr kumimoji="1" lang="ja-JP" altLang="en-US" sz="2400" dirty="0"/>
              <a:t>　　</a:t>
            </a:r>
            <a:r>
              <a:rPr kumimoji="1" lang="en-US" altLang="ja-JP" sz="2400" dirty="0"/>
              <a:t>cv</a:t>
            </a:r>
            <a:r>
              <a:rPr kumimoji="1" lang="ja-JP" altLang="en-US" sz="2400" dirty="0"/>
              <a:t>はデータを何分割するか</a:t>
            </a:r>
          </a:p>
        </p:txBody>
      </p:sp>
    </p:spTree>
    <p:extLst>
      <p:ext uri="{BB962C8B-B14F-4D97-AF65-F5344CB8AC3E}">
        <p14:creationId xmlns:p14="http://schemas.microsoft.com/office/powerpoint/2010/main" val="324796594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1"/>
          <p:cNvSpPr>
            <a:spLocks noGrp="1"/>
          </p:cNvSpPr>
          <p:nvPr>
            <p:ph type="title"/>
          </p:nvPr>
        </p:nvSpPr>
        <p:spPr/>
        <p:txBody>
          <a:bodyPr>
            <a:normAutofit/>
          </a:bodyPr>
          <a:lstStyle/>
          <a:p>
            <a:pPr algn="ctr"/>
            <a:r>
              <a:rPr kumimoji="1" lang="ja-JP" altLang="en-US" sz="5400" dirty="0"/>
              <a:t>交差検証</a:t>
            </a:r>
          </a:p>
        </p:txBody>
      </p:sp>
      <p:sp>
        <p:nvSpPr>
          <p:cNvPr id="4" name="テキスト ボックス 3"/>
          <p:cNvSpPr txBox="1"/>
          <p:nvPr/>
        </p:nvSpPr>
        <p:spPr>
          <a:xfrm>
            <a:off x="838200" y="1594140"/>
            <a:ext cx="10688782" cy="2677656"/>
          </a:xfrm>
          <a:prstGeom prst="rect">
            <a:avLst/>
          </a:prstGeom>
          <a:noFill/>
        </p:spPr>
        <p:txBody>
          <a:bodyPr wrap="square" rtlCol="0">
            <a:spAutoFit/>
          </a:bodyPr>
          <a:lstStyle/>
          <a:p>
            <a:r>
              <a:rPr lang="ja-JP" altLang="en-US" sz="2400" dirty="0">
                <a:latin typeface="Courier New" panose="02070309020205020404" pitchFamily="49" charset="0"/>
                <a:cs typeface="Courier New" panose="02070309020205020404" pitchFamily="49" charset="0"/>
              </a:rPr>
              <a:t>訓練誤差</a:t>
            </a:r>
            <a:r>
              <a:rPr lang="en-US" altLang="ja-JP" sz="2400" dirty="0">
                <a:latin typeface="Courier New" panose="02070309020205020404" pitchFamily="49" charset="0"/>
                <a:cs typeface="Courier New" panose="02070309020205020404" pitchFamily="49" charset="0"/>
              </a:rPr>
              <a:t>: </a:t>
            </a:r>
          </a:p>
          <a:p>
            <a:r>
              <a:rPr lang="en-US" altLang="ja-JP" sz="2400" dirty="0">
                <a:latin typeface="Courier New" panose="02070309020205020404" pitchFamily="49" charset="0"/>
                <a:cs typeface="Courier New" panose="02070309020205020404" pitchFamily="49" charset="0"/>
              </a:rPr>
              <a:t>Linear Kernel </a:t>
            </a:r>
            <a:r>
              <a:rPr lang="ja-JP" altLang="en-US" sz="2400" dirty="0" err="1">
                <a:latin typeface="Courier New" panose="02070309020205020404" pitchFamily="49" charset="0"/>
                <a:cs typeface="Courier New" panose="02070309020205020404" pitchFamily="49" charset="0"/>
              </a:rPr>
              <a:t>での</a:t>
            </a:r>
            <a:r>
              <a:rPr lang="ja-JP" altLang="en-US" sz="2400" dirty="0">
                <a:latin typeface="Courier New" panose="02070309020205020404" pitchFamily="49" charset="0"/>
                <a:cs typeface="Courier New" panose="02070309020205020404" pitchFamily="49" charset="0"/>
              </a:rPr>
              <a:t>訓練誤差</a:t>
            </a:r>
            <a:r>
              <a:rPr lang="en-US" altLang="ja-JP" sz="2400" dirty="0">
                <a:latin typeface="Courier New" panose="02070309020205020404" pitchFamily="49" charset="0"/>
                <a:cs typeface="Courier New" panose="02070309020205020404" pitchFamily="49" charset="0"/>
              </a:rPr>
              <a:t>: 0.820000 </a:t>
            </a:r>
          </a:p>
          <a:p>
            <a:r>
              <a:rPr lang="en-US" altLang="ja-JP" sz="2400" dirty="0">
                <a:latin typeface="Courier New" panose="02070309020205020404" pitchFamily="49" charset="0"/>
                <a:cs typeface="Courier New" panose="02070309020205020404" pitchFamily="49" charset="0"/>
              </a:rPr>
              <a:t> </a:t>
            </a:r>
            <a:r>
              <a:rPr lang="ja-JP" altLang="en-US" sz="2400" dirty="0">
                <a:latin typeface="Courier New" panose="02070309020205020404" pitchFamily="49" charset="0"/>
                <a:cs typeface="Courier New" panose="02070309020205020404" pitchFamily="49" charset="0"/>
              </a:rPr>
              <a:t>交差検証でのスコア</a:t>
            </a:r>
            <a:r>
              <a:rPr lang="en-US" altLang="ja-JP" sz="2400" dirty="0">
                <a:latin typeface="Courier New" panose="02070309020205020404" pitchFamily="49" charset="0"/>
                <a:cs typeface="Courier New" panose="02070309020205020404" pitchFamily="49" charset="0"/>
              </a:rPr>
              <a:t>:  [ 0.74509804  0.82352941  0.83333333]</a:t>
            </a:r>
          </a:p>
          <a:p>
            <a:r>
              <a:rPr lang="en-US" altLang="ja-JP" sz="2400" dirty="0">
                <a:latin typeface="Courier New" panose="02070309020205020404" pitchFamily="49" charset="0"/>
                <a:cs typeface="Courier New" panose="02070309020205020404" pitchFamily="49" charset="0"/>
              </a:rPr>
              <a:t>RBF Kernel </a:t>
            </a:r>
            <a:r>
              <a:rPr lang="ja-JP" altLang="en-US" sz="2400" dirty="0" err="1">
                <a:latin typeface="Courier New" panose="02070309020205020404" pitchFamily="49" charset="0"/>
                <a:cs typeface="Courier New" panose="02070309020205020404" pitchFamily="49" charset="0"/>
              </a:rPr>
              <a:t>での</a:t>
            </a:r>
            <a:r>
              <a:rPr lang="ja-JP" altLang="en-US" sz="2400" dirty="0">
                <a:latin typeface="Courier New" panose="02070309020205020404" pitchFamily="49" charset="0"/>
                <a:cs typeface="Courier New" panose="02070309020205020404" pitchFamily="49" charset="0"/>
              </a:rPr>
              <a:t>訓練誤差</a:t>
            </a:r>
            <a:r>
              <a:rPr lang="en-US" altLang="ja-JP" sz="2400" dirty="0">
                <a:latin typeface="Courier New" panose="02070309020205020404" pitchFamily="49" charset="0"/>
                <a:cs typeface="Courier New" panose="02070309020205020404" pitchFamily="49" charset="0"/>
              </a:rPr>
              <a:t>: 0.826667 </a:t>
            </a:r>
          </a:p>
          <a:p>
            <a:r>
              <a:rPr lang="en-US" altLang="ja-JP" sz="2400" dirty="0">
                <a:latin typeface="Courier New" panose="02070309020205020404" pitchFamily="49" charset="0"/>
                <a:cs typeface="Courier New" panose="02070309020205020404" pitchFamily="49" charset="0"/>
              </a:rPr>
              <a:t> </a:t>
            </a:r>
            <a:r>
              <a:rPr lang="ja-JP" altLang="en-US" sz="2400" dirty="0">
                <a:latin typeface="Courier New" panose="02070309020205020404" pitchFamily="49" charset="0"/>
                <a:cs typeface="Courier New" panose="02070309020205020404" pitchFamily="49" charset="0"/>
              </a:rPr>
              <a:t>交差検証でのスコア</a:t>
            </a:r>
            <a:r>
              <a:rPr lang="en-US" altLang="ja-JP" sz="2400" dirty="0">
                <a:latin typeface="Courier New" panose="02070309020205020404" pitchFamily="49" charset="0"/>
                <a:cs typeface="Courier New" panose="02070309020205020404" pitchFamily="49" charset="0"/>
              </a:rPr>
              <a:t>:  [ 0.78431373  0.80392157  0.83333333]</a:t>
            </a:r>
          </a:p>
          <a:p>
            <a:r>
              <a:rPr lang="en-US" altLang="ja-JP" sz="2400" dirty="0">
                <a:latin typeface="Courier New" panose="02070309020205020404" pitchFamily="49" charset="0"/>
                <a:cs typeface="Courier New" panose="02070309020205020404" pitchFamily="49" charset="0"/>
              </a:rPr>
              <a:t>Polynomial(3) Kernel </a:t>
            </a:r>
            <a:r>
              <a:rPr lang="ja-JP" altLang="en-US" sz="2400" dirty="0" err="1">
                <a:latin typeface="Courier New" panose="02070309020205020404" pitchFamily="49" charset="0"/>
                <a:cs typeface="Courier New" panose="02070309020205020404" pitchFamily="49" charset="0"/>
              </a:rPr>
              <a:t>での</a:t>
            </a:r>
            <a:r>
              <a:rPr lang="ja-JP" altLang="en-US" sz="2400" dirty="0">
                <a:latin typeface="Courier New" panose="02070309020205020404" pitchFamily="49" charset="0"/>
                <a:cs typeface="Courier New" panose="02070309020205020404" pitchFamily="49" charset="0"/>
              </a:rPr>
              <a:t>訓練誤差</a:t>
            </a:r>
            <a:r>
              <a:rPr lang="en-US" altLang="ja-JP" sz="2400" dirty="0">
                <a:latin typeface="Courier New" panose="02070309020205020404" pitchFamily="49" charset="0"/>
                <a:cs typeface="Courier New" panose="02070309020205020404" pitchFamily="49" charset="0"/>
              </a:rPr>
              <a:t>: 0.813333 </a:t>
            </a:r>
          </a:p>
          <a:p>
            <a:r>
              <a:rPr lang="en-US" altLang="ja-JP" sz="2400" dirty="0">
                <a:latin typeface="Courier New" panose="02070309020205020404" pitchFamily="49" charset="0"/>
                <a:cs typeface="Courier New" panose="02070309020205020404" pitchFamily="49" charset="0"/>
              </a:rPr>
              <a:t> </a:t>
            </a:r>
            <a:r>
              <a:rPr lang="ja-JP" altLang="en-US" sz="2400" dirty="0">
                <a:latin typeface="Courier New" panose="02070309020205020404" pitchFamily="49" charset="0"/>
                <a:cs typeface="Courier New" panose="02070309020205020404" pitchFamily="49" charset="0"/>
              </a:rPr>
              <a:t>交差検証でのスコア</a:t>
            </a:r>
            <a:r>
              <a:rPr lang="en-US" altLang="ja-JP" sz="2400" dirty="0">
                <a:latin typeface="Courier New" panose="02070309020205020404" pitchFamily="49" charset="0"/>
                <a:cs typeface="Courier New" panose="02070309020205020404" pitchFamily="49" charset="0"/>
              </a:rPr>
              <a:t>:  [ 0.74509804  0.8627451   0.79166667]</a:t>
            </a:r>
            <a:endParaRPr kumimoji="1" lang="ja-JP" altLang="en-US" sz="2400" dirty="0">
              <a:latin typeface="Courier New" panose="02070309020205020404" pitchFamily="49" charset="0"/>
              <a:cs typeface="Courier New" panose="02070309020205020404" pitchFamily="49" charset="0"/>
            </a:endParaRPr>
          </a:p>
        </p:txBody>
      </p:sp>
      <p:sp>
        <p:nvSpPr>
          <p:cNvPr id="5" name="テキスト ボックス 4"/>
          <p:cNvSpPr txBox="1"/>
          <p:nvPr/>
        </p:nvSpPr>
        <p:spPr>
          <a:xfrm>
            <a:off x="2618508" y="5085312"/>
            <a:ext cx="8617527" cy="830997"/>
          </a:xfrm>
          <a:prstGeom prst="rect">
            <a:avLst/>
          </a:prstGeom>
          <a:noFill/>
        </p:spPr>
        <p:txBody>
          <a:bodyPr wrap="square" rtlCol="0">
            <a:spAutoFit/>
          </a:bodyPr>
          <a:lstStyle/>
          <a:p>
            <a:r>
              <a:rPr kumimoji="1" lang="ja-JP" altLang="en-US" sz="2400" dirty="0"/>
              <a:t>「交差検証でのスコア」内の値に大きなばらつきがなければ，</a:t>
            </a:r>
            <a:endParaRPr kumimoji="1" lang="en-US" altLang="ja-JP" sz="2400" dirty="0"/>
          </a:p>
          <a:p>
            <a:r>
              <a:rPr lang="ja-JP" altLang="en-US" sz="2400" dirty="0"/>
              <a:t>モデルとして適当であるといえる</a:t>
            </a:r>
            <a:endParaRPr kumimoji="1" lang="ja-JP" altLang="en-US" sz="2400" dirty="0"/>
          </a:p>
        </p:txBody>
      </p:sp>
    </p:spTree>
    <p:extLst>
      <p:ext uri="{BB962C8B-B14F-4D97-AF65-F5344CB8AC3E}">
        <p14:creationId xmlns:p14="http://schemas.microsoft.com/office/powerpoint/2010/main" val="322392563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ctr"/>
            <a:r>
              <a:rPr kumimoji="1" lang="ja-JP" altLang="en-US" sz="5400" dirty="0"/>
              <a:t>グリッドサーチ</a:t>
            </a:r>
          </a:p>
        </p:txBody>
      </p:sp>
      <p:sp>
        <p:nvSpPr>
          <p:cNvPr id="3" name="テキスト ボックス 2"/>
          <p:cNvSpPr txBox="1"/>
          <p:nvPr/>
        </p:nvSpPr>
        <p:spPr>
          <a:xfrm>
            <a:off x="789140" y="2129425"/>
            <a:ext cx="9380096" cy="461665"/>
          </a:xfrm>
          <a:prstGeom prst="rect">
            <a:avLst/>
          </a:prstGeom>
          <a:noFill/>
        </p:spPr>
        <p:txBody>
          <a:bodyPr wrap="square" rtlCol="0">
            <a:spAutoFit/>
          </a:bodyPr>
          <a:lstStyle/>
          <a:p>
            <a:r>
              <a:rPr kumimoji="1" lang="ja-JP" altLang="en-US" sz="2400" dirty="0"/>
              <a:t>交差検証を用いてモデル（カーネル）選定，パラメータ設定を行う</a:t>
            </a:r>
          </a:p>
        </p:txBody>
      </p:sp>
      <p:sp>
        <p:nvSpPr>
          <p:cNvPr id="4" name="テキスト ボックス 3"/>
          <p:cNvSpPr txBox="1"/>
          <p:nvPr/>
        </p:nvSpPr>
        <p:spPr>
          <a:xfrm>
            <a:off x="526472" y="2743632"/>
            <a:ext cx="2784764" cy="461665"/>
          </a:xfrm>
          <a:prstGeom prst="rect">
            <a:avLst/>
          </a:prstGeom>
          <a:noFill/>
        </p:spPr>
        <p:txBody>
          <a:bodyPr wrap="square" rtlCol="0">
            <a:spAutoFit/>
          </a:bodyPr>
          <a:lstStyle/>
          <a:p>
            <a:r>
              <a:rPr lang="ja-JP" altLang="en-US" sz="2400" dirty="0"/>
              <a:t>コード</a:t>
            </a:r>
            <a:r>
              <a:rPr lang="en-US" altLang="ja-JP" sz="2400" dirty="0"/>
              <a:t>9.10 In[11]</a:t>
            </a:r>
            <a:endParaRPr kumimoji="1" lang="ja-JP" altLang="en-US" sz="2400" dirty="0"/>
          </a:p>
        </p:txBody>
      </p:sp>
      <p:sp>
        <p:nvSpPr>
          <p:cNvPr id="5" name="テキスト ボックス 4"/>
          <p:cNvSpPr txBox="1"/>
          <p:nvPr/>
        </p:nvSpPr>
        <p:spPr>
          <a:xfrm>
            <a:off x="484903" y="3144985"/>
            <a:ext cx="10868897" cy="3170099"/>
          </a:xfrm>
          <a:prstGeom prst="rect">
            <a:avLst/>
          </a:prstGeom>
          <a:noFill/>
        </p:spPr>
        <p:txBody>
          <a:bodyPr wrap="square" rtlCol="0">
            <a:spAutoFit/>
          </a:bodyPr>
          <a:lstStyle/>
          <a:p>
            <a:r>
              <a:rPr lang="en-US" altLang="ja-JP" sz="2000" dirty="0">
                <a:latin typeface="Courier New" panose="02070309020205020404" pitchFamily="49" charset="0"/>
                <a:cs typeface="Courier New" panose="02070309020205020404" pitchFamily="49" charset="0"/>
              </a:rPr>
              <a:t>from </a:t>
            </a:r>
            <a:r>
              <a:rPr lang="en-US" altLang="ja-JP" sz="2000" dirty="0" err="1">
                <a:latin typeface="Courier New" panose="02070309020205020404" pitchFamily="49" charset="0"/>
                <a:cs typeface="Courier New" panose="02070309020205020404" pitchFamily="49" charset="0"/>
              </a:rPr>
              <a:t>sklearn.</a:t>
            </a:r>
            <a:r>
              <a:rPr lang="en-US" altLang="ja-JP" sz="2000" dirty="0" err="1">
                <a:solidFill>
                  <a:srgbClr val="FF0000"/>
                </a:solidFill>
                <a:latin typeface="Courier New" panose="02070309020205020404" pitchFamily="49" charset="0"/>
                <a:cs typeface="Courier New" panose="02070309020205020404" pitchFamily="49" charset="0"/>
              </a:rPr>
              <a:t>grid_search</a:t>
            </a:r>
            <a:r>
              <a:rPr lang="en-US" altLang="ja-JP" sz="2000" dirty="0">
                <a:latin typeface="Courier New" panose="02070309020205020404" pitchFamily="49" charset="0"/>
                <a:cs typeface="Courier New" panose="02070309020205020404" pitchFamily="49" charset="0"/>
              </a:rPr>
              <a:t> import </a:t>
            </a:r>
            <a:r>
              <a:rPr lang="en-US" altLang="ja-JP" sz="2000" dirty="0" err="1">
                <a:latin typeface="Courier New" panose="02070309020205020404" pitchFamily="49" charset="0"/>
                <a:cs typeface="Courier New" panose="02070309020205020404" pitchFamily="49" charset="0"/>
              </a:rPr>
              <a:t>GridSearchCV</a:t>
            </a:r>
            <a:endParaRPr lang="en-US" altLang="ja-JP" sz="2000" dirty="0">
              <a:latin typeface="Courier New" panose="02070309020205020404" pitchFamily="49" charset="0"/>
              <a:cs typeface="Courier New" panose="02070309020205020404" pitchFamily="49" charset="0"/>
            </a:endParaRPr>
          </a:p>
          <a:p>
            <a:endParaRPr lang="en-US" altLang="ja-JP" sz="2000" dirty="0">
              <a:latin typeface="Courier New" panose="02070309020205020404" pitchFamily="49" charset="0"/>
              <a:cs typeface="Courier New" panose="02070309020205020404" pitchFamily="49" charset="0"/>
            </a:endParaRPr>
          </a:p>
          <a:p>
            <a:r>
              <a:rPr lang="en-US" altLang="ja-JP" sz="2000" dirty="0" err="1">
                <a:latin typeface="Courier New" panose="02070309020205020404" pitchFamily="49" charset="0"/>
                <a:cs typeface="Courier New" panose="02070309020205020404" pitchFamily="49" charset="0"/>
              </a:rPr>
              <a:t>params</a:t>
            </a:r>
            <a:r>
              <a:rPr lang="en-US" altLang="ja-JP" sz="2000" dirty="0">
                <a:latin typeface="Courier New" panose="02070309020205020404" pitchFamily="49" charset="0"/>
                <a:cs typeface="Courier New" panose="02070309020205020404" pitchFamily="49" charset="0"/>
              </a:rPr>
              <a:t> = [{'kernel': ['</a:t>
            </a:r>
            <a:r>
              <a:rPr lang="en-US" altLang="ja-JP" sz="2000" dirty="0" err="1">
                <a:latin typeface="Courier New" panose="02070309020205020404" pitchFamily="49" charset="0"/>
                <a:cs typeface="Courier New" panose="02070309020205020404" pitchFamily="49" charset="0"/>
              </a:rPr>
              <a:t>rbf</a:t>
            </a:r>
            <a:r>
              <a:rPr lang="en-US" altLang="ja-JP" sz="2000" dirty="0">
                <a:latin typeface="Courier New" panose="02070309020205020404" pitchFamily="49" charset="0"/>
                <a:cs typeface="Courier New" panose="02070309020205020404" pitchFamily="49" charset="0"/>
              </a:rPr>
              <a:t>','poly'], 'gamma': [0.01,0.1], 'C': [1,10],</a:t>
            </a:r>
          </a:p>
          <a:p>
            <a:r>
              <a:rPr lang="en-US" altLang="ja-JP" sz="2000" dirty="0">
                <a:latin typeface="Courier New" panose="02070309020205020404" pitchFamily="49" charset="0"/>
                <a:cs typeface="Courier New" panose="02070309020205020404" pitchFamily="49" charset="0"/>
              </a:rPr>
              <a:t>           'degree': [2,3]}]</a:t>
            </a:r>
          </a:p>
          <a:p>
            <a:r>
              <a:rPr lang="en-US" altLang="ja-JP" sz="2000" dirty="0" err="1">
                <a:latin typeface="Courier New" panose="02070309020205020404" pitchFamily="49" charset="0"/>
                <a:cs typeface="Courier New" panose="02070309020205020404" pitchFamily="49" charset="0"/>
              </a:rPr>
              <a:t>gscv</a:t>
            </a:r>
            <a:r>
              <a:rPr lang="en-US" altLang="ja-JP" sz="2000" dirty="0">
                <a:latin typeface="Courier New" panose="02070309020205020404" pitchFamily="49" charset="0"/>
                <a:cs typeface="Courier New" panose="02070309020205020404" pitchFamily="49" charset="0"/>
              </a:rPr>
              <a:t> = </a:t>
            </a:r>
            <a:r>
              <a:rPr lang="en-US" altLang="ja-JP" sz="2000" dirty="0" err="1">
                <a:solidFill>
                  <a:srgbClr val="FF0000"/>
                </a:solidFill>
                <a:latin typeface="Courier New" panose="02070309020205020404" pitchFamily="49" charset="0"/>
                <a:cs typeface="Courier New" panose="02070309020205020404" pitchFamily="49" charset="0"/>
              </a:rPr>
              <a:t>GridSearchCV</a:t>
            </a:r>
            <a:r>
              <a:rPr lang="en-US" altLang="ja-JP" sz="2000" dirty="0">
                <a:latin typeface="Courier New" panose="02070309020205020404" pitchFamily="49" charset="0"/>
                <a:cs typeface="Courier New" panose="02070309020205020404" pitchFamily="49" charset="0"/>
              </a:rPr>
              <a:t>(</a:t>
            </a:r>
            <a:r>
              <a:rPr lang="en-US" altLang="ja-JP" sz="2000" dirty="0" err="1">
                <a:latin typeface="Courier New" panose="02070309020205020404" pitchFamily="49" charset="0"/>
                <a:cs typeface="Courier New" panose="02070309020205020404" pitchFamily="49" charset="0"/>
              </a:rPr>
              <a:t>svm.SVR</a:t>
            </a:r>
            <a:r>
              <a:rPr lang="en-US" altLang="ja-JP" sz="2000" dirty="0">
                <a:latin typeface="Courier New" panose="02070309020205020404" pitchFamily="49" charset="0"/>
                <a:cs typeface="Courier New" panose="02070309020205020404" pitchFamily="49" charset="0"/>
              </a:rPr>
              <a:t>(), </a:t>
            </a:r>
            <a:r>
              <a:rPr lang="en-US" altLang="ja-JP" sz="2000" dirty="0" err="1">
                <a:latin typeface="Courier New" panose="02070309020205020404" pitchFamily="49" charset="0"/>
                <a:cs typeface="Courier New" panose="02070309020205020404" pitchFamily="49" charset="0"/>
              </a:rPr>
              <a:t>params</a:t>
            </a:r>
            <a:r>
              <a:rPr lang="en-US" altLang="ja-JP" sz="2000" dirty="0">
                <a:latin typeface="Courier New" panose="02070309020205020404" pitchFamily="49" charset="0"/>
                <a:cs typeface="Courier New" panose="02070309020205020404" pitchFamily="49" charset="0"/>
              </a:rPr>
              <a:t>, cv=5)</a:t>
            </a:r>
          </a:p>
          <a:p>
            <a:r>
              <a:rPr lang="en-US" altLang="ja-JP" sz="2000" dirty="0" err="1">
                <a:latin typeface="Courier New" panose="02070309020205020404" pitchFamily="49" charset="0"/>
                <a:cs typeface="Courier New" panose="02070309020205020404" pitchFamily="49" charset="0"/>
              </a:rPr>
              <a:t>gscv.fit</a:t>
            </a:r>
            <a:r>
              <a:rPr lang="en-US" altLang="ja-JP" sz="2000" dirty="0">
                <a:latin typeface="Courier New" panose="02070309020205020404" pitchFamily="49" charset="0"/>
                <a:cs typeface="Courier New" panose="02070309020205020404" pitchFamily="49" charset="0"/>
              </a:rPr>
              <a:t>(X, y)</a:t>
            </a:r>
          </a:p>
          <a:p>
            <a:endParaRPr lang="en-US" altLang="ja-JP" sz="2000" dirty="0">
              <a:latin typeface="Courier New" panose="02070309020205020404" pitchFamily="49" charset="0"/>
              <a:cs typeface="Courier New" panose="02070309020205020404" pitchFamily="49" charset="0"/>
            </a:endParaRPr>
          </a:p>
          <a:p>
            <a:r>
              <a:rPr lang="en-US" altLang="ja-JP" sz="2000" dirty="0">
                <a:latin typeface="Courier New" panose="02070309020205020404" pitchFamily="49" charset="0"/>
                <a:cs typeface="Courier New" panose="02070309020205020404" pitchFamily="49" charset="0"/>
              </a:rPr>
              <a:t>print(</a:t>
            </a:r>
            <a:r>
              <a:rPr lang="en-US" altLang="ja-JP" sz="2000" dirty="0" err="1">
                <a:latin typeface="Courier New" panose="02070309020205020404" pitchFamily="49" charset="0"/>
                <a:cs typeface="Courier New" panose="02070309020205020404" pitchFamily="49" charset="0"/>
              </a:rPr>
              <a:t>gscv.best_estimator</a:t>
            </a:r>
            <a:r>
              <a:rPr lang="en-US" altLang="ja-JP" sz="2000" dirty="0">
                <a:latin typeface="Courier New" panose="02070309020205020404" pitchFamily="49" charset="0"/>
                <a:cs typeface="Courier New" panose="02070309020205020404" pitchFamily="49" charset="0"/>
              </a:rPr>
              <a:t>_)</a:t>
            </a:r>
          </a:p>
          <a:p>
            <a:r>
              <a:rPr lang="en-US" altLang="ja-JP" sz="2000" dirty="0">
                <a:latin typeface="Courier New" panose="02070309020205020404" pitchFamily="49" charset="0"/>
                <a:cs typeface="Courier New" panose="02070309020205020404" pitchFamily="49" charset="0"/>
              </a:rPr>
              <a:t>print(</a:t>
            </a:r>
            <a:r>
              <a:rPr lang="en-US" altLang="ja-JP" sz="2000" dirty="0" err="1">
                <a:latin typeface="Courier New" panose="02070309020205020404" pitchFamily="49" charset="0"/>
                <a:cs typeface="Courier New" panose="02070309020205020404" pitchFamily="49" charset="0"/>
              </a:rPr>
              <a:t>gscv.best_score</a:t>
            </a:r>
            <a:r>
              <a:rPr lang="en-US" altLang="ja-JP" sz="2000" dirty="0">
                <a:latin typeface="Courier New" panose="02070309020205020404" pitchFamily="49" charset="0"/>
                <a:cs typeface="Courier New" panose="02070309020205020404" pitchFamily="49" charset="0"/>
              </a:rPr>
              <a:t>_)</a:t>
            </a:r>
          </a:p>
          <a:p>
            <a:r>
              <a:rPr lang="en-US" altLang="ja-JP" sz="2000" dirty="0">
                <a:latin typeface="Courier New" panose="02070309020205020404" pitchFamily="49" charset="0"/>
                <a:cs typeface="Courier New" panose="02070309020205020404" pitchFamily="49" charset="0"/>
              </a:rPr>
              <a:t>print(</a:t>
            </a:r>
            <a:r>
              <a:rPr lang="en-US" altLang="ja-JP" sz="2000" dirty="0" err="1">
                <a:latin typeface="Courier New" panose="02070309020205020404" pitchFamily="49" charset="0"/>
                <a:cs typeface="Courier New" panose="02070309020205020404" pitchFamily="49" charset="0"/>
              </a:rPr>
              <a:t>gscv.best_params</a:t>
            </a:r>
            <a:r>
              <a:rPr lang="en-US" altLang="ja-JP" sz="2000" dirty="0">
                <a:latin typeface="Courier New" panose="02070309020205020404" pitchFamily="49" charset="0"/>
                <a:cs typeface="Courier New" panose="02070309020205020404" pitchFamily="49" charset="0"/>
              </a:rPr>
              <a:t>_)</a:t>
            </a:r>
          </a:p>
        </p:txBody>
      </p:sp>
      <p:sp>
        <p:nvSpPr>
          <p:cNvPr id="7" name="正方形/長方形 6"/>
          <p:cNvSpPr/>
          <p:nvPr/>
        </p:nvSpPr>
        <p:spPr>
          <a:xfrm>
            <a:off x="484903" y="3726872"/>
            <a:ext cx="10868897" cy="706582"/>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上矢印 7"/>
          <p:cNvSpPr/>
          <p:nvPr/>
        </p:nvSpPr>
        <p:spPr>
          <a:xfrm rot="19751196">
            <a:off x="8534400" y="4495512"/>
            <a:ext cx="374072" cy="983673"/>
          </a:xfrm>
          <a:prstGeom prst="up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7315200" y="5494827"/>
            <a:ext cx="3643745" cy="830997"/>
          </a:xfrm>
          <a:prstGeom prst="rect">
            <a:avLst/>
          </a:prstGeom>
          <a:noFill/>
        </p:spPr>
        <p:txBody>
          <a:bodyPr wrap="square" rtlCol="0">
            <a:spAutoFit/>
          </a:bodyPr>
          <a:lstStyle/>
          <a:p>
            <a:r>
              <a:rPr kumimoji="1" lang="ja-JP" altLang="en-US" sz="2400" dirty="0"/>
              <a:t>カーネルやパラメータの候補を自分で設定する</a:t>
            </a:r>
          </a:p>
        </p:txBody>
      </p:sp>
    </p:spTree>
    <p:extLst>
      <p:ext uri="{BB962C8B-B14F-4D97-AF65-F5344CB8AC3E}">
        <p14:creationId xmlns:p14="http://schemas.microsoft.com/office/powerpoint/2010/main" val="143401703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1"/>
          <p:cNvSpPr>
            <a:spLocks noGrp="1"/>
          </p:cNvSpPr>
          <p:nvPr>
            <p:ph type="title"/>
          </p:nvPr>
        </p:nvSpPr>
        <p:spPr/>
        <p:txBody>
          <a:bodyPr>
            <a:normAutofit/>
          </a:bodyPr>
          <a:lstStyle/>
          <a:p>
            <a:pPr algn="ctr"/>
            <a:r>
              <a:rPr kumimoji="1" lang="ja-JP" altLang="en-US" sz="5400" dirty="0"/>
              <a:t>グリッドサーチ</a:t>
            </a:r>
          </a:p>
        </p:txBody>
      </p:sp>
      <p:sp>
        <p:nvSpPr>
          <p:cNvPr id="4" name="テキスト ボックス 3"/>
          <p:cNvSpPr txBox="1"/>
          <p:nvPr/>
        </p:nvSpPr>
        <p:spPr>
          <a:xfrm>
            <a:off x="685799" y="2078187"/>
            <a:ext cx="11173691" cy="1323439"/>
          </a:xfrm>
          <a:prstGeom prst="rect">
            <a:avLst/>
          </a:prstGeom>
          <a:noFill/>
        </p:spPr>
        <p:txBody>
          <a:bodyPr wrap="square" rtlCol="0">
            <a:spAutoFit/>
          </a:bodyPr>
          <a:lstStyle/>
          <a:p>
            <a:r>
              <a:rPr lang="en-US" altLang="ja-JP" sz="2000" dirty="0">
                <a:latin typeface="Courier New" panose="02070309020205020404" pitchFamily="49" charset="0"/>
                <a:cs typeface="Courier New" panose="02070309020205020404" pitchFamily="49" charset="0"/>
              </a:rPr>
              <a:t>SVR(C=10, </a:t>
            </a:r>
            <a:r>
              <a:rPr lang="en-US" altLang="ja-JP" sz="2000" dirty="0" err="1">
                <a:latin typeface="Courier New" panose="02070309020205020404" pitchFamily="49" charset="0"/>
                <a:cs typeface="Courier New" panose="02070309020205020404" pitchFamily="49" charset="0"/>
              </a:rPr>
              <a:t>cache_size</a:t>
            </a:r>
            <a:r>
              <a:rPr lang="en-US" altLang="ja-JP" sz="2000" dirty="0">
                <a:latin typeface="Courier New" panose="02070309020205020404" pitchFamily="49" charset="0"/>
                <a:cs typeface="Courier New" panose="02070309020205020404" pitchFamily="49" charset="0"/>
              </a:rPr>
              <a:t>=200, coef0=0.0, degree=2, epsilon=0.1, gamma=0.1,</a:t>
            </a:r>
          </a:p>
          <a:p>
            <a:r>
              <a:rPr lang="en-US" altLang="ja-JP" sz="2000" dirty="0">
                <a:latin typeface="Courier New" panose="02070309020205020404" pitchFamily="49" charset="0"/>
                <a:cs typeface="Courier New" panose="02070309020205020404" pitchFamily="49" charset="0"/>
              </a:rPr>
              <a:t>  kernel='</a:t>
            </a:r>
            <a:r>
              <a:rPr lang="en-US" altLang="ja-JP" sz="2000" dirty="0" err="1">
                <a:latin typeface="Courier New" panose="02070309020205020404" pitchFamily="49" charset="0"/>
                <a:cs typeface="Courier New" panose="02070309020205020404" pitchFamily="49" charset="0"/>
              </a:rPr>
              <a:t>rbf</a:t>
            </a:r>
            <a:r>
              <a:rPr lang="en-US" altLang="ja-JP" sz="2000" dirty="0">
                <a:latin typeface="Courier New" panose="02070309020205020404" pitchFamily="49" charset="0"/>
                <a:cs typeface="Courier New" panose="02070309020205020404" pitchFamily="49" charset="0"/>
              </a:rPr>
              <a:t>', </a:t>
            </a:r>
            <a:r>
              <a:rPr lang="en-US" altLang="ja-JP" sz="2000" dirty="0" err="1">
                <a:latin typeface="Courier New" panose="02070309020205020404" pitchFamily="49" charset="0"/>
                <a:cs typeface="Courier New" panose="02070309020205020404" pitchFamily="49" charset="0"/>
              </a:rPr>
              <a:t>max_iter</a:t>
            </a:r>
            <a:r>
              <a:rPr lang="en-US" altLang="ja-JP" sz="2000" dirty="0">
                <a:latin typeface="Courier New" panose="02070309020205020404" pitchFamily="49" charset="0"/>
                <a:cs typeface="Courier New" panose="02070309020205020404" pitchFamily="49" charset="0"/>
              </a:rPr>
              <a:t>=-1, shrinking=True, </a:t>
            </a:r>
            <a:r>
              <a:rPr lang="en-US" altLang="ja-JP" sz="2000" dirty="0" err="1">
                <a:latin typeface="Courier New" panose="02070309020205020404" pitchFamily="49" charset="0"/>
                <a:cs typeface="Courier New" panose="02070309020205020404" pitchFamily="49" charset="0"/>
              </a:rPr>
              <a:t>tol</a:t>
            </a:r>
            <a:r>
              <a:rPr lang="en-US" altLang="ja-JP" sz="2000" dirty="0">
                <a:latin typeface="Courier New" panose="02070309020205020404" pitchFamily="49" charset="0"/>
                <a:cs typeface="Courier New" panose="02070309020205020404" pitchFamily="49" charset="0"/>
              </a:rPr>
              <a:t>=0.001, verbose=False)</a:t>
            </a:r>
          </a:p>
          <a:p>
            <a:r>
              <a:rPr lang="en-US" altLang="ja-JP" sz="2000" dirty="0">
                <a:latin typeface="Courier New" panose="02070309020205020404" pitchFamily="49" charset="0"/>
                <a:cs typeface="Courier New" panose="02070309020205020404" pitchFamily="49" charset="0"/>
              </a:rPr>
              <a:t>0.00332049460486</a:t>
            </a:r>
          </a:p>
          <a:p>
            <a:r>
              <a:rPr lang="en-US" altLang="ja-JP" sz="2000" dirty="0">
                <a:latin typeface="Courier New" panose="02070309020205020404" pitchFamily="49" charset="0"/>
                <a:cs typeface="Courier New" panose="02070309020205020404" pitchFamily="49" charset="0"/>
              </a:rPr>
              <a:t>{'gamma': 0.1, 'C': 10, 'degree': 2, 'kernel': '</a:t>
            </a:r>
            <a:r>
              <a:rPr lang="en-US" altLang="ja-JP" sz="2000" dirty="0" err="1">
                <a:latin typeface="Courier New" panose="02070309020205020404" pitchFamily="49" charset="0"/>
                <a:cs typeface="Courier New" panose="02070309020205020404" pitchFamily="49" charset="0"/>
              </a:rPr>
              <a:t>rbf</a:t>
            </a:r>
            <a:r>
              <a:rPr lang="en-US" altLang="ja-JP" sz="2000" dirty="0">
                <a:latin typeface="Courier New" panose="02070309020205020404" pitchFamily="49" charset="0"/>
                <a:cs typeface="Courier New" panose="02070309020205020404" pitchFamily="49" charset="0"/>
              </a:rPr>
              <a:t>'}</a:t>
            </a:r>
            <a:endParaRPr kumimoji="1" lang="ja-JP" altLang="en-US" sz="2000" dirty="0">
              <a:latin typeface="Courier New" panose="02070309020205020404" pitchFamily="49" charset="0"/>
              <a:cs typeface="Courier New" panose="02070309020205020404" pitchFamily="49" charset="0"/>
            </a:endParaRPr>
          </a:p>
        </p:txBody>
      </p:sp>
      <p:sp>
        <p:nvSpPr>
          <p:cNvPr id="5" name="テキスト ボックス 4"/>
          <p:cNvSpPr txBox="1"/>
          <p:nvPr/>
        </p:nvSpPr>
        <p:spPr>
          <a:xfrm>
            <a:off x="3325091" y="4184073"/>
            <a:ext cx="6941127" cy="830997"/>
          </a:xfrm>
          <a:prstGeom prst="rect">
            <a:avLst/>
          </a:prstGeom>
          <a:noFill/>
        </p:spPr>
        <p:txBody>
          <a:bodyPr wrap="square" rtlCol="0">
            <a:spAutoFit/>
          </a:bodyPr>
          <a:lstStyle/>
          <a:p>
            <a:r>
              <a:rPr kumimoji="1" lang="en-US" altLang="ja-JP" sz="2400" dirty="0"/>
              <a:t>※</a:t>
            </a:r>
            <a:r>
              <a:rPr kumimoji="1" lang="ja-JP" altLang="en-US" sz="2400" dirty="0"/>
              <a:t>教科書の例と候補が異なるので，</a:t>
            </a:r>
            <a:endParaRPr kumimoji="1" lang="en-US" altLang="ja-JP" sz="2400" dirty="0"/>
          </a:p>
          <a:p>
            <a:r>
              <a:rPr lang="ja-JP" altLang="en-US" sz="2400" dirty="0"/>
              <a:t>教科書の出力と同一の出力にはならないので注意</a:t>
            </a:r>
            <a:endParaRPr kumimoji="1" lang="ja-JP" altLang="en-US" sz="2400" dirty="0"/>
          </a:p>
        </p:txBody>
      </p:sp>
    </p:spTree>
    <p:extLst>
      <p:ext uri="{BB962C8B-B14F-4D97-AF65-F5344CB8AC3E}">
        <p14:creationId xmlns:p14="http://schemas.microsoft.com/office/powerpoint/2010/main" val="13212267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49452" y="1621413"/>
            <a:ext cx="9693096" cy="4680000"/>
          </a:xfrm>
          <a:prstGeom prst="rect">
            <a:avLst/>
          </a:prstGeom>
        </p:spPr>
      </p:pic>
      <p:sp>
        <p:nvSpPr>
          <p:cNvPr id="4" name="タイトル 1"/>
          <p:cNvSpPr>
            <a:spLocks noGrp="1"/>
          </p:cNvSpPr>
          <p:nvPr>
            <p:ph type="title"/>
          </p:nvPr>
        </p:nvSpPr>
        <p:spPr/>
        <p:txBody>
          <a:bodyPr>
            <a:normAutofit/>
          </a:bodyPr>
          <a:lstStyle/>
          <a:p>
            <a:pPr algn="ctr"/>
            <a:r>
              <a:rPr kumimoji="1" lang="ja-JP" altLang="en-US" sz="5400" dirty="0"/>
              <a:t>グリッドサーチ</a:t>
            </a:r>
          </a:p>
        </p:txBody>
      </p:sp>
    </p:spTree>
    <p:extLst>
      <p:ext uri="{BB962C8B-B14F-4D97-AF65-F5344CB8AC3E}">
        <p14:creationId xmlns:p14="http://schemas.microsoft.com/office/powerpoint/2010/main" val="114023412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ctr"/>
            <a:r>
              <a:rPr kumimoji="1" lang="ja-JP" altLang="en-US" sz="6000" dirty="0"/>
              <a:t>問題</a:t>
            </a:r>
            <a:r>
              <a:rPr kumimoji="1" lang="en-US" altLang="ja-JP" sz="6000" dirty="0"/>
              <a:t>3</a:t>
            </a:r>
            <a:endParaRPr kumimoji="1" lang="ja-JP" altLang="en-US" sz="6000" dirty="0"/>
          </a:p>
        </p:txBody>
      </p:sp>
      <p:sp>
        <p:nvSpPr>
          <p:cNvPr id="3" name="テキスト ボックス 2"/>
          <p:cNvSpPr txBox="1"/>
          <p:nvPr/>
        </p:nvSpPr>
        <p:spPr>
          <a:xfrm>
            <a:off x="1059876" y="2009347"/>
            <a:ext cx="9538851" cy="2677656"/>
          </a:xfrm>
          <a:prstGeom prst="rect">
            <a:avLst/>
          </a:prstGeom>
          <a:noFill/>
        </p:spPr>
        <p:txBody>
          <a:bodyPr wrap="square" rtlCol="0">
            <a:spAutoFit/>
          </a:bodyPr>
          <a:lstStyle/>
          <a:p>
            <a:r>
              <a:rPr kumimoji="1" lang="ja-JP" altLang="en-US" sz="2400" dirty="0"/>
              <a:t>問題</a:t>
            </a:r>
            <a:r>
              <a:rPr kumimoji="1" lang="en-US" altLang="ja-JP" sz="2400" dirty="0"/>
              <a:t>1</a:t>
            </a:r>
            <a:r>
              <a:rPr kumimoji="1" lang="ja-JP" altLang="en-US" sz="2400" dirty="0"/>
              <a:t>で用いたデータを，以下のパラメータ候補でグリッドサーチせよ．また検証で得られた分離超平面を描画せよ．</a:t>
            </a:r>
            <a:endParaRPr kumimoji="1" lang="en-US" altLang="ja-JP" sz="2400" dirty="0"/>
          </a:p>
          <a:p>
            <a:endParaRPr lang="en-US" altLang="ja-JP" sz="2400" dirty="0"/>
          </a:p>
          <a:p>
            <a:pPr marL="342900" indent="-342900">
              <a:buFont typeface="Arial" panose="020B0604020202020204" pitchFamily="34" charset="0"/>
              <a:buChar char="•"/>
            </a:pPr>
            <a:r>
              <a:rPr lang="ja-JP" altLang="en-US" sz="2400" dirty="0"/>
              <a:t>カーネル： 線形・</a:t>
            </a:r>
            <a:r>
              <a:rPr lang="en-US" altLang="ja-JP" sz="2400" dirty="0"/>
              <a:t>RBF</a:t>
            </a:r>
          </a:p>
          <a:p>
            <a:pPr marL="342900" indent="-342900">
              <a:buFont typeface="Arial" panose="020B0604020202020204" pitchFamily="34" charset="0"/>
              <a:buChar char="•"/>
            </a:pPr>
            <a:r>
              <a:rPr lang="en-US" altLang="ja-JP" sz="2400" dirty="0"/>
              <a:t> </a:t>
            </a:r>
            <a:r>
              <a:rPr lang="ja-JP" altLang="en-US" sz="2400" dirty="0"/>
              <a:t>： </a:t>
            </a:r>
            <a:r>
              <a:rPr lang="en-US" altLang="ja-JP" sz="2400" dirty="0"/>
              <a:t>0.01, 0.1</a:t>
            </a:r>
          </a:p>
          <a:p>
            <a:pPr marL="342900" indent="-342900">
              <a:buFont typeface="Arial" panose="020B0604020202020204" pitchFamily="34" charset="0"/>
              <a:buChar char="•"/>
            </a:pPr>
            <a:r>
              <a:rPr lang="en-US" altLang="ja-JP" sz="2400" dirty="0"/>
              <a:t>C</a:t>
            </a:r>
            <a:r>
              <a:rPr lang="ja-JP" altLang="en-US" sz="2400" dirty="0"/>
              <a:t>： </a:t>
            </a:r>
            <a:r>
              <a:rPr lang="en-US" altLang="ja-JP" sz="2400" dirty="0"/>
              <a:t>1, 10</a:t>
            </a:r>
          </a:p>
          <a:p>
            <a:pPr marL="342900" indent="-342900">
              <a:buFont typeface="Arial" panose="020B0604020202020204" pitchFamily="34" charset="0"/>
              <a:buChar char="•"/>
            </a:pPr>
            <a:r>
              <a:rPr lang="en-US" altLang="ja-JP" sz="2400" dirty="0"/>
              <a:t>degree</a:t>
            </a:r>
            <a:r>
              <a:rPr lang="ja-JP" altLang="en-US" sz="2400" dirty="0"/>
              <a:t>： </a:t>
            </a:r>
            <a:r>
              <a:rPr lang="en-US" altLang="ja-JP" sz="2400" dirty="0"/>
              <a:t>2, 3</a:t>
            </a:r>
            <a:endParaRPr kumimoji="1" lang="ja-JP" altLang="en-US" sz="2400" dirty="0"/>
          </a:p>
        </p:txBody>
      </p:sp>
      <p:pic>
        <p:nvPicPr>
          <p:cNvPr id="5" name="図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56592" y="3643745"/>
            <a:ext cx="176931" cy="200009"/>
          </a:xfrm>
          <a:prstGeom prst="rect">
            <a:avLst/>
          </a:prstGeom>
        </p:spPr>
      </p:pic>
    </p:spTree>
    <p:extLst>
      <p:ext uri="{BB962C8B-B14F-4D97-AF65-F5344CB8AC3E}">
        <p14:creationId xmlns:p14="http://schemas.microsoft.com/office/powerpoint/2010/main" val="97486048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678873" y="2867890"/>
            <a:ext cx="10571018" cy="1015663"/>
          </a:xfrm>
          <a:prstGeom prst="rect">
            <a:avLst/>
          </a:prstGeom>
          <a:noFill/>
        </p:spPr>
        <p:txBody>
          <a:bodyPr wrap="square" rtlCol="0">
            <a:spAutoFit/>
          </a:bodyPr>
          <a:lstStyle/>
          <a:p>
            <a:r>
              <a:rPr kumimoji="1" lang="en-US" altLang="ja-JP" sz="6000" dirty="0"/>
              <a:t>9.3</a:t>
            </a:r>
            <a:r>
              <a:rPr kumimoji="1" lang="ja-JP" altLang="en-US" sz="6000" dirty="0"/>
              <a:t>　教師なし学習</a:t>
            </a:r>
          </a:p>
        </p:txBody>
      </p:sp>
    </p:spTree>
    <p:extLst>
      <p:ext uri="{BB962C8B-B14F-4D97-AF65-F5344CB8AC3E}">
        <p14:creationId xmlns:p14="http://schemas.microsoft.com/office/powerpoint/2010/main" val="302296622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ctr"/>
            <a:r>
              <a:rPr kumimoji="1" lang="ja-JP" altLang="en-US" sz="5400" dirty="0"/>
              <a:t>クラスタリング</a:t>
            </a:r>
          </a:p>
        </p:txBody>
      </p:sp>
      <p:sp>
        <p:nvSpPr>
          <p:cNvPr id="3" name="テキスト ボックス 2"/>
          <p:cNvSpPr txBox="1"/>
          <p:nvPr/>
        </p:nvSpPr>
        <p:spPr>
          <a:xfrm>
            <a:off x="602673" y="1884652"/>
            <a:ext cx="9358745" cy="1323439"/>
          </a:xfrm>
          <a:prstGeom prst="rect">
            <a:avLst/>
          </a:prstGeom>
          <a:noFill/>
        </p:spPr>
        <p:txBody>
          <a:bodyPr wrap="square" rtlCol="0">
            <a:spAutoFit/>
          </a:bodyPr>
          <a:lstStyle/>
          <a:p>
            <a:r>
              <a:rPr kumimoji="1" lang="ja-JP" altLang="en-US" sz="2400" dirty="0"/>
              <a:t>データを互いに素な部分集合（＝</a:t>
            </a:r>
            <a:r>
              <a:rPr kumimoji="1" lang="ja-JP" altLang="en-US" sz="3200" dirty="0"/>
              <a:t>クラスタ</a:t>
            </a:r>
            <a:r>
              <a:rPr kumimoji="1" lang="ja-JP" altLang="en-US" sz="2400" dirty="0"/>
              <a:t>）に分類すること</a:t>
            </a:r>
            <a:endParaRPr kumimoji="1" lang="en-US" altLang="ja-JP" sz="2400" dirty="0"/>
          </a:p>
          <a:p>
            <a:endParaRPr lang="en-US" altLang="ja-JP" sz="2400" dirty="0"/>
          </a:p>
          <a:p>
            <a:r>
              <a:rPr lang="ja-JP" altLang="en-US" sz="2400" dirty="0"/>
              <a:t>　　　　　　　　　　　　　類義語：クラスタ解析・クラスタ分析</a:t>
            </a:r>
            <a:endParaRPr kumimoji="1" lang="ja-JP" altLang="en-US" sz="2400" dirty="0"/>
          </a:p>
        </p:txBody>
      </p:sp>
      <p:grpSp>
        <p:nvGrpSpPr>
          <p:cNvPr id="10" name="グループ化 9"/>
          <p:cNvGrpSpPr/>
          <p:nvPr/>
        </p:nvGrpSpPr>
        <p:grpSpPr>
          <a:xfrm>
            <a:off x="391431" y="3215782"/>
            <a:ext cx="4890614" cy="3251941"/>
            <a:chOff x="391431" y="3215782"/>
            <a:chExt cx="4890614" cy="3251941"/>
          </a:xfrm>
        </p:grpSpPr>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1431" y="3215782"/>
              <a:ext cx="4890614" cy="3251941"/>
            </a:xfrm>
            <a:prstGeom prst="rect">
              <a:avLst/>
            </a:prstGeom>
          </p:spPr>
        </p:pic>
        <p:sp>
          <p:nvSpPr>
            <p:cNvPr id="8" name="正方形/長方形 7"/>
            <p:cNvSpPr/>
            <p:nvPr/>
          </p:nvSpPr>
          <p:spPr>
            <a:xfrm>
              <a:off x="2798618" y="5527964"/>
              <a:ext cx="429491" cy="2078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1" name="グループ化 10"/>
          <p:cNvGrpSpPr/>
          <p:nvPr/>
        </p:nvGrpSpPr>
        <p:grpSpPr>
          <a:xfrm>
            <a:off x="6463186" y="3208091"/>
            <a:ext cx="4890614" cy="3251941"/>
            <a:chOff x="6463186" y="3208091"/>
            <a:chExt cx="4890614" cy="3251941"/>
          </a:xfrm>
        </p:grpSpPr>
        <p:pic>
          <p:nvPicPr>
            <p:cNvPr id="5" name="図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63186" y="3208091"/>
              <a:ext cx="4890614" cy="3251941"/>
            </a:xfrm>
            <a:prstGeom prst="rect">
              <a:avLst/>
            </a:prstGeom>
          </p:spPr>
        </p:pic>
        <p:sp>
          <p:nvSpPr>
            <p:cNvPr id="6" name="楕円 5"/>
            <p:cNvSpPr/>
            <p:nvPr/>
          </p:nvSpPr>
          <p:spPr>
            <a:xfrm>
              <a:off x="7301346" y="3435927"/>
              <a:ext cx="1634836" cy="229985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楕円 6"/>
            <p:cNvSpPr/>
            <p:nvPr/>
          </p:nvSpPr>
          <p:spPr>
            <a:xfrm>
              <a:off x="8936182" y="3402055"/>
              <a:ext cx="1842654" cy="261081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8645277" y="5534126"/>
              <a:ext cx="429491" cy="2078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2" name="右矢印 11"/>
          <p:cNvSpPr/>
          <p:nvPr/>
        </p:nvSpPr>
        <p:spPr>
          <a:xfrm>
            <a:off x="5638800" y="4170218"/>
            <a:ext cx="678873" cy="983673"/>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02118779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ctr"/>
            <a:r>
              <a:rPr lang="ja-JP" altLang="en-US" sz="5400" dirty="0">
                <a:latin typeface="LaTeX" panose="02000503000000000000" pitchFamily="2" charset="0"/>
              </a:rPr>
              <a:t> </a:t>
            </a:r>
            <a:r>
              <a:rPr kumimoji="1" lang="en-US" altLang="ja-JP" sz="5400" dirty="0">
                <a:latin typeface="+mj-ea"/>
              </a:rPr>
              <a:t>-</a:t>
            </a:r>
            <a:r>
              <a:rPr kumimoji="1" lang="ja-JP" altLang="en-US" sz="5400" dirty="0"/>
              <a:t>平均法</a:t>
            </a:r>
          </a:p>
        </p:txBody>
      </p:sp>
      <p:sp>
        <p:nvSpPr>
          <p:cNvPr id="4" name="テキスト ボックス 3"/>
          <p:cNvSpPr txBox="1"/>
          <p:nvPr/>
        </p:nvSpPr>
        <p:spPr>
          <a:xfrm>
            <a:off x="963297" y="1773994"/>
            <a:ext cx="5943600" cy="1200329"/>
          </a:xfrm>
          <a:prstGeom prst="rect">
            <a:avLst/>
          </a:prstGeom>
          <a:noFill/>
        </p:spPr>
        <p:txBody>
          <a:bodyPr wrap="square" rtlCol="0">
            <a:spAutoFit/>
          </a:bodyPr>
          <a:lstStyle/>
          <a:p>
            <a:r>
              <a:rPr kumimoji="1" lang="ja-JP" altLang="en-US" sz="2400" dirty="0"/>
              <a:t>データセット</a:t>
            </a:r>
            <a:endParaRPr kumimoji="1" lang="en-US" altLang="ja-JP" sz="2400" dirty="0"/>
          </a:p>
          <a:p>
            <a:endParaRPr lang="en-US" altLang="ja-JP" sz="2400" dirty="0"/>
          </a:p>
          <a:p>
            <a:r>
              <a:rPr lang="ja-JP" altLang="en-US" sz="2400" dirty="0"/>
              <a:t>クラスタ</a:t>
            </a:r>
            <a:endParaRPr kumimoji="1" lang="ja-JP" altLang="en-US" sz="2400" dirty="0"/>
          </a:p>
        </p:txBody>
      </p:sp>
      <p:pic>
        <p:nvPicPr>
          <p:cNvPr id="5" name="図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34144" y="1895854"/>
            <a:ext cx="3201685" cy="355267"/>
          </a:xfrm>
          <a:prstGeom prst="rect">
            <a:avLst/>
          </a:prstGeom>
        </p:spPr>
      </p:pic>
      <p:pic>
        <p:nvPicPr>
          <p:cNvPr id="6" name="図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34144" y="2635239"/>
            <a:ext cx="2497317" cy="310761"/>
          </a:xfrm>
          <a:prstGeom prst="rect">
            <a:avLst/>
          </a:prstGeom>
        </p:spPr>
      </p:pic>
      <p:sp>
        <p:nvSpPr>
          <p:cNvPr id="8" name="テキスト ボックス 7"/>
          <p:cNvSpPr txBox="1"/>
          <p:nvPr/>
        </p:nvSpPr>
        <p:spPr>
          <a:xfrm>
            <a:off x="838199" y="3505192"/>
            <a:ext cx="10092416" cy="1938992"/>
          </a:xfrm>
          <a:prstGeom prst="rect">
            <a:avLst/>
          </a:prstGeom>
          <a:noFill/>
        </p:spPr>
        <p:txBody>
          <a:bodyPr wrap="square" rtlCol="0">
            <a:spAutoFit/>
          </a:bodyPr>
          <a:lstStyle/>
          <a:p>
            <a:r>
              <a:rPr kumimoji="1" lang="ja-JP" altLang="en-US" sz="2400" dirty="0"/>
              <a:t>データを以下の特徴を持つ</a:t>
            </a:r>
            <a:r>
              <a:rPr kumimoji="1" lang="en-US" altLang="ja-JP" sz="2400" dirty="0">
                <a:latin typeface="LaTeX" panose="02000503000000000000" pitchFamily="2" charset="0"/>
              </a:rPr>
              <a:t>k</a:t>
            </a:r>
            <a:r>
              <a:rPr kumimoji="1" lang="ja-JP" altLang="en-US" sz="2400" dirty="0"/>
              <a:t>個のクラスタに分割する</a:t>
            </a:r>
            <a:endParaRPr kumimoji="1" lang="en-US" altLang="ja-JP" sz="2400" dirty="0"/>
          </a:p>
          <a:p>
            <a:pPr marL="457200" indent="-457200">
              <a:buFont typeface="+mj-lt"/>
              <a:buAutoNum type="arabicPeriod"/>
            </a:pPr>
            <a:r>
              <a:rPr lang="ja-JP" altLang="en-US" sz="2400" dirty="0"/>
              <a:t>各　 はクラスタの内</a:t>
            </a:r>
            <a:r>
              <a:rPr lang="en-US" altLang="ja-JP" sz="2400" dirty="0"/>
              <a:t>1</a:t>
            </a:r>
            <a:r>
              <a:rPr lang="ja-JP" altLang="en-US" sz="2400" dirty="0" err="1"/>
              <a:t>つだけに</a:t>
            </a:r>
            <a:r>
              <a:rPr lang="ja-JP" altLang="en-US" sz="2400" dirty="0"/>
              <a:t>含まれる</a:t>
            </a:r>
            <a:endParaRPr lang="en-US" altLang="ja-JP" sz="2400" dirty="0"/>
          </a:p>
          <a:p>
            <a:pPr marL="457200" indent="-457200">
              <a:buFont typeface="+mj-lt"/>
              <a:buAutoNum type="arabicPeriod"/>
            </a:pPr>
            <a:r>
              <a:rPr kumimoji="1" lang="ja-JP" altLang="en-US" sz="2400" dirty="0"/>
              <a:t>　を各クラスタの</a:t>
            </a:r>
            <a:r>
              <a:rPr kumimoji="1" lang="ja-JP" altLang="en-US" sz="2400" dirty="0">
                <a:solidFill>
                  <a:srgbClr val="FF0000"/>
                </a:solidFill>
              </a:rPr>
              <a:t>代表点</a:t>
            </a:r>
            <a:r>
              <a:rPr kumimoji="1" lang="ja-JP" altLang="en-US" sz="2400" dirty="0"/>
              <a:t>としたときに次の式を最小化する</a:t>
            </a:r>
            <a:endParaRPr kumimoji="1" lang="en-US" altLang="ja-JP" sz="2400" dirty="0"/>
          </a:p>
          <a:p>
            <a:pPr marL="457200" indent="-457200">
              <a:buFont typeface="+mj-lt"/>
              <a:buAutoNum type="arabicPeriod"/>
            </a:pPr>
            <a:endParaRPr lang="en-US" altLang="ja-JP" sz="2400" dirty="0"/>
          </a:p>
          <a:p>
            <a:r>
              <a:rPr lang="ja-JP" altLang="en-US" sz="2400" dirty="0"/>
              <a:t>　　　　　　　　　　　　　　　　</a:t>
            </a:r>
            <a:r>
              <a:rPr lang="en-US" altLang="ja-JP" sz="2400" dirty="0"/>
              <a:t>※</a:t>
            </a:r>
            <a:r>
              <a:rPr lang="ja-JP" altLang="en-US" sz="2400" dirty="0"/>
              <a:t>　　　　　は　と　の</a:t>
            </a:r>
            <a:r>
              <a:rPr lang="en-US" altLang="ja-JP" sz="2400" dirty="0"/>
              <a:t>Euclid</a:t>
            </a:r>
            <a:r>
              <a:rPr lang="ja-JP" altLang="en-US" sz="2400" dirty="0"/>
              <a:t>距離</a:t>
            </a:r>
            <a:endParaRPr kumimoji="1" lang="en-US" altLang="ja-JP" sz="2400" dirty="0"/>
          </a:p>
        </p:txBody>
      </p:sp>
      <p:pic>
        <p:nvPicPr>
          <p:cNvPr id="9" name="図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92788" y="4379172"/>
            <a:ext cx="249809" cy="235930"/>
          </a:xfrm>
          <a:prstGeom prst="rect">
            <a:avLst/>
          </a:prstGeom>
        </p:spPr>
      </p:pic>
      <p:pic>
        <p:nvPicPr>
          <p:cNvPr id="10" name="図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719819" y="4009631"/>
            <a:ext cx="279530" cy="216000"/>
          </a:xfrm>
          <a:prstGeom prst="rect">
            <a:avLst/>
          </a:prstGeom>
        </p:spPr>
      </p:pic>
      <p:pic>
        <p:nvPicPr>
          <p:cNvPr id="11" name="図 1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175655" y="4691229"/>
            <a:ext cx="2630543" cy="1047383"/>
          </a:xfrm>
          <a:prstGeom prst="rect">
            <a:avLst/>
          </a:prstGeom>
        </p:spPr>
      </p:pic>
      <p:pic>
        <p:nvPicPr>
          <p:cNvPr id="12" name="図 1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283908" y="5026237"/>
            <a:ext cx="1231312" cy="376774"/>
          </a:xfrm>
          <a:prstGeom prst="rect">
            <a:avLst/>
          </a:prstGeom>
        </p:spPr>
      </p:pic>
      <p:pic>
        <p:nvPicPr>
          <p:cNvPr id="13" name="図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555588" y="5096955"/>
            <a:ext cx="249809" cy="235930"/>
          </a:xfrm>
          <a:prstGeom prst="rect">
            <a:avLst/>
          </a:prstGeom>
        </p:spPr>
      </p:pic>
      <p:pic>
        <p:nvPicPr>
          <p:cNvPr id="14" name="図 1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970060" y="5110810"/>
            <a:ext cx="279530" cy="216000"/>
          </a:xfrm>
          <a:prstGeom prst="rect">
            <a:avLst/>
          </a:prstGeom>
        </p:spPr>
      </p:pic>
      <p:sp>
        <p:nvSpPr>
          <p:cNvPr id="15" name="テキスト ボックス 14"/>
          <p:cNvSpPr txBox="1"/>
          <p:nvPr/>
        </p:nvSpPr>
        <p:spPr>
          <a:xfrm>
            <a:off x="1039090" y="5999013"/>
            <a:ext cx="10058400" cy="584775"/>
          </a:xfrm>
          <a:prstGeom prst="rect">
            <a:avLst/>
          </a:prstGeom>
          <a:noFill/>
        </p:spPr>
        <p:txBody>
          <a:bodyPr wrap="square" rtlCol="0">
            <a:spAutoFit/>
          </a:bodyPr>
          <a:lstStyle/>
          <a:p>
            <a:r>
              <a:rPr kumimoji="1" lang="ja-JP" altLang="en-US" sz="2400" u="sng" dirty="0"/>
              <a:t>このクラスタリングを貪欲的にみつけるアルゴリズムが</a:t>
            </a:r>
            <a:r>
              <a:rPr lang="en-US" altLang="ja-JP" sz="3200" u="sng" dirty="0">
                <a:latin typeface="LaTeX" panose="02000503000000000000" pitchFamily="2" charset="0"/>
              </a:rPr>
              <a:t>k-</a:t>
            </a:r>
            <a:r>
              <a:rPr lang="ja-JP" altLang="en-US" sz="3200" u="sng" dirty="0"/>
              <a:t>平均法</a:t>
            </a:r>
            <a:endParaRPr kumimoji="1" lang="ja-JP" altLang="en-US" sz="2400" u="sng" dirty="0"/>
          </a:p>
        </p:txBody>
      </p:sp>
      <p:sp>
        <p:nvSpPr>
          <p:cNvPr id="17" name="テキスト ボックス 16"/>
          <p:cNvSpPr txBox="1"/>
          <p:nvPr/>
        </p:nvSpPr>
        <p:spPr>
          <a:xfrm>
            <a:off x="6899564" y="2826237"/>
            <a:ext cx="4904508" cy="461665"/>
          </a:xfrm>
          <a:prstGeom prst="rect">
            <a:avLst/>
          </a:prstGeom>
          <a:noFill/>
          <a:ln>
            <a:solidFill>
              <a:schemeClr val="tx1"/>
            </a:solidFill>
          </a:ln>
        </p:spPr>
        <p:txBody>
          <a:bodyPr wrap="square" rtlCol="0">
            <a:spAutoFit/>
          </a:bodyPr>
          <a:lstStyle/>
          <a:p>
            <a:r>
              <a:rPr kumimoji="1" lang="ja-JP" altLang="en-US" sz="2400" dirty="0">
                <a:solidFill>
                  <a:srgbClr val="FF0000"/>
                </a:solidFill>
              </a:rPr>
              <a:t>代表点</a:t>
            </a:r>
            <a:r>
              <a:rPr kumimoji="1" lang="ja-JP" altLang="en-US" sz="2400" dirty="0"/>
              <a:t> </a:t>
            </a:r>
            <a:r>
              <a:rPr kumimoji="1" lang="en-US" altLang="ja-JP" sz="2400" dirty="0"/>
              <a:t>… </a:t>
            </a:r>
            <a:r>
              <a:rPr kumimoji="1" lang="ja-JP" altLang="en-US" sz="2400" dirty="0"/>
              <a:t>算術平均やセントロイド</a:t>
            </a:r>
          </a:p>
        </p:txBody>
      </p:sp>
      <p:pic>
        <p:nvPicPr>
          <p:cNvPr id="16" name="図 15"/>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534528" y="637652"/>
            <a:ext cx="408901" cy="618593"/>
          </a:xfrm>
          <a:prstGeom prst="rect">
            <a:avLst/>
          </a:prstGeom>
        </p:spPr>
      </p:pic>
    </p:spTree>
    <p:extLst>
      <p:ext uri="{BB962C8B-B14F-4D97-AF65-F5344CB8AC3E}">
        <p14:creationId xmlns:p14="http://schemas.microsoft.com/office/powerpoint/2010/main" val="38708950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pPr marL="514350" indent="-514350">
              <a:buFont typeface="+mj-lt"/>
              <a:buAutoNum type="arabicPeriod" startAt="4"/>
            </a:pPr>
            <a:r>
              <a:rPr lang="ja-JP" altLang="en-US" dirty="0"/>
              <a:t>縦ベクトルに変換せよ．</a:t>
            </a:r>
            <a:endParaRPr lang="en-US" altLang="ja-JP" dirty="0"/>
          </a:p>
          <a:p>
            <a:pPr marL="514350" indent="-514350">
              <a:buFont typeface="+mj-lt"/>
              <a:buAutoNum type="arabicPeriod" startAt="4"/>
            </a:pPr>
            <a:r>
              <a:rPr lang="ja-JP" altLang="en-US" dirty="0"/>
              <a:t>横ベクトルに変換せよ．</a:t>
            </a:r>
            <a:endParaRPr kumimoji="1" lang="ja-JP" altLang="en-US" dirty="0"/>
          </a:p>
        </p:txBody>
      </p:sp>
      <p:sp>
        <p:nvSpPr>
          <p:cNvPr id="4" name="タイトル 1"/>
          <p:cNvSpPr>
            <a:spLocks noGrp="1"/>
          </p:cNvSpPr>
          <p:nvPr>
            <p:ph type="title"/>
          </p:nvPr>
        </p:nvSpPr>
        <p:spPr/>
        <p:txBody>
          <a:bodyPr>
            <a:normAutofit/>
          </a:bodyPr>
          <a:lstStyle/>
          <a:p>
            <a:pPr algn="ctr"/>
            <a:r>
              <a:rPr lang="en-US" altLang="ja-JP" sz="5400" dirty="0" err="1"/>
              <a:t>numpy</a:t>
            </a:r>
            <a:r>
              <a:rPr lang="ja-JP" altLang="en-US" sz="5400" dirty="0"/>
              <a:t>の復習</a:t>
            </a:r>
            <a:endParaRPr kumimoji="1" lang="ja-JP" altLang="en-US" sz="5400" dirty="0"/>
          </a:p>
        </p:txBody>
      </p:sp>
      <p:pic>
        <p:nvPicPr>
          <p:cNvPr id="5" name="図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63090" y="2831690"/>
            <a:ext cx="488141" cy="3868145"/>
          </a:xfrm>
          <a:prstGeom prst="rect">
            <a:avLst/>
          </a:prstGeom>
        </p:spPr>
      </p:pic>
      <p:pic>
        <p:nvPicPr>
          <p:cNvPr id="6" name="図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13563" y="3791823"/>
            <a:ext cx="6574580" cy="418941"/>
          </a:xfrm>
          <a:prstGeom prst="rect">
            <a:avLst/>
          </a:prstGeom>
        </p:spPr>
      </p:pic>
    </p:spTree>
    <p:extLst>
      <p:ext uri="{BB962C8B-B14F-4D97-AF65-F5344CB8AC3E}">
        <p14:creationId xmlns:p14="http://schemas.microsoft.com/office/powerpoint/2010/main" val="378665698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1"/>
          <p:cNvSpPr>
            <a:spLocks noGrp="1"/>
          </p:cNvSpPr>
          <p:nvPr>
            <p:ph type="title"/>
          </p:nvPr>
        </p:nvSpPr>
        <p:spPr/>
        <p:txBody>
          <a:bodyPr>
            <a:normAutofit/>
          </a:bodyPr>
          <a:lstStyle/>
          <a:p>
            <a:pPr algn="ctr"/>
            <a:r>
              <a:rPr lang="ja-JP" altLang="en-US" sz="5400" dirty="0">
                <a:latin typeface="LaTeX" panose="02000503000000000000" pitchFamily="2" charset="0"/>
              </a:rPr>
              <a:t> </a:t>
            </a:r>
            <a:r>
              <a:rPr kumimoji="1" lang="en-US" altLang="ja-JP" sz="5400" dirty="0">
                <a:latin typeface="+mj-ea"/>
              </a:rPr>
              <a:t>-</a:t>
            </a:r>
            <a:r>
              <a:rPr kumimoji="1" lang="ja-JP" altLang="en-US" sz="5400" dirty="0"/>
              <a:t>平均法</a:t>
            </a:r>
          </a:p>
        </p:txBody>
      </p:sp>
      <p:sp>
        <p:nvSpPr>
          <p:cNvPr id="4" name="テキスト ボックス 3"/>
          <p:cNvSpPr txBox="1"/>
          <p:nvPr/>
        </p:nvSpPr>
        <p:spPr>
          <a:xfrm>
            <a:off x="1025236" y="1690688"/>
            <a:ext cx="10501746" cy="2308324"/>
          </a:xfrm>
          <a:prstGeom prst="rect">
            <a:avLst/>
          </a:prstGeom>
          <a:noFill/>
        </p:spPr>
        <p:txBody>
          <a:bodyPr wrap="square" rtlCol="0">
            <a:spAutoFit/>
          </a:bodyPr>
          <a:lstStyle/>
          <a:p>
            <a:r>
              <a:rPr kumimoji="1" lang="ja-JP" altLang="en-US" sz="2400" dirty="0"/>
              <a:t>手順</a:t>
            </a:r>
            <a:endParaRPr kumimoji="1" lang="en-US" altLang="ja-JP" sz="2400" dirty="0"/>
          </a:p>
          <a:p>
            <a:pPr marL="457200" indent="-457200">
              <a:buFont typeface="+mj-lt"/>
              <a:buAutoNum type="arabicPeriod"/>
            </a:pPr>
            <a:r>
              <a:rPr lang="ja-JP" altLang="en-US" sz="2400" dirty="0"/>
              <a:t>各点　をランダムに　に割り当て，各クラスタの代表点　を計算する</a:t>
            </a:r>
            <a:endParaRPr lang="en-US" altLang="ja-JP" sz="2400" dirty="0"/>
          </a:p>
          <a:p>
            <a:pPr marL="457200" indent="-457200">
              <a:buFont typeface="+mj-lt"/>
              <a:buAutoNum type="arabicPeriod"/>
            </a:pPr>
            <a:r>
              <a:rPr kumimoji="1" lang="ja-JP" altLang="en-US" sz="2400" dirty="0"/>
              <a:t>各点　を　に最も近い代表点に対するクラスタに</a:t>
            </a:r>
            <a:r>
              <a:rPr lang="ja-JP" altLang="en-US" sz="2400" dirty="0"/>
              <a:t>割り当て直す</a:t>
            </a:r>
            <a:endParaRPr lang="en-US" altLang="ja-JP" sz="2400" dirty="0"/>
          </a:p>
          <a:p>
            <a:pPr marL="457200" indent="-457200">
              <a:buFont typeface="+mj-lt"/>
              <a:buAutoNum type="arabicPeriod"/>
            </a:pPr>
            <a:r>
              <a:rPr lang="ja-JP" altLang="en-US" sz="2400" dirty="0">
                <a:latin typeface="LaTeX" panose="02000503000000000000" pitchFamily="2" charset="0"/>
              </a:rPr>
              <a:t> </a:t>
            </a:r>
            <a:r>
              <a:rPr lang="ja-JP" altLang="en-US" sz="2400" dirty="0"/>
              <a:t>個のクラスタに変化がない，ないし目的関数値の変化が十分小さくなったら終了．そうでなければ</a:t>
            </a:r>
            <a:r>
              <a:rPr lang="en-US" altLang="ja-JP" sz="2400" dirty="0"/>
              <a:t>2.</a:t>
            </a:r>
            <a:r>
              <a:rPr lang="ja-JP" altLang="en-US" sz="2400" dirty="0"/>
              <a:t>を繰り返す．</a:t>
            </a:r>
            <a:endParaRPr lang="en-US" altLang="ja-JP" sz="2400" dirty="0"/>
          </a:p>
          <a:p>
            <a:pPr marL="457200" indent="-457200">
              <a:buFont typeface="+mj-lt"/>
              <a:buAutoNum type="arabicPeriod"/>
            </a:pPr>
            <a:endParaRPr kumimoji="1" lang="ja-JP" altLang="en-US" sz="2400" dirty="0"/>
          </a:p>
        </p:txBody>
      </p:sp>
      <p:pic>
        <p:nvPicPr>
          <p:cNvPr id="5" name="図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34461" y="2190245"/>
            <a:ext cx="249809" cy="235930"/>
          </a:xfrm>
          <a:prstGeom prst="rect">
            <a:avLst/>
          </a:prstGeom>
        </p:spPr>
      </p:pic>
      <p:pic>
        <p:nvPicPr>
          <p:cNvPr id="6" name="図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18583" y="2189316"/>
            <a:ext cx="279530" cy="216000"/>
          </a:xfrm>
          <a:prstGeom prst="rect">
            <a:avLst/>
          </a:prstGeom>
        </p:spPr>
      </p:pic>
      <p:pic>
        <p:nvPicPr>
          <p:cNvPr id="7" name="図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26708" y="2161419"/>
            <a:ext cx="270788" cy="277474"/>
          </a:xfrm>
          <a:prstGeom prst="rect">
            <a:avLst/>
          </a:prstGeom>
        </p:spPr>
      </p:pic>
      <p:pic>
        <p:nvPicPr>
          <p:cNvPr id="8" name="図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18583" y="2555447"/>
            <a:ext cx="279530" cy="216000"/>
          </a:xfrm>
          <a:prstGeom prst="rect">
            <a:avLst/>
          </a:prstGeom>
        </p:spPr>
      </p:pic>
      <p:pic>
        <p:nvPicPr>
          <p:cNvPr id="9" name="図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86620" y="2566196"/>
            <a:ext cx="279530" cy="216000"/>
          </a:xfrm>
          <a:prstGeom prst="rect">
            <a:avLst/>
          </a:prstGeom>
        </p:spPr>
      </p:pic>
      <p:sp>
        <p:nvSpPr>
          <p:cNvPr id="10" name="テキスト ボックス 9"/>
          <p:cNvSpPr txBox="1"/>
          <p:nvPr/>
        </p:nvSpPr>
        <p:spPr>
          <a:xfrm>
            <a:off x="1246909" y="4433455"/>
            <a:ext cx="8645236" cy="830997"/>
          </a:xfrm>
          <a:prstGeom prst="rect">
            <a:avLst/>
          </a:prstGeom>
          <a:noFill/>
        </p:spPr>
        <p:txBody>
          <a:bodyPr wrap="square" rtlCol="0">
            <a:spAutoFit/>
          </a:bodyPr>
          <a:lstStyle/>
          <a:p>
            <a:r>
              <a:rPr kumimoji="1" lang="ja-JP" altLang="en-US" sz="2400" dirty="0"/>
              <a:t>最初に行ったランダムな割当</a:t>
            </a:r>
            <a:r>
              <a:rPr kumimoji="1" lang="ja-JP" altLang="en-US" sz="2400" u="sng" dirty="0"/>
              <a:t>（初期値）に依存</a:t>
            </a:r>
            <a:r>
              <a:rPr kumimoji="1" lang="ja-JP" altLang="en-US" sz="2400" dirty="0"/>
              <a:t>するため，</a:t>
            </a:r>
            <a:endParaRPr kumimoji="1" lang="en-US" altLang="ja-JP" sz="2400" dirty="0"/>
          </a:p>
          <a:p>
            <a:r>
              <a:rPr kumimoji="1" lang="ja-JP" altLang="en-US" sz="2400" dirty="0"/>
              <a:t>初期値を変えて何度も計算し，最も小さい解を選ぶ</a:t>
            </a:r>
          </a:p>
        </p:txBody>
      </p:sp>
      <p:pic>
        <p:nvPicPr>
          <p:cNvPr id="2" name="図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51587" y="2872311"/>
            <a:ext cx="171977" cy="260170"/>
          </a:xfrm>
          <a:prstGeom prst="rect">
            <a:avLst/>
          </a:prstGeom>
        </p:spPr>
      </p:pic>
      <p:pic>
        <p:nvPicPr>
          <p:cNvPr id="11" name="図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534528" y="637652"/>
            <a:ext cx="408901" cy="618593"/>
          </a:xfrm>
          <a:prstGeom prst="rect">
            <a:avLst/>
          </a:prstGeom>
        </p:spPr>
      </p:pic>
    </p:spTree>
    <p:extLst>
      <p:ext uri="{BB962C8B-B14F-4D97-AF65-F5344CB8AC3E}">
        <p14:creationId xmlns:p14="http://schemas.microsoft.com/office/powerpoint/2010/main" val="298617830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526472" y="1662975"/>
            <a:ext cx="2604655" cy="461665"/>
          </a:xfrm>
          <a:prstGeom prst="rect">
            <a:avLst/>
          </a:prstGeom>
          <a:noFill/>
        </p:spPr>
        <p:txBody>
          <a:bodyPr wrap="square" rtlCol="0">
            <a:spAutoFit/>
          </a:bodyPr>
          <a:lstStyle/>
          <a:p>
            <a:r>
              <a:rPr lang="ja-JP" altLang="en-US" sz="2400" dirty="0"/>
              <a:t>コード</a:t>
            </a:r>
            <a:r>
              <a:rPr lang="en-US" altLang="ja-JP" sz="2400" dirty="0"/>
              <a:t>9.11 In[12]</a:t>
            </a:r>
            <a:endParaRPr kumimoji="1" lang="ja-JP" altLang="en-US" sz="2400" dirty="0"/>
          </a:p>
        </p:txBody>
      </p:sp>
      <p:sp>
        <p:nvSpPr>
          <p:cNvPr id="4" name="テキスト ボックス 3"/>
          <p:cNvSpPr txBox="1"/>
          <p:nvPr/>
        </p:nvSpPr>
        <p:spPr>
          <a:xfrm>
            <a:off x="484903" y="2064328"/>
            <a:ext cx="10868897" cy="2246769"/>
          </a:xfrm>
          <a:prstGeom prst="rect">
            <a:avLst/>
          </a:prstGeom>
          <a:noFill/>
        </p:spPr>
        <p:txBody>
          <a:bodyPr wrap="square" rtlCol="0">
            <a:spAutoFit/>
          </a:bodyPr>
          <a:lstStyle/>
          <a:p>
            <a:r>
              <a:rPr lang="en-US" altLang="ja-JP" sz="2000" dirty="0">
                <a:latin typeface="Courier New" panose="02070309020205020404" pitchFamily="49" charset="0"/>
                <a:cs typeface="Courier New" panose="02070309020205020404" pitchFamily="49" charset="0"/>
              </a:rPr>
              <a:t>%</a:t>
            </a:r>
            <a:r>
              <a:rPr lang="en-US" altLang="ja-JP" sz="2000" dirty="0" err="1">
                <a:latin typeface="Courier New" panose="02070309020205020404" pitchFamily="49" charset="0"/>
                <a:cs typeface="Courier New" panose="02070309020205020404" pitchFamily="49" charset="0"/>
              </a:rPr>
              <a:t>matplotlib</a:t>
            </a:r>
            <a:r>
              <a:rPr lang="en-US" altLang="ja-JP" sz="2000" dirty="0">
                <a:latin typeface="Courier New" panose="02070309020205020404" pitchFamily="49" charset="0"/>
                <a:cs typeface="Courier New" panose="02070309020205020404" pitchFamily="49" charset="0"/>
              </a:rPr>
              <a:t> inline</a:t>
            </a:r>
          </a:p>
          <a:p>
            <a:r>
              <a:rPr lang="en-US" altLang="ja-JP" sz="2000" dirty="0">
                <a:latin typeface="Courier New" panose="02070309020205020404" pitchFamily="49" charset="0"/>
                <a:cs typeface="Courier New" panose="02070309020205020404" pitchFamily="49" charset="0"/>
              </a:rPr>
              <a:t>from </a:t>
            </a:r>
            <a:r>
              <a:rPr lang="en-US" altLang="ja-JP" sz="2000" dirty="0" err="1">
                <a:latin typeface="Courier New" panose="02070309020205020404" pitchFamily="49" charset="0"/>
                <a:cs typeface="Courier New" panose="02070309020205020404" pitchFamily="49" charset="0"/>
              </a:rPr>
              <a:t>matplotlib.pyplot</a:t>
            </a:r>
            <a:r>
              <a:rPr lang="en-US" altLang="ja-JP" sz="2000" dirty="0">
                <a:latin typeface="Courier New" panose="02070309020205020404" pitchFamily="49" charset="0"/>
                <a:cs typeface="Courier New" panose="02070309020205020404" pitchFamily="49" charset="0"/>
              </a:rPr>
              <a:t> import *</a:t>
            </a:r>
          </a:p>
          <a:p>
            <a:r>
              <a:rPr lang="en-US" altLang="ja-JP" sz="2000" dirty="0">
                <a:latin typeface="Courier New" panose="02070309020205020404" pitchFamily="49" charset="0"/>
                <a:cs typeface="Courier New" panose="02070309020205020404" pitchFamily="49" charset="0"/>
              </a:rPr>
              <a:t>import </a:t>
            </a:r>
            <a:r>
              <a:rPr lang="en-US" altLang="ja-JP" sz="2000" dirty="0" err="1">
                <a:latin typeface="Courier New" panose="02070309020205020404" pitchFamily="49" charset="0"/>
                <a:cs typeface="Courier New" panose="02070309020205020404" pitchFamily="49" charset="0"/>
              </a:rPr>
              <a:t>sklearn.datasets</a:t>
            </a:r>
            <a:r>
              <a:rPr lang="en-US" altLang="ja-JP" sz="2000" dirty="0">
                <a:latin typeface="Courier New" panose="02070309020205020404" pitchFamily="49" charset="0"/>
                <a:cs typeface="Courier New" panose="02070309020205020404" pitchFamily="49" charset="0"/>
              </a:rPr>
              <a:t>, </a:t>
            </a:r>
            <a:r>
              <a:rPr lang="en-US" altLang="ja-JP" sz="2000" dirty="0" err="1">
                <a:solidFill>
                  <a:srgbClr val="FF0000"/>
                </a:solidFill>
                <a:latin typeface="Courier New" panose="02070309020205020404" pitchFamily="49" charset="0"/>
                <a:cs typeface="Courier New" panose="02070309020205020404" pitchFamily="49" charset="0"/>
              </a:rPr>
              <a:t>sklearn.cluster</a:t>
            </a:r>
            <a:endParaRPr lang="en-US" altLang="ja-JP" sz="2000" dirty="0">
              <a:solidFill>
                <a:srgbClr val="FF0000"/>
              </a:solidFill>
              <a:latin typeface="Courier New" panose="02070309020205020404" pitchFamily="49" charset="0"/>
              <a:cs typeface="Courier New" panose="02070309020205020404" pitchFamily="49" charset="0"/>
            </a:endParaRPr>
          </a:p>
          <a:p>
            <a:endParaRPr lang="en-US" altLang="ja-JP" sz="2000" dirty="0">
              <a:latin typeface="Courier New" panose="02070309020205020404" pitchFamily="49" charset="0"/>
              <a:cs typeface="Courier New" panose="02070309020205020404" pitchFamily="49" charset="0"/>
            </a:endParaRPr>
          </a:p>
          <a:p>
            <a:r>
              <a:rPr lang="en-US" altLang="ja-JP" sz="2000" dirty="0">
                <a:latin typeface="Courier New" panose="02070309020205020404" pitchFamily="49" charset="0"/>
                <a:cs typeface="Courier New" panose="02070309020205020404" pitchFamily="49" charset="0"/>
              </a:rPr>
              <a:t>#  iris</a:t>
            </a:r>
            <a:r>
              <a:rPr lang="ja-JP" altLang="en-US" sz="2000" dirty="0">
                <a:latin typeface="Courier New" panose="02070309020205020404" pitchFamily="49" charset="0"/>
                <a:cs typeface="Courier New" panose="02070309020205020404" pitchFamily="49" charset="0"/>
              </a:rPr>
              <a:t>データの読込</a:t>
            </a:r>
          </a:p>
          <a:p>
            <a:r>
              <a:rPr lang="en-US" altLang="ja-JP" sz="2000" dirty="0">
                <a:latin typeface="Courier New" panose="02070309020205020404" pitchFamily="49" charset="0"/>
                <a:cs typeface="Courier New" panose="02070309020205020404" pitchFamily="49" charset="0"/>
              </a:rPr>
              <a:t>d = </a:t>
            </a:r>
            <a:r>
              <a:rPr lang="en-US" altLang="ja-JP" sz="2000" dirty="0" err="1">
                <a:latin typeface="Courier New" panose="02070309020205020404" pitchFamily="49" charset="0"/>
                <a:cs typeface="Courier New" panose="02070309020205020404" pitchFamily="49" charset="0"/>
              </a:rPr>
              <a:t>sklearn.datasets.load_iris</a:t>
            </a:r>
            <a:r>
              <a:rPr lang="en-US" altLang="ja-JP" sz="2000" dirty="0">
                <a:latin typeface="Courier New" panose="02070309020205020404" pitchFamily="49" charset="0"/>
                <a:cs typeface="Courier New" panose="02070309020205020404" pitchFamily="49" charset="0"/>
              </a:rPr>
              <a:t>()</a:t>
            </a:r>
          </a:p>
          <a:p>
            <a:r>
              <a:rPr lang="en-US" altLang="ja-JP" sz="2000" dirty="0">
                <a:latin typeface="Courier New" panose="02070309020205020404" pitchFamily="49" charset="0"/>
                <a:cs typeface="Courier New" panose="02070309020205020404" pitchFamily="49" charset="0"/>
              </a:rPr>
              <a:t>print(</a:t>
            </a:r>
            <a:r>
              <a:rPr lang="en-US" altLang="ja-JP" sz="2000" dirty="0" err="1">
                <a:latin typeface="Courier New" panose="02070309020205020404" pitchFamily="49" charset="0"/>
                <a:cs typeface="Courier New" panose="02070309020205020404" pitchFamily="49" charset="0"/>
              </a:rPr>
              <a:t>d.DESCR</a:t>
            </a:r>
            <a:r>
              <a:rPr lang="en-US" altLang="ja-JP" sz="2000" dirty="0">
                <a:latin typeface="Courier New" panose="02070309020205020404" pitchFamily="49" charset="0"/>
                <a:cs typeface="Courier New" panose="02070309020205020404" pitchFamily="49" charset="0"/>
              </a:rPr>
              <a:t>)</a:t>
            </a:r>
          </a:p>
        </p:txBody>
      </p:sp>
      <p:sp>
        <p:nvSpPr>
          <p:cNvPr id="5" name="タイトル 1"/>
          <p:cNvSpPr>
            <a:spLocks noGrp="1"/>
          </p:cNvSpPr>
          <p:nvPr>
            <p:ph type="title"/>
          </p:nvPr>
        </p:nvSpPr>
        <p:spPr/>
        <p:txBody>
          <a:bodyPr>
            <a:normAutofit/>
          </a:bodyPr>
          <a:lstStyle/>
          <a:p>
            <a:pPr algn="ctr"/>
            <a:r>
              <a:rPr lang="ja-JP" altLang="en-US" sz="5400" dirty="0">
                <a:latin typeface="LaTeX" panose="02000503000000000000" pitchFamily="2" charset="0"/>
              </a:rPr>
              <a:t> </a:t>
            </a:r>
            <a:r>
              <a:rPr kumimoji="1" lang="en-US" altLang="ja-JP" sz="5400" dirty="0">
                <a:latin typeface="+mj-ea"/>
              </a:rPr>
              <a:t>-</a:t>
            </a:r>
            <a:r>
              <a:rPr kumimoji="1" lang="ja-JP" altLang="en-US" sz="5400" dirty="0"/>
              <a:t>平均法</a:t>
            </a:r>
          </a:p>
        </p:txBody>
      </p:sp>
      <p:sp>
        <p:nvSpPr>
          <p:cNvPr id="8" name="テキスト ボックス 7"/>
          <p:cNvSpPr txBox="1"/>
          <p:nvPr/>
        </p:nvSpPr>
        <p:spPr>
          <a:xfrm>
            <a:off x="526472" y="4392325"/>
            <a:ext cx="2784764" cy="461665"/>
          </a:xfrm>
          <a:prstGeom prst="rect">
            <a:avLst/>
          </a:prstGeom>
          <a:noFill/>
        </p:spPr>
        <p:txBody>
          <a:bodyPr wrap="square" rtlCol="0">
            <a:spAutoFit/>
          </a:bodyPr>
          <a:lstStyle/>
          <a:p>
            <a:r>
              <a:rPr lang="ja-JP" altLang="en-US" sz="2400" dirty="0"/>
              <a:t>コード</a:t>
            </a:r>
            <a:r>
              <a:rPr lang="en-US" altLang="ja-JP" sz="2400" dirty="0"/>
              <a:t>9.12 In[13]</a:t>
            </a:r>
            <a:endParaRPr kumimoji="1" lang="ja-JP" altLang="en-US" sz="2400" dirty="0"/>
          </a:p>
        </p:txBody>
      </p:sp>
      <p:sp>
        <p:nvSpPr>
          <p:cNvPr id="9" name="テキスト ボックス 8"/>
          <p:cNvSpPr txBox="1"/>
          <p:nvPr/>
        </p:nvSpPr>
        <p:spPr>
          <a:xfrm>
            <a:off x="484903" y="4793678"/>
            <a:ext cx="10868897" cy="1323439"/>
          </a:xfrm>
          <a:prstGeom prst="rect">
            <a:avLst/>
          </a:prstGeom>
          <a:noFill/>
        </p:spPr>
        <p:txBody>
          <a:bodyPr wrap="square" rtlCol="0">
            <a:spAutoFit/>
          </a:bodyPr>
          <a:lstStyle/>
          <a:p>
            <a:r>
              <a:rPr lang="en-US" altLang="ja-JP" sz="2000" dirty="0">
                <a:latin typeface="Courier New" panose="02070309020205020404" pitchFamily="49" charset="0"/>
                <a:cs typeface="Courier New" panose="02070309020205020404" pitchFamily="49" charset="0"/>
              </a:rPr>
              <a:t>km = </a:t>
            </a:r>
            <a:r>
              <a:rPr lang="en-US" altLang="ja-JP" sz="2000" dirty="0" err="1">
                <a:latin typeface="Courier New" panose="02070309020205020404" pitchFamily="49" charset="0"/>
                <a:cs typeface="Courier New" panose="02070309020205020404" pitchFamily="49" charset="0"/>
              </a:rPr>
              <a:t>sklearn.cluster.</a:t>
            </a:r>
            <a:r>
              <a:rPr lang="en-US" altLang="ja-JP" sz="2000" dirty="0" err="1">
                <a:solidFill>
                  <a:srgbClr val="FF0000"/>
                </a:solidFill>
                <a:latin typeface="Courier New" panose="02070309020205020404" pitchFamily="49" charset="0"/>
                <a:cs typeface="Courier New" panose="02070309020205020404" pitchFamily="49" charset="0"/>
              </a:rPr>
              <a:t>KMeans</a:t>
            </a:r>
            <a:r>
              <a:rPr lang="en-US" altLang="ja-JP" sz="2000" dirty="0">
                <a:latin typeface="Courier New" panose="02070309020205020404" pitchFamily="49" charset="0"/>
                <a:cs typeface="Courier New" panose="02070309020205020404" pitchFamily="49" charset="0"/>
              </a:rPr>
              <a:t>(</a:t>
            </a:r>
            <a:r>
              <a:rPr lang="en-US" altLang="ja-JP" sz="2000" dirty="0" err="1">
                <a:latin typeface="Courier New" panose="02070309020205020404" pitchFamily="49" charset="0"/>
                <a:cs typeface="Courier New" panose="02070309020205020404" pitchFamily="49" charset="0"/>
              </a:rPr>
              <a:t>n_clusters</a:t>
            </a:r>
            <a:r>
              <a:rPr lang="en-US" altLang="ja-JP" sz="2000" dirty="0">
                <a:latin typeface="Courier New" panose="02070309020205020404" pitchFamily="49" charset="0"/>
                <a:cs typeface="Courier New" panose="02070309020205020404" pitchFamily="49" charset="0"/>
              </a:rPr>
              <a:t>=3,init='random',</a:t>
            </a:r>
            <a:r>
              <a:rPr lang="en-US" altLang="ja-JP" sz="2000" dirty="0" err="1">
                <a:latin typeface="Courier New" panose="02070309020205020404" pitchFamily="49" charset="0"/>
                <a:cs typeface="Courier New" panose="02070309020205020404" pitchFamily="49" charset="0"/>
              </a:rPr>
              <a:t>n_jobs</a:t>
            </a:r>
            <a:r>
              <a:rPr lang="en-US" altLang="ja-JP" sz="2000" dirty="0">
                <a:latin typeface="Courier New" panose="02070309020205020404" pitchFamily="49" charset="0"/>
                <a:cs typeface="Courier New" panose="02070309020205020404" pitchFamily="49" charset="0"/>
              </a:rPr>
              <a:t>=10)</a:t>
            </a:r>
          </a:p>
          <a:p>
            <a:r>
              <a:rPr lang="en-US" altLang="ja-JP" sz="2000" dirty="0" err="1">
                <a:latin typeface="Courier New" panose="02070309020205020404" pitchFamily="49" charset="0"/>
                <a:cs typeface="Courier New" panose="02070309020205020404" pitchFamily="49" charset="0"/>
              </a:rPr>
              <a:t>km.fit</a:t>
            </a:r>
            <a:r>
              <a:rPr lang="en-US" altLang="ja-JP" sz="2000" dirty="0">
                <a:latin typeface="Courier New" panose="02070309020205020404" pitchFamily="49" charset="0"/>
                <a:cs typeface="Courier New" panose="02070309020205020404" pitchFamily="49" charset="0"/>
              </a:rPr>
              <a:t>(</a:t>
            </a:r>
            <a:r>
              <a:rPr lang="en-US" altLang="ja-JP" sz="2000" dirty="0" err="1">
                <a:latin typeface="Courier New" panose="02070309020205020404" pitchFamily="49" charset="0"/>
                <a:cs typeface="Courier New" panose="02070309020205020404" pitchFamily="49" charset="0"/>
              </a:rPr>
              <a:t>d.data</a:t>
            </a:r>
            <a:r>
              <a:rPr lang="en-US" altLang="ja-JP" sz="2000" dirty="0">
                <a:latin typeface="Courier New" panose="02070309020205020404" pitchFamily="49" charset="0"/>
                <a:cs typeface="Courier New" panose="02070309020205020404" pitchFamily="49" charset="0"/>
              </a:rPr>
              <a:t>)</a:t>
            </a:r>
          </a:p>
          <a:p>
            <a:r>
              <a:rPr lang="en-US" altLang="ja-JP" sz="2000" dirty="0">
                <a:latin typeface="Courier New" panose="02070309020205020404" pitchFamily="49" charset="0"/>
                <a:cs typeface="Courier New" panose="02070309020205020404" pitchFamily="49" charset="0"/>
              </a:rPr>
              <a:t>for </a:t>
            </a:r>
            <a:r>
              <a:rPr lang="en-US" altLang="ja-JP" sz="2000" dirty="0" err="1">
                <a:latin typeface="Courier New" panose="02070309020205020404" pitchFamily="49" charset="0"/>
                <a:cs typeface="Courier New" panose="02070309020205020404" pitchFamily="49" charset="0"/>
              </a:rPr>
              <a:t>i</a:t>
            </a:r>
            <a:r>
              <a:rPr lang="en-US" altLang="ja-JP" sz="2000" dirty="0">
                <a:latin typeface="Courier New" panose="02070309020205020404" pitchFamily="49" charset="0"/>
                <a:cs typeface="Courier New" panose="02070309020205020404" pitchFamily="49" charset="0"/>
              </a:rPr>
              <a:t>, e in enumerate(</a:t>
            </a:r>
            <a:r>
              <a:rPr lang="en-US" altLang="ja-JP" sz="2000" dirty="0" err="1">
                <a:latin typeface="Courier New" panose="02070309020205020404" pitchFamily="49" charset="0"/>
                <a:cs typeface="Courier New" panose="02070309020205020404" pitchFamily="49" charset="0"/>
              </a:rPr>
              <a:t>d.data</a:t>
            </a:r>
            <a:r>
              <a:rPr lang="en-US" altLang="ja-JP" sz="2000" dirty="0">
                <a:latin typeface="Courier New" panose="02070309020205020404" pitchFamily="49" charset="0"/>
                <a:cs typeface="Courier New" panose="02070309020205020404" pitchFamily="49" charset="0"/>
              </a:rPr>
              <a:t>):</a:t>
            </a:r>
          </a:p>
          <a:p>
            <a:r>
              <a:rPr lang="en-US" altLang="ja-JP" sz="2000" dirty="0">
                <a:latin typeface="Courier New" panose="02070309020205020404" pitchFamily="49" charset="0"/>
                <a:cs typeface="Courier New" panose="02070309020205020404" pitchFamily="49" charset="0"/>
              </a:rPr>
              <a:t>    scatter(e[0], e[2], marker='</a:t>
            </a:r>
            <a:r>
              <a:rPr lang="en-US" altLang="ja-JP" sz="2000" dirty="0" err="1">
                <a:latin typeface="Courier New" panose="02070309020205020404" pitchFamily="49" charset="0"/>
                <a:cs typeface="Courier New" panose="02070309020205020404" pitchFamily="49" charset="0"/>
              </a:rPr>
              <a:t>xos</a:t>
            </a:r>
            <a:r>
              <a:rPr lang="en-US" altLang="ja-JP" sz="2000" dirty="0">
                <a:latin typeface="Courier New" panose="02070309020205020404" pitchFamily="49" charset="0"/>
                <a:cs typeface="Courier New" panose="02070309020205020404" pitchFamily="49" charset="0"/>
              </a:rPr>
              <a:t>'[</a:t>
            </a:r>
            <a:r>
              <a:rPr lang="en-US" altLang="ja-JP" sz="2000" dirty="0" err="1">
                <a:latin typeface="Courier New" panose="02070309020205020404" pitchFamily="49" charset="0"/>
                <a:cs typeface="Courier New" panose="02070309020205020404" pitchFamily="49" charset="0"/>
              </a:rPr>
              <a:t>km.labels</a:t>
            </a:r>
            <a:r>
              <a:rPr lang="en-US" altLang="ja-JP" sz="2000" dirty="0">
                <a:latin typeface="Courier New" panose="02070309020205020404" pitchFamily="49" charset="0"/>
                <a:cs typeface="Courier New" panose="02070309020205020404" pitchFamily="49" charset="0"/>
              </a:rPr>
              <a:t>_[</a:t>
            </a:r>
            <a:r>
              <a:rPr lang="en-US" altLang="ja-JP" sz="2000" dirty="0" err="1">
                <a:latin typeface="Courier New" panose="02070309020205020404" pitchFamily="49" charset="0"/>
                <a:cs typeface="Courier New" panose="02070309020205020404" pitchFamily="49" charset="0"/>
              </a:rPr>
              <a:t>i</a:t>
            </a:r>
            <a:r>
              <a:rPr lang="en-US" altLang="ja-JP" sz="2000" dirty="0">
                <a:latin typeface="Courier New" panose="02070309020205020404" pitchFamily="49" charset="0"/>
                <a:cs typeface="Courier New" panose="02070309020205020404" pitchFamily="49" charset="0"/>
              </a:rPr>
              <a:t>]])</a:t>
            </a:r>
          </a:p>
        </p:txBody>
      </p:sp>
      <p:sp>
        <p:nvSpPr>
          <p:cNvPr id="10" name="下矢印 9"/>
          <p:cNvSpPr/>
          <p:nvPr/>
        </p:nvSpPr>
        <p:spPr>
          <a:xfrm>
            <a:off x="9476509" y="3990109"/>
            <a:ext cx="277091" cy="803569"/>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8063345" y="3517986"/>
            <a:ext cx="3650673" cy="461665"/>
          </a:xfrm>
          <a:prstGeom prst="rect">
            <a:avLst/>
          </a:prstGeom>
          <a:noFill/>
        </p:spPr>
        <p:txBody>
          <a:bodyPr wrap="square" rtlCol="0">
            <a:spAutoFit/>
          </a:bodyPr>
          <a:lstStyle/>
          <a:p>
            <a:r>
              <a:rPr kumimoji="1" lang="ja-JP" altLang="en-US" sz="2400" dirty="0"/>
              <a:t>最適化を何度実行するか</a:t>
            </a:r>
          </a:p>
        </p:txBody>
      </p:sp>
      <p:pic>
        <p:nvPicPr>
          <p:cNvPr id="12" name="図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34528" y="637652"/>
            <a:ext cx="408901" cy="618593"/>
          </a:xfrm>
          <a:prstGeom prst="rect">
            <a:avLst/>
          </a:prstGeom>
        </p:spPr>
      </p:pic>
    </p:spTree>
    <p:extLst>
      <p:ext uri="{BB962C8B-B14F-4D97-AF65-F5344CB8AC3E}">
        <p14:creationId xmlns:p14="http://schemas.microsoft.com/office/powerpoint/2010/main" val="24800342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1"/>
          <p:cNvSpPr>
            <a:spLocks noGrp="1"/>
          </p:cNvSpPr>
          <p:nvPr>
            <p:ph type="title"/>
          </p:nvPr>
        </p:nvSpPr>
        <p:spPr/>
        <p:txBody>
          <a:bodyPr>
            <a:normAutofit/>
          </a:bodyPr>
          <a:lstStyle/>
          <a:p>
            <a:pPr algn="ctr"/>
            <a:r>
              <a:rPr lang="ja-JP" altLang="en-US" sz="5400" dirty="0">
                <a:latin typeface="LaTeX" panose="02000503000000000000" pitchFamily="2" charset="0"/>
              </a:rPr>
              <a:t> </a:t>
            </a:r>
            <a:r>
              <a:rPr kumimoji="1" lang="en-US" altLang="ja-JP" sz="5400" dirty="0">
                <a:latin typeface="+mj-ea"/>
              </a:rPr>
              <a:t>-</a:t>
            </a:r>
            <a:r>
              <a:rPr kumimoji="1" lang="ja-JP" altLang="en-US" sz="5400" dirty="0"/>
              <a:t>平均法</a:t>
            </a:r>
          </a:p>
        </p:txBody>
      </p:sp>
      <p:pic>
        <p:nvPicPr>
          <p:cNvPr id="5" name="図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41391" y="1773818"/>
            <a:ext cx="6709218" cy="4680000"/>
          </a:xfrm>
          <a:prstGeom prst="rect">
            <a:avLst/>
          </a:prstGeom>
        </p:spPr>
      </p:pic>
      <p:pic>
        <p:nvPicPr>
          <p:cNvPr id="4" name="図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34528" y="637652"/>
            <a:ext cx="408901" cy="618593"/>
          </a:xfrm>
          <a:prstGeom prst="rect">
            <a:avLst/>
          </a:prstGeom>
        </p:spPr>
      </p:pic>
    </p:spTree>
    <p:extLst>
      <p:ext uri="{BB962C8B-B14F-4D97-AF65-F5344CB8AC3E}">
        <p14:creationId xmlns:p14="http://schemas.microsoft.com/office/powerpoint/2010/main" val="339923128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1"/>
          <p:cNvSpPr>
            <a:spLocks noGrp="1"/>
          </p:cNvSpPr>
          <p:nvPr>
            <p:ph type="title"/>
          </p:nvPr>
        </p:nvSpPr>
        <p:spPr/>
        <p:txBody>
          <a:bodyPr>
            <a:normAutofit/>
          </a:bodyPr>
          <a:lstStyle/>
          <a:p>
            <a:pPr algn="ctr"/>
            <a:r>
              <a:rPr lang="ja-JP" altLang="en-US" sz="5400" dirty="0">
                <a:latin typeface="LaTeX" panose="02000503000000000000" pitchFamily="2" charset="0"/>
              </a:rPr>
              <a:t> </a:t>
            </a:r>
            <a:r>
              <a:rPr kumimoji="1" lang="en-US" altLang="ja-JP" sz="5400" dirty="0">
                <a:latin typeface="+mj-ea"/>
              </a:rPr>
              <a:t>-</a:t>
            </a:r>
            <a:r>
              <a:rPr kumimoji="1" lang="ja-JP" altLang="en-US" sz="5400" dirty="0"/>
              <a:t>平均</a:t>
            </a:r>
            <a:r>
              <a:rPr kumimoji="1" lang="en-US" altLang="ja-JP" sz="5400" dirty="0">
                <a:latin typeface="+mj-ea"/>
              </a:rPr>
              <a:t>++</a:t>
            </a:r>
            <a:r>
              <a:rPr kumimoji="1" lang="ja-JP" altLang="en-US" sz="5400" dirty="0"/>
              <a:t>法</a:t>
            </a:r>
          </a:p>
        </p:txBody>
      </p:sp>
      <p:sp>
        <p:nvSpPr>
          <p:cNvPr id="4" name="テキスト ボックス 3"/>
          <p:cNvSpPr txBox="1"/>
          <p:nvPr/>
        </p:nvSpPr>
        <p:spPr>
          <a:xfrm>
            <a:off x="1025236" y="1690688"/>
            <a:ext cx="10861964" cy="2677656"/>
          </a:xfrm>
          <a:prstGeom prst="rect">
            <a:avLst/>
          </a:prstGeom>
          <a:noFill/>
        </p:spPr>
        <p:txBody>
          <a:bodyPr wrap="square" rtlCol="0">
            <a:spAutoFit/>
          </a:bodyPr>
          <a:lstStyle/>
          <a:p>
            <a:r>
              <a:rPr kumimoji="1" lang="ja-JP" altLang="en-US" sz="2400" dirty="0"/>
              <a:t>手順</a:t>
            </a:r>
            <a:endParaRPr kumimoji="1" lang="en-US" altLang="ja-JP" sz="2400" dirty="0"/>
          </a:p>
          <a:p>
            <a:pPr marL="457200" indent="-457200">
              <a:buFont typeface="+mj-lt"/>
              <a:buAutoNum type="arabicPeriod"/>
            </a:pPr>
            <a:r>
              <a:rPr lang="ja-JP" altLang="en-US" sz="2400" dirty="0"/>
              <a:t>データセットからランダムに</a:t>
            </a:r>
            <a:r>
              <a:rPr lang="en-US" altLang="ja-JP" sz="2400" dirty="0"/>
              <a:t>1</a:t>
            </a:r>
            <a:r>
              <a:rPr lang="ja-JP" altLang="en-US" sz="2400" dirty="0"/>
              <a:t>つ　を選び，それをクラスタの中心とする</a:t>
            </a:r>
            <a:endParaRPr lang="en-US" altLang="ja-JP" sz="2400" dirty="0"/>
          </a:p>
          <a:p>
            <a:pPr marL="457200" indent="-457200">
              <a:buFont typeface="+mj-lt"/>
              <a:buAutoNum type="arabicPeriod"/>
            </a:pPr>
            <a:r>
              <a:rPr lang="ja-JP" altLang="en-US" sz="2400" dirty="0"/>
              <a:t>各データ　と，既に決まったクラスタの中心との最小距離を　　とする</a:t>
            </a:r>
            <a:endParaRPr lang="en-US" altLang="ja-JP" sz="2400" dirty="0"/>
          </a:p>
          <a:p>
            <a:pPr marL="457200" indent="-457200">
              <a:buFont typeface="+mj-lt"/>
              <a:buAutoNum type="arabicPeriod"/>
            </a:pPr>
            <a:r>
              <a:rPr lang="ja-JP" altLang="en-US" sz="2400" dirty="0"/>
              <a:t>　　に比例する確率を　に与え，その中から新しいクラスタの中心を選ぶ</a:t>
            </a:r>
            <a:endParaRPr lang="en-US" altLang="ja-JP" sz="2400" dirty="0"/>
          </a:p>
          <a:p>
            <a:pPr marL="457200" indent="-457200">
              <a:buFont typeface="+mj-lt"/>
              <a:buAutoNum type="arabicPeriod"/>
            </a:pPr>
            <a:r>
              <a:rPr lang="en-US" altLang="ja-JP" sz="2400" dirty="0"/>
              <a:t> </a:t>
            </a:r>
            <a:r>
              <a:rPr lang="ja-JP" altLang="en-US" sz="2400" dirty="0">
                <a:latin typeface="LaTeX" panose="02000503000000000000" pitchFamily="2" charset="0"/>
              </a:rPr>
              <a:t> </a:t>
            </a:r>
            <a:r>
              <a:rPr lang="ja-JP" altLang="en-US" sz="2400" dirty="0"/>
              <a:t>個の中心が決まるまで</a:t>
            </a:r>
            <a:r>
              <a:rPr lang="en-US" altLang="ja-JP" sz="2400" dirty="0"/>
              <a:t>2.</a:t>
            </a:r>
            <a:r>
              <a:rPr lang="ja-JP" altLang="en-US" sz="2400" dirty="0"/>
              <a:t>と</a:t>
            </a:r>
            <a:r>
              <a:rPr lang="en-US" altLang="ja-JP" sz="2400" dirty="0"/>
              <a:t>3.</a:t>
            </a:r>
            <a:r>
              <a:rPr lang="ja-JP" altLang="en-US" sz="2400" dirty="0"/>
              <a:t>を繰り返す．</a:t>
            </a:r>
            <a:endParaRPr lang="en-US" altLang="ja-JP" sz="2400" dirty="0"/>
          </a:p>
          <a:p>
            <a:pPr marL="457200" indent="-457200">
              <a:buFont typeface="+mj-lt"/>
              <a:buAutoNum type="arabicPeriod"/>
            </a:pPr>
            <a:r>
              <a:rPr kumimoji="1" lang="en-US" altLang="ja-JP" sz="2400" dirty="0"/>
              <a:t> </a:t>
            </a:r>
            <a:r>
              <a:rPr lang="ja-JP" altLang="en-US" sz="2400" dirty="0">
                <a:latin typeface="LaTeX" panose="02000503000000000000" pitchFamily="2" charset="0"/>
              </a:rPr>
              <a:t> </a:t>
            </a:r>
            <a:r>
              <a:rPr kumimoji="1" lang="ja-JP" altLang="en-US" sz="2400" dirty="0"/>
              <a:t>個の中心が決まったら，</a:t>
            </a:r>
            <a:r>
              <a:rPr kumimoji="1" lang="en-US" altLang="ja-JP" sz="2400" dirty="0"/>
              <a:t>4.</a:t>
            </a:r>
            <a:r>
              <a:rPr kumimoji="1" lang="ja-JP" altLang="en-US" sz="2400" dirty="0" err="1"/>
              <a:t>までで</a:t>
            </a:r>
            <a:r>
              <a:rPr kumimoji="1" lang="ja-JP" altLang="en-US" sz="2400" dirty="0"/>
              <a:t>設定したクラスタを初期値として，通常の</a:t>
            </a:r>
            <a:r>
              <a:rPr lang="ja-JP" altLang="en-US" sz="2400" dirty="0">
                <a:latin typeface="LaTeX" panose="02000503000000000000" pitchFamily="2" charset="0"/>
              </a:rPr>
              <a:t> </a:t>
            </a:r>
            <a:r>
              <a:rPr kumimoji="1" lang="en-US" altLang="ja-JP" sz="2400" dirty="0">
                <a:latin typeface="LaTeX" panose="02000503000000000000" pitchFamily="2" charset="0"/>
              </a:rPr>
              <a:t>-</a:t>
            </a:r>
            <a:r>
              <a:rPr kumimoji="1" lang="ja-JP" altLang="en-US" sz="2400" dirty="0"/>
              <a:t>平均法を実行する</a:t>
            </a:r>
          </a:p>
        </p:txBody>
      </p:sp>
      <p:pic>
        <p:nvPicPr>
          <p:cNvPr id="5" name="図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98667" y="2189017"/>
            <a:ext cx="305345" cy="203563"/>
          </a:xfrm>
          <a:prstGeom prst="rect">
            <a:avLst/>
          </a:prstGeom>
        </p:spPr>
      </p:pic>
      <p:pic>
        <p:nvPicPr>
          <p:cNvPr id="6" name="図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50581" y="2522602"/>
            <a:ext cx="514698" cy="298741"/>
          </a:xfrm>
          <a:prstGeom prst="rect">
            <a:avLst/>
          </a:prstGeom>
        </p:spPr>
      </p:pic>
      <p:pic>
        <p:nvPicPr>
          <p:cNvPr id="7" name="図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24001" y="2860441"/>
            <a:ext cx="603350" cy="311620"/>
          </a:xfrm>
          <a:prstGeom prst="rect">
            <a:avLst/>
          </a:prstGeom>
        </p:spPr>
      </p:pic>
      <p:pic>
        <p:nvPicPr>
          <p:cNvPr id="8" name="図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842508" y="2533304"/>
            <a:ext cx="260910" cy="236062"/>
          </a:xfrm>
          <a:prstGeom prst="rect">
            <a:avLst/>
          </a:prstGeom>
        </p:spPr>
      </p:pic>
      <p:pic>
        <p:nvPicPr>
          <p:cNvPr id="9" name="図 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629745" y="2898220"/>
            <a:ext cx="260910" cy="236062"/>
          </a:xfrm>
          <a:prstGeom prst="rect">
            <a:avLst/>
          </a:prstGeom>
        </p:spPr>
      </p:pic>
      <p:pic>
        <p:nvPicPr>
          <p:cNvPr id="10" name="図 9"/>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579297" y="3254907"/>
            <a:ext cx="171977" cy="260170"/>
          </a:xfrm>
          <a:prstGeom prst="rect">
            <a:avLst/>
          </a:prstGeom>
        </p:spPr>
      </p:pic>
      <p:pic>
        <p:nvPicPr>
          <p:cNvPr id="11" name="図 10"/>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579297" y="3625633"/>
            <a:ext cx="171977" cy="260170"/>
          </a:xfrm>
          <a:prstGeom prst="rect">
            <a:avLst/>
          </a:prstGeom>
        </p:spPr>
      </p:pic>
      <p:pic>
        <p:nvPicPr>
          <p:cNvPr id="12" name="図 1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881096" y="3964891"/>
            <a:ext cx="171977" cy="260170"/>
          </a:xfrm>
          <a:prstGeom prst="rect">
            <a:avLst/>
          </a:prstGeom>
        </p:spPr>
      </p:pic>
      <p:pic>
        <p:nvPicPr>
          <p:cNvPr id="13" name="図 1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229734" y="637652"/>
            <a:ext cx="408901" cy="618593"/>
          </a:xfrm>
          <a:prstGeom prst="rect">
            <a:avLst/>
          </a:prstGeom>
        </p:spPr>
      </p:pic>
    </p:spTree>
    <p:extLst>
      <p:ext uri="{BB962C8B-B14F-4D97-AF65-F5344CB8AC3E}">
        <p14:creationId xmlns:p14="http://schemas.microsoft.com/office/powerpoint/2010/main" val="349954529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526472" y="4392327"/>
            <a:ext cx="2604655" cy="461665"/>
          </a:xfrm>
          <a:prstGeom prst="rect">
            <a:avLst/>
          </a:prstGeom>
          <a:noFill/>
        </p:spPr>
        <p:txBody>
          <a:bodyPr wrap="square" rtlCol="0">
            <a:spAutoFit/>
          </a:bodyPr>
          <a:lstStyle/>
          <a:p>
            <a:r>
              <a:rPr lang="ja-JP" altLang="en-US" sz="2400" dirty="0"/>
              <a:t>コード</a:t>
            </a:r>
            <a:r>
              <a:rPr lang="en-US" altLang="ja-JP" sz="2400" dirty="0"/>
              <a:t>9.13 In[14]</a:t>
            </a:r>
            <a:endParaRPr kumimoji="1" lang="ja-JP" altLang="en-US" sz="2400" dirty="0"/>
          </a:p>
        </p:txBody>
      </p:sp>
      <p:sp>
        <p:nvSpPr>
          <p:cNvPr id="4" name="テキスト ボックス 3"/>
          <p:cNvSpPr txBox="1"/>
          <p:nvPr/>
        </p:nvSpPr>
        <p:spPr>
          <a:xfrm>
            <a:off x="484903" y="4793680"/>
            <a:ext cx="10868897" cy="1323439"/>
          </a:xfrm>
          <a:prstGeom prst="rect">
            <a:avLst/>
          </a:prstGeom>
          <a:noFill/>
        </p:spPr>
        <p:txBody>
          <a:bodyPr wrap="square" rtlCol="0">
            <a:spAutoFit/>
          </a:bodyPr>
          <a:lstStyle/>
          <a:p>
            <a:r>
              <a:rPr lang="en-US" altLang="ja-JP" sz="2000" dirty="0">
                <a:latin typeface="Courier New" panose="02070309020205020404" pitchFamily="49" charset="0"/>
                <a:cs typeface="Courier New" panose="02070309020205020404" pitchFamily="49" charset="0"/>
              </a:rPr>
              <a:t>km = </a:t>
            </a:r>
            <a:r>
              <a:rPr lang="en-US" altLang="ja-JP" sz="2000" dirty="0" err="1">
                <a:latin typeface="Courier New" panose="02070309020205020404" pitchFamily="49" charset="0"/>
                <a:cs typeface="Courier New" panose="02070309020205020404" pitchFamily="49" charset="0"/>
              </a:rPr>
              <a:t>sklearn.cluster.KMeans</a:t>
            </a:r>
            <a:r>
              <a:rPr lang="en-US" altLang="ja-JP" sz="2000" dirty="0">
                <a:latin typeface="Courier New" panose="02070309020205020404" pitchFamily="49" charset="0"/>
                <a:cs typeface="Courier New" panose="02070309020205020404" pitchFamily="49" charset="0"/>
              </a:rPr>
              <a:t>(</a:t>
            </a:r>
            <a:r>
              <a:rPr lang="en-US" altLang="ja-JP" sz="2000" dirty="0" err="1">
                <a:latin typeface="Courier New" panose="02070309020205020404" pitchFamily="49" charset="0"/>
                <a:cs typeface="Courier New" panose="02070309020205020404" pitchFamily="49" charset="0"/>
              </a:rPr>
              <a:t>n_clusters</a:t>
            </a:r>
            <a:r>
              <a:rPr lang="en-US" altLang="ja-JP" sz="2000" dirty="0">
                <a:latin typeface="Courier New" panose="02070309020205020404" pitchFamily="49" charset="0"/>
                <a:cs typeface="Courier New" panose="02070309020205020404" pitchFamily="49" charset="0"/>
              </a:rPr>
              <a:t>=3,init='</a:t>
            </a:r>
            <a:r>
              <a:rPr lang="en-US" altLang="ja-JP" sz="2000" dirty="0">
                <a:solidFill>
                  <a:srgbClr val="FF0000"/>
                </a:solidFill>
                <a:latin typeface="Courier New" panose="02070309020205020404" pitchFamily="49" charset="0"/>
                <a:cs typeface="Courier New" panose="02070309020205020404" pitchFamily="49" charset="0"/>
              </a:rPr>
              <a:t>k-means++</a:t>
            </a:r>
            <a:r>
              <a:rPr lang="en-US" altLang="ja-JP" sz="2000" dirty="0">
                <a:latin typeface="Courier New" panose="02070309020205020404" pitchFamily="49" charset="0"/>
                <a:cs typeface="Courier New" panose="02070309020205020404" pitchFamily="49" charset="0"/>
              </a:rPr>
              <a:t>',</a:t>
            </a:r>
            <a:r>
              <a:rPr lang="en-US" altLang="ja-JP" sz="2000" dirty="0" err="1">
                <a:latin typeface="Courier New" panose="02070309020205020404" pitchFamily="49" charset="0"/>
                <a:cs typeface="Courier New" panose="02070309020205020404" pitchFamily="49" charset="0"/>
              </a:rPr>
              <a:t>n_jobs</a:t>
            </a:r>
            <a:r>
              <a:rPr lang="en-US" altLang="ja-JP" sz="2000" dirty="0">
                <a:latin typeface="Courier New" panose="02070309020205020404" pitchFamily="49" charset="0"/>
                <a:cs typeface="Courier New" panose="02070309020205020404" pitchFamily="49" charset="0"/>
              </a:rPr>
              <a:t>=10)</a:t>
            </a:r>
          </a:p>
          <a:p>
            <a:r>
              <a:rPr lang="en-US" altLang="ja-JP" sz="2000" dirty="0" err="1">
                <a:latin typeface="Courier New" panose="02070309020205020404" pitchFamily="49" charset="0"/>
                <a:cs typeface="Courier New" panose="02070309020205020404" pitchFamily="49" charset="0"/>
              </a:rPr>
              <a:t>km.fit</a:t>
            </a:r>
            <a:r>
              <a:rPr lang="en-US" altLang="ja-JP" sz="2000" dirty="0">
                <a:latin typeface="Courier New" panose="02070309020205020404" pitchFamily="49" charset="0"/>
                <a:cs typeface="Courier New" panose="02070309020205020404" pitchFamily="49" charset="0"/>
              </a:rPr>
              <a:t>(</a:t>
            </a:r>
            <a:r>
              <a:rPr lang="en-US" altLang="ja-JP" sz="2000" dirty="0" err="1">
                <a:latin typeface="Courier New" panose="02070309020205020404" pitchFamily="49" charset="0"/>
                <a:cs typeface="Courier New" panose="02070309020205020404" pitchFamily="49" charset="0"/>
              </a:rPr>
              <a:t>d.data</a:t>
            </a:r>
            <a:r>
              <a:rPr lang="en-US" altLang="ja-JP" sz="2000" dirty="0">
                <a:latin typeface="Courier New" panose="02070309020205020404" pitchFamily="49" charset="0"/>
                <a:cs typeface="Courier New" panose="02070309020205020404" pitchFamily="49" charset="0"/>
              </a:rPr>
              <a:t>)</a:t>
            </a:r>
          </a:p>
          <a:p>
            <a:r>
              <a:rPr lang="en-US" altLang="ja-JP" sz="2000" dirty="0">
                <a:latin typeface="Courier New" panose="02070309020205020404" pitchFamily="49" charset="0"/>
                <a:cs typeface="Courier New" panose="02070309020205020404" pitchFamily="49" charset="0"/>
              </a:rPr>
              <a:t>for </a:t>
            </a:r>
            <a:r>
              <a:rPr lang="en-US" altLang="ja-JP" sz="2000" dirty="0" err="1">
                <a:latin typeface="Courier New" panose="02070309020205020404" pitchFamily="49" charset="0"/>
                <a:cs typeface="Courier New" panose="02070309020205020404" pitchFamily="49" charset="0"/>
              </a:rPr>
              <a:t>i</a:t>
            </a:r>
            <a:r>
              <a:rPr lang="en-US" altLang="ja-JP" sz="2000" dirty="0">
                <a:latin typeface="Courier New" panose="02070309020205020404" pitchFamily="49" charset="0"/>
                <a:cs typeface="Courier New" panose="02070309020205020404" pitchFamily="49" charset="0"/>
              </a:rPr>
              <a:t>, e in enumerate(</a:t>
            </a:r>
            <a:r>
              <a:rPr lang="en-US" altLang="ja-JP" sz="2000" dirty="0" err="1">
                <a:latin typeface="Courier New" panose="02070309020205020404" pitchFamily="49" charset="0"/>
                <a:cs typeface="Courier New" panose="02070309020205020404" pitchFamily="49" charset="0"/>
              </a:rPr>
              <a:t>d.data</a:t>
            </a:r>
            <a:r>
              <a:rPr lang="en-US" altLang="ja-JP" sz="2000" dirty="0">
                <a:latin typeface="Courier New" panose="02070309020205020404" pitchFamily="49" charset="0"/>
                <a:cs typeface="Courier New" panose="02070309020205020404" pitchFamily="49" charset="0"/>
              </a:rPr>
              <a:t>):</a:t>
            </a:r>
          </a:p>
          <a:p>
            <a:r>
              <a:rPr lang="en-US" altLang="ja-JP" sz="2000" dirty="0">
                <a:latin typeface="Courier New" panose="02070309020205020404" pitchFamily="49" charset="0"/>
                <a:cs typeface="Courier New" panose="02070309020205020404" pitchFamily="49" charset="0"/>
              </a:rPr>
              <a:t>    scatter(e[0], e[2], marker='</a:t>
            </a:r>
            <a:r>
              <a:rPr lang="en-US" altLang="ja-JP" sz="2000" dirty="0" err="1">
                <a:latin typeface="Courier New" panose="02070309020205020404" pitchFamily="49" charset="0"/>
                <a:cs typeface="Courier New" panose="02070309020205020404" pitchFamily="49" charset="0"/>
              </a:rPr>
              <a:t>xos</a:t>
            </a:r>
            <a:r>
              <a:rPr lang="en-US" altLang="ja-JP" sz="2000" dirty="0">
                <a:latin typeface="Courier New" panose="02070309020205020404" pitchFamily="49" charset="0"/>
                <a:cs typeface="Courier New" panose="02070309020205020404" pitchFamily="49" charset="0"/>
              </a:rPr>
              <a:t>'[</a:t>
            </a:r>
            <a:r>
              <a:rPr lang="en-US" altLang="ja-JP" sz="2000" dirty="0" err="1">
                <a:latin typeface="Courier New" panose="02070309020205020404" pitchFamily="49" charset="0"/>
                <a:cs typeface="Courier New" panose="02070309020205020404" pitchFamily="49" charset="0"/>
              </a:rPr>
              <a:t>km.labels</a:t>
            </a:r>
            <a:r>
              <a:rPr lang="en-US" altLang="ja-JP" sz="2000" dirty="0">
                <a:latin typeface="Courier New" panose="02070309020205020404" pitchFamily="49" charset="0"/>
                <a:cs typeface="Courier New" panose="02070309020205020404" pitchFamily="49" charset="0"/>
              </a:rPr>
              <a:t>_[</a:t>
            </a:r>
            <a:r>
              <a:rPr lang="en-US" altLang="ja-JP" sz="2000" dirty="0" err="1">
                <a:latin typeface="Courier New" panose="02070309020205020404" pitchFamily="49" charset="0"/>
                <a:cs typeface="Courier New" panose="02070309020205020404" pitchFamily="49" charset="0"/>
              </a:rPr>
              <a:t>i</a:t>
            </a:r>
            <a:r>
              <a:rPr lang="en-US" altLang="ja-JP" sz="2000" dirty="0">
                <a:latin typeface="Courier New" panose="02070309020205020404" pitchFamily="49" charset="0"/>
                <a:cs typeface="Courier New" panose="02070309020205020404" pitchFamily="49" charset="0"/>
              </a:rPr>
              <a:t>]])</a:t>
            </a:r>
          </a:p>
        </p:txBody>
      </p:sp>
      <p:sp>
        <p:nvSpPr>
          <p:cNvPr id="12" name="テキスト ボックス 11"/>
          <p:cNvSpPr txBox="1"/>
          <p:nvPr/>
        </p:nvSpPr>
        <p:spPr>
          <a:xfrm>
            <a:off x="526472" y="1763684"/>
            <a:ext cx="2784764" cy="461665"/>
          </a:xfrm>
          <a:prstGeom prst="rect">
            <a:avLst/>
          </a:prstGeom>
          <a:noFill/>
        </p:spPr>
        <p:txBody>
          <a:bodyPr wrap="square" rtlCol="0">
            <a:spAutoFit/>
          </a:bodyPr>
          <a:lstStyle/>
          <a:p>
            <a:r>
              <a:rPr lang="ja-JP" altLang="en-US" sz="2400" dirty="0"/>
              <a:t>コード</a:t>
            </a:r>
            <a:r>
              <a:rPr lang="en-US" altLang="ja-JP" sz="2400" dirty="0"/>
              <a:t>9.12 In[13]</a:t>
            </a:r>
            <a:endParaRPr kumimoji="1" lang="ja-JP" altLang="en-US" sz="2400" dirty="0"/>
          </a:p>
        </p:txBody>
      </p:sp>
      <p:sp>
        <p:nvSpPr>
          <p:cNvPr id="13" name="テキスト ボックス 12"/>
          <p:cNvSpPr txBox="1"/>
          <p:nvPr/>
        </p:nvSpPr>
        <p:spPr>
          <a:xfrm>
            <a:off x="484903" y="2165037"/>
            <a:ext cx="10868897" cy="1323439"/>
          </a:xfrm>
          <a:prstGeom prst="rect">
            <a:avLst/>
          </a:prstGeom>
          <a:noFill/>
        </p:spPr>
        <p:txBody>
          <a:bodyPr wrap="square" rtlCol="0">
            <a:spAutoFit/>
          </a:bodyPr>
          <a:lstStyle/>
          <a:p>
            <a:r>
              <a:rPr lang="en-US" altLang="ja-JP" sz="2000" dirty="0">
                <a:latin typeface="Courier New" panose="02070309020205020404" pitchFamily="49" charset="0"/>
                <a:cs typeface="Courier New" panose="02070309020205020404" pitchFamily="49" charset="0"/>
              </a:rPr>
              <a:t>km = </a:t>
            </a:r>
            <a:r>
              <a:rPr lang="en-US" altLang="ja-JP" sz="2000" dirty="0" err="1">
                <a:latin typeface="Courier New" panose="02070309020205020404" pitchFamily="49" charset="0"/>
                <a:cs typeface="Courier New" panose="02070309020205020404" pitchFamily="49" charset="0"/>
              </a:rPr>
              <a:t>sklearn.cluster.KMeans</a:t>
            </a:r>
            <a:r>
              <a:rPr lang="en-US" altLang="ja-JP" sz="2000" dirty="0">
                <a:latin typeface="Courier New" panose="02070309020205020404" pitchFamily="49" charset="0"/>
                <a:cs typeface="Courier New" panose="02070309020205020404" pitchFamily="49" charset="0"/>
              </a:rPr>
              <a:t>(</a:t>
            </a:r>
            <a:r>
              <a:rPr lang="en-US" altLang="ja-JP" sz="2000" dirty="0" err="1">
                <a:latin typeface="Courier New" panose="02070309020205020404" pitchFamily="49" charset="0"/>
                <a:cs typeface="Courier New" panose="02070309020205020404" pitchFamily="49" charset="0"/>
              </a:rPr>
              <a:t>n_clusters</a:t>
            </a:r>
            <a:r>
              <a:rPr lang="en-US" altLang="ja-JP" sz="2000" dirty="0">
                <a:latin typeface="Courier New" panose="02070309020205020404" pitchFamily="49" charset="0"/>
                <a:cs typeface="Courier New" panose="02070309020205020404" pitchFamily="49" charset="0"/>
              </a:rPr>
              <a:t>=3,init='</a:t>
            </a:r>
            <a:r>
              <a:rPr lang="en-US" altLang="ja-JP" sz="2000" dirty="0">
                <a:solidFill>
                  <a:srgbClr val="FF0000"/>
                </a:solidFill>
                <a:latin typeface="Courier New" panose="02070309020205020404" pitchFamily="49" charset="0"/>
                <a:cs typeface="Courier New" panose="02070309020205020404" pitchFamily="49" charset="0"/>
              </a:rPr>
              <a:t>random</a:t>
            </a:r>
            <a:r>
              <a:rPr lang="en-US" altLang="ja-JP" sz="2000" dirty="0">
                <a:latin typeface="Courier New" panose="02070309020205020404" pitchFamily="49" charset="0"/>
                <a:cs typeface="Courier New" panose="02070309020205020404" pitchFamily="49" charset="0"/>
              </a:rPr>
              <a:t>',</a:t>
            </a:r>
            <a:r>
              <a:rPr lang="en-US" altLang="ja-JP" sz="2000" dirty="0" err="1">
                <a:latin typeface="Courier New" panose="02070309020205020404" pitchFamily="49" charset="0"/>
                <a:cs typeface="Courier New" panose="02070309020205020404" pitchFamily="49" charset="0"/>
              </a:rPr>
              <a:t>n_jobs</a:t>
            </a:r>
            <a:r>
              <a:rPr lang="en-US" altLang="ja-JP" sz="2000" dirty="0">
                <a:latin typeface="Courier New" panose="02070309020205020404" pitchFamily="49" charset="0"/>
                <a:cs typeface="Courier New" panose="02070309020205020404" pitchFamily="49" charset="0"/>
              </a:rPr>
              <a:t>=10)</a:t>
            </a:r>
          </a:p>
          <a:p>
            <a:r>
              <a:rPr lang="en-US" altLang="ja-JP" sz="2000" dirty="0" err="1">
                <a:latin typeface="Courier New" panose="02070309020205020404" pitchFamily="49" charset="0"/>
                <a:cs typeface="Courier New" panose="02070309020205020404" pitchFamily="49" charset="0"/>
              </a:rPr>
              <a:t>km.fit</a:t>
            </a:r>
            <a:r>
              <a:rPr lang="en-US" altLang="ja-JP" sz="2000" dirty="0">
                <a:latin typeface="Courier New" panose="02070309020205020404" pitchFamily="49" charset="0"/>
                <a:cs typeface="Courier New" panose="02070309020205020404" pitchFamily="49" charset="0"/>
              </a:rPr>
              <a:t>(</a:t>
            </a:r>
            <a:r>
              <a:rPr lang="en-US" altLang="ja-JP" sz="2000" dirty="0" err="1">
                <a:latin typeface="Courier New" panose="02070309020205020404" pitchFamily="49" charset="0"/>
                <a:cs typeface="Courier New" panose="02070309020205020404" pitchFamily="49" charset="0"/>
              </a:rPr>
              <a:t>d.data</a:t>
            </a:r>
            <a:r>
              <a:rPr lang="en-US" altLang="ja-JP" sz="2000" dirty="0">
                <a:latin typeface="Courier New" panose="02070309020205020404" pitchFamily="49" charset="0"/>
                <a:cs typeface="Courier New" panose="02070309020205020404" pitchFamily="49" charset="0"/>
              </a:rPr>
              <a:t>)</a:t>
            </a:r>
          </a:p>
          <a:p>
            <a:r>
              <a:rPr lang="en-US" altLang="ja-JP" sz="2000" dirty="0">
                <a:latin typeface="Courier New" panose="02070309020205020404" pitchFamily="49" charset="0"/>
                <a:cs typeface="Courier New" panose="02070309020205020404" pitchFamily="49" charset="0"/>
              </a:rPr>
              <a:t>for </a:t>
            </a:r>
            <a:r>
              <a:rPr lang="en-US" altLang="ja-JP" sz="2000" dirty="0" err="1">
                <a:latin typeface="Courier New" panose="02070309020205020404" pitchFamily="49" charset="0"/>
                <a:cs typeface="Courier New" panose="02070309020205020404" pitchFamily="49" charset="0"/>
              </a:rPr>
              <a:t>i</a:t>
            </a:r>
            <a:r>
              <a:rPr lang="en-US" altLang="ja-JP" sz="2000" dirty="0">
                <a:latin typeface="Courier New" panose="02070309020205020404" pitchFamily="49" charset="0"/>
                <a:cs typeface="Courier New" panose="02070309020205020404" pitchFamily="49" charset="0"/>
              </a:rPr>
              <a:t>, e in enumerate(</a:t>
            </a:r>
            <a:r>
              <a:rPr lang="en-US" altLang="ja-JP" sz="2000" dirty="0" err="1">
                <a:latin typeface="Courier New" panose="02070309020205020404" pitchFamily="49" charset="0"/>
                <a:cs typeface="Courier New" panose="02070309020205020404" pitchFamily="49" charset="0"/>
              </a:rPr>
              <a:t>d.data</a:t>
            </a:r>
            <a:r>
              <a:rPr lang="en-US" altLang="ja-JP" sz="2000" dirty="0">
                <a:latin typeface="Courier New" panose="02070309020205020404" pitchFamily="49" charset="0"/>
                <a:cs typeface="Courier New" panose="02070309020205020404" pitchFamily="49" charset="0"/>
              </a:rPr>
              <a:t>):</a:t>
            </a:r>
          </a:p>
          <a:p>
            <a:r>
              <a:rPr lang="en-US" altLang="ja-JP" sz="2000" dirty="0">
                <a:latin typeface="Courier New" panose="02070309020205020404" pitchFamily="49" charset="0"/>
                <a:cs typeface="Courier New" panose="02070309020205020404" pitchFamily="49" charset="0"/>
              </a:rPr>
              <a:t>    scatter(e[0], e[2], marker='</a:t>
            </a:r>
            <a:r>
              <a:rPr lang="en-US" altLang="ja-JP" sz="2000" dirty="0" err="1">
                <a:latin typeface="Courier New" panose="02070309020205020404" pitchFamily="49" charset="0"/>
                <a:cs typeface="Courier New" panose="02070309020205020404" pitchFamily="49" charset="0"/>
              </a:rPr>
              <a:t>xos</a:t>
            </a:r>
            <a:r>
              <a:rPr lang="en-US" altLang="ja-JP" sz="2000" dirty="0">
                <a:latin typeface="Courier New" panose="02070309020205020404" pitchFamily="49" charset="0"/>
                <a:cs typeface="Courier New" panose="02070309020205020404" pitchFamily="49" charset="0"/>
              </a:rPr>
              <a:t>'[</a:t>
            </a:r>
            <a:r>
              <a:rPr lang="en-US" altLang="ja-JP" sz="2000" dirty="0" err="1">
                <a:latin typeface="Courier New" panose="02070309020205020404" pitchFamily="49" charset="0"/>
                <a:cs typeface="Courier New" panose="02070309020205020404" pitchFamily="49" charset="0"/>
              </a:rPr>
              <a:t>km.labels</a:t>
            </a:r>
            <a:r>
              <a:rPr lang="en-US" altLang="ja-JP" sz="2000" dirty="0">
                <a:latin typeface="Courier New" panose="02070309020205020404" pitchFamily="49" charset="0"/>
                <a:cs typeface="Courier New" panose="02070309020205020404" pitchFamily="49" charset="0"/>
              </a:rPr>
              <a:t>_[</a:t>
            </a:r>
            <a:r>
              <a:rPr lang="en-US" altLang="ja-JP" sz="2000" dirty="0" err="1">
                <a:latin typeface="Courier New" panose="02070309020205020404" pitchFamily="49" charset="0"/>
                <a:cs typeface="Courier New" panose="02070309020205020404" pitchFamily="49" charset="0"/>
              </a:rPr>
              <a:t>i</a:t>
            </a:r>
            <a:r>
              <a:rPr lang="en-US" altLang="ja-JP" sz="2000" dirty="0">
                <a:latin typeface="Courier New" panose="02070309020205020404" pitchFamily="49" charset="0"/>
                <a:cs typeface="Courier New" panose="02070309020205020404" pitchFamily="49" charset="0"/>
              </a:rPr>
              <a:t>]])</a:t>
            </a:r>
          </a:p>
        </p:txBody>
      </p:sp>
      <p:sp>
        <p:nvSpPr>
          <p:cNvPr id="14" name="下矢印 13"/>
          <p:cNvSpPr/>
          <p:nvPr/>
        </p:nvSpPr>
        <p:spPr>
          <a:xfrm>
            <a:off x="8077201" y="2594107"/>
            <a:ext cx="249382" cy="2199573"/>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kumimoji="1" lang="ja-JP" altLang="en-US" dirty="0"/>
              <a:t>　</a:t>
            </a:r>
          </a:p>
        </p:txBody>
      </p:sp>
      <p:sp>
        <p:nvSpPr>
          <p:cNvPr id="11" name="タイトル 1"/>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5400" dirty="0">
                <a:latin typeface="LaTeX" panose="02000503000000000000" pitchFamily="2" charset="0"/>
              </a:rPr>
              <a:t> </a:t>
            </a:r>
            <a:r>
              <a:rPr lang="en-US" altLang="ja-JP" sz="5400" dirty="0">
                <a:latin typeface="+mj-ea"/>
              </a:rPr>
              <a:t>-</a:t>
            </a:r>
            <a:r>
              <a:rPr lang="ja-JP" altLang="en-US" sz="5400" dirty="0"/>
              <a:t>平均</a:t>
            </a:r>
            <a:r>
              <a:rPr lang="en-US" altLang="ja-JP" sz="5400" dirty="0">
                <a:latin typeface="+mj-ea"/>
              </a:rPr>
              <a:t>++</a:t>
            </a:r>
            <a:r>
              <a:rPr lang="ja-JP" altLang="en-US" sz="5400" dirty="0"/>
              <a:t>法</a:t>
            </a:r>
          </a:p>
        </p:txBody>
      </p:sp>
      <p:pic>
        <p:nvPicPr>
          <p:cNvPr id="15" name="図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29734" y="637652"/>
            <a:ext cx="408901" cy="618593"/>
          </a:xfrm>
          <a:prstGeom prst="rect">
            <a:avLst/>
          </a:prstGeom>
        </p:spPr>
      </p:pic>
    </p:spTree>
    <p:extLst>
      <p:ext uri="{BB962C8B-B14F-4D97-AF65-F5344CB8AC3E}">
        <p14:creationId xmlns:p14="http://schemas.microsoft.com/office/powerpoint/2010/main" val="419039840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41391" y="1775317"/>
            <a:ext cx="6709218" cy="4680000"/>
          </a:xfrm>
          <a:prstGeom prst="rect">
            <a:avLst/>
          </a:prstGeom>
        </p:spPr>
      </p:pic>
      <p:sp>
        <p:nvSpPr>
          <p:cNvPr id="2" name="タイトル 1"/>
          <p:cNvSpPr>
            <a:spLocks noGrp="1"/>
          </p:cNvSpPr>
          <p:nvPr>
            <p:ph type="title"/>
          </p:nvPr>
        </p:nvSpPr>
        <p:spPr/>
        <p:txBody>
          <a:bodyPr/>
          <a:lstStyle/>
          <a:p>
            <a:r>
              <a:rPr kumimoji="1" lang="ja-JP" altLang="en-US" dirty="0"/>
              <a:t>　</a:t>
            </a:r>
          </a:p>
        </p:txBody>
      </p:sp>
      <p:sp>
        <p:nvSpPr>
          <p:cNvPr id="5" name="タイトル 1"/>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5400" dirty="0">
                <a:latin typeface="LaTeX" panose="02000503000000000000" pitchFamily="2" charset="0"/>
              </a:rPr>
              <a:t> </a:t>
            </a:r>
            <a:r>
              <a:rPr lang="en-US" altLang="ja-JP" sz="5400" dirty="0">
                <a:latin typeface="+mj-ea"/>
              </a:rPr>
              <a:t>-</a:t>
            </a:r>
            <a:r>
              <a:rPr lang="ja-JP" altLang="en-US" sz="5400" dirty="0"/>
              <a:t>平均</a:t>
            </a:r>
            <a:r>
              <a:rPr lang="en-US" altLang="ja-JP" sz="5400" dirty="0">
                <a:latin typeface="+mj-ea"/>
              </a:rPr>
              <a:t>++</a:t>
            </a:r>
            <a:r>
              <a:rPr lang="ja-JP" altLang="en-US" sz="5400" dirty="0"/>
              <a:t>法</a:t>
            </a:r>
          </a:p>
        </p:txBody>
      </p:sp>
      <p:pic>
        <p:nvPicPr>
          <p:cNvPr id="6" name="図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29734" y="637652"/>
            <a:ext cx="408901" cy="618593"/>
          </a:xfrm>
          <a:prstGeom prst="rect">
            <a:avLst/>
          </a:prstGeom>
        </p:spPr>
      </p:pic>
    </p:spTree>
    <p:extLst>
      <p:ext uri="{BB962C8B-B14F-4D97-AF65-F5344CB8AC3E}">
        <p14:creationId xmlns:p14="http://schemas.microsoft.com/office/powerpoint/2010/main" val="386036049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ctr"/>
            <a:r>
              <a:rPr kumimoji="1" lang="ja-JP" altLang="en-US" sz="6000" dirty="0"/>
              <a:t>問題</a:t>
            </a:r>
            <a:r>
              <a:rPr kumimoji="1" lang="en-US" altLang="ja-JP" sz="6000" dirty="0"/>
              <a:t>4</a:t>
            </a:r>
            <a:endParaRPr kumimoji="1" lang="ja-JP" altLang="en-US" sz="6000" dirty="0"/>
          </a:p>
        </p:txBody>
      </p:sp>
      <p:sp>
        <p:nvSpPr>
          <p:cNvPr id="3" name="テキスト ボックス 2"/>
          <p:cNvSpPr txBox="1"/>
          <p:nvPr/>
        </p:nvSpPr>
        <p:spPr>
          <a:xfrm>
            <a:off x="1059876" y="2009347"/>
            <a:ext cx="9538851" cy="1569660"/>
          </a:xfrm>
          <a:prstGeom prst="rect">
            <a:avLst/>
          </a:prstGeom>
          <a:noFill/>
        </p:spPr>
        <p:txBody>
          <a:bodyPr wrap="square" rtlCol="0">
            <a:spAutoFit/>
          </a:bodyPr>
          <a:lstStyle/>
          <a:p>
            <a:r>
              <a:rPr lang="ja-JP" altLang="en-US" sz="2400" dirty="0"/>
              <a:t>問題</a:t>
            </a:r>
            <a:r>
              <a:rPr lang="en-US" altLang="ja-JP" sz="2400" dirty="0"/>
              <a:t>2</a:t>
            </a:r>
            <a:r>
              <a:rPr lang="ja-JP" altLang="en-US" sz="2400" dirty="0"/>
              <a:t>で作成したデータを，</a:t>
            </a:r>
            <a:r>
              <a:rPr lang="en-US" altLang="ja-JP" sz="2400" dirty="0"/>
              <a:t>k</a:t>
            </a:r>
            <a:r>
              <a:rPr lang="ja-JP" altLang="en-US" sz="2400" dirty="0"/>
              <a:t>平均法と</a:t>
            </a:r>
            <a:r>
              <a:rPr lang="en-US" altLang="ja-JP" sz="2400" dirty="0"/>
              <a:t>k</a:t>
            </a:r>
            <a:r>
              <a:rPr lang="ja-JP" altLang="en-US" sz="2400" dirty="0"/>
              <a:t>平均法</a:t>
            </a:r>
            <a:r>
              <a:rPr lang="en-US" altLang="ja-JP" sz="2400" dirty="0"/>
              <a:t>++</a:t>
            </a:r>
            <a:r>
              <a:rPr lang="ja-JP" altLang="en-US" sz="2400" dirty="0"/>
              <a:t>を用いて，</a:t>
            </a:r>
            <a:r>
              <a:rPr lang="en-US" altLang="ja-JP" sz="2400" dirty="0"/>
              <a:t>3</a:t>
            </a:r>
            <a:r>
              <a:rPr lang="ja-JP" altLang="en-US" sz="2400" dirty="0" err="1"/>
              <a:t>つの</a:t>
            </a:r>
            <a:r>
              <a:rPr lang="ja-JP" altLang="en-US" sz="2400" dirty="0"/>
              <a:t>クラスターに分類し，描画せよ．</a:t>
            </a:r>
            <a:endParaRPr lang="en-US" altLang="ja-JP" sz="2400" dirty="0"/>
          </a:p>
          <a:p>
            <a:endParaRPr kumimoji="1" lang="en-US" altLang="ja-JP" sz="2400" dirty="0"/>
          </a:p>
          <a:p>
            <a:r>
              <a:rPr lang="ja-JP" altLang="en-US" sz="2400" dirty="0"/>
              <a:t>サンプルデータのみを利用し，ラベルデータは用いないことに注意．</a:t>
            </a:r>
            <a:endParaRPr kumimoji="1" lang="ja-JP" altLang="en-US" sz="2400" dirty="0"/>
          </a:p>
        </p:txBody>
      </p:sp>
    </p:spTree>
    <p:extLst>
      <p:ext uri="{BB962C8B-B14F-4D97-AF65-F5344CB8AC3E}">
        <p14:creationId xmlns:p14="http://schemas.microsoft.com/office/powerpoint/2010/main" val="213878809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ctr"/>
            <a:r>
              <a:rPr kumimoji="1" lang="ja-JP" altLang="en-US" sz="5400" dirty="0"/>
              <a:t>次元縮約</a:t>
            </a:r>
          </a:p>
        </p:txBody>
      </p:sp>
      <p:sp>
        <p:nvSpPr>
          <p:cNvPr id="3" name="テキスト ボックス 2"/>
          <p:cNvSpPr txBox="1"/>
          <p:nvPr/>
        </p:nvSpPr>
        <p:spPr>
          <a:xfrm>
            <a:off x="838200" y="1690688"/>
            <a:ext cx="9407238" cy="1077218"/>
          </a:xfrm>
          <a:prstGeom prst="rect">
            <a:avLst/>
          </a:prstGeom>
          <a:noFill/>
        </p:spPr>
        <p:txBody>
          <a:bodyPr wrap="square" rtlCol="0">
            <a:spAutoFit/>
          </a:bodyPr>
          <a:lstStyle/>
          <a:p>
            <a:r>
              <a:rPr kumimoji="1" lang="ja-JP" altLang="en-US" sz="2400" dirty="0"/>
              <a:t>高次元のデータを低次元に落とす</a:t>
            </a:r>
            <a:r>
              <a:rPr kumimoji="1" lang="ja-JP" altLang="en-US" sz="3200" dirty="0"/>
              <a:t>次元削減</a:t>
            </a:r>
            <a:r>
              <a:rPr kumimoji="1" lang="ja-JP" altLang="en-US" sz="2400" dirty="0"/>
              <a:t> </a:t>
            </a:r>
            <a:r>
              <a:rPr kumimoji="1" lang="en-US" altLang="ja-JP" sz="2400" dirty="0"/>
              <a:t>[dimension reduction]</a:t>
            </a:r>
            <a:r>
              <a:rPr kumimoji="1" lang="ja-JP" altLang="en-US" sz="2400" dirty="0"/>
              <a:t>の</a:t>
            </a:r>
            <a:r>
              <a:rPr kumimoji="1" lang="en-US" altLang="ja-JP" sz="2400" dirty="0"/>
              <a:t>1</a:t>
            </a:r>
            <a:r>
              <a:rPr kumimoji="1" lang="ja-JP" altLang="en-US" sz="2400" dirty="0" err="1"/>
              <a:t>つに</a:t>
            </a:r>
            <a:r>
              <a:rPr kumimoji="1" lang="ja-JP" altLang="en-US" sz="3200" u="sng" dirty="0"/>
              <a:t>主成分分析</a:t>
            </a:r>
            <a:r>
              <a:rPr kumimoji="1" lang="en-US" altLang="ja-JP" sz="2400" dirty="0"/>
              <a:t>(PCA: Principal Component Analysis)</a:t>
            </a:r>
            <a:r>
              <a:rPr kumimoji="1" lang="ja-JP" altLang="en-US" sz="2400" dirty="0"/>
              <a:t>がある．</a:t>
            </a:r>
          </a:p>
        </p:txBody>
      </p:sp>
      <p:sp>
        <p:nvSpPr>
          <p:cNvPr id="4" name="テキスト ボックス 3"/>
          <p:cNvSpPr txBox="1"/>
          <p:nvPr/>
        </p:nvSpPr>
        <p:spPr>
          <a:xfrm>
            <a:off x="838200" y="3418635"/>
            <a:ext cx="9123220" cy="892552"/>
          </a:xfrm>
          <a:prstGeom prst="rect">
            <a:avLst/>
          </a:prstGeom>
          <a:noFill/>
        </p:spPr>
        <p:txBody>
          <a:bodyPr wrap="square" rtlCol="0">
            <a:spAutoFit/>
          </a:bodyPr>
          <a:lstStyle/>
          <a:p>
            <a:r>
              <a:rPr kumimoji="1" lang="ja-JP" altLang="en-US" sz="2400" dirty="0"/>
              <a:t>相関を持つトレーニングデータを集約し，</a:t>
            </a:r>
            <a:endParaRPr kumimoji="1" lang="en-US" altLang="ja-JP" sz="2400" dirty="0"/>
          </a:p>
          <a:p>
            <a:r>
              <a:rPr lang="ja-JP" altLang="en-US" sz="2800" dirty="0"/>
              <a:t>データ圧縮</a:t>
            </a:r>
            <a:r>
              <a:rPr lang="ja-JP" altLang="en-US" sz="2400" dirty="0"/>
              <a:t>や</a:t>
            </a:r>
            <a:r>
              <a:rPr lang="ja-JP" altLang="en-US" sz="2800" dirty="0"/>
              <a:t>可視化</a:t>
            </a:r>
            <a:r>
              <a:rPr lang="ja-JP" altLang="en-US" sz="2400" dirty="0"/>
              <a:t>の前処理として使われる統計手法．</a:t>
            </a:r>
            <a:endParaRPr kumimoji="1" lang="ja-JP" altLang="en-US" sz="2400" dirty="0"/>
          </a:p>
        </p:txBody>
      </p:sp>
      <p:sp>
        <p:nvSpPr>
          <p:cNvPr id="5" name="下矢印 4"/>
          <p:cNvSpPr/>
          <p:nvPr/>
        </p:nvSpPr>
        <p:spPr>
          <a:xfrm>
            <a:off x="2895599" y="2767906"/>
            <a:ext cx="346365" cy="62645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838200" y="4471581"/>
            <a:ext cx="9254837" cy="1200329"/>
          </a:xfrm>
          <a:prstGeom prst="rect">
            <a:avLst/>
          </a:prstGeom>
          <a:noFill/>
        </p:spPr>
        <p:txBody>
          <a:bodyPr wrap="square" rtlCol="0">
            <a:spAutoFit/>
          </a:bodyPr>
          <a:lstStyle/>
          <a:p>
            <a:r>
              <a:rPr lang="ja-JP" altLang="en-US" sz="2400" dirty="0">
                <a:latin typeface="LaTeX" panose="02000503000000000000" pitchFamily="2" charset="0"/>
              </a:rPr>
              <a:t>　</a:t>
            </a:r>
            <a:r>
              <a:rPr kumimoji="1" lang="ja-JP" altLang="en-US" sz="2400" dirty="0"/>
              <a:t>次元実数ベクトル　　　　　を要素とする集合　　　　　　　　</a:t>
            </a:r>
            <a:endParaRPr kumimoji="1" lang="en-US" altLang="ja-JP" sz="2400" dirty="0"/>
          </a:p>
          <a:p>
            <a:r>
              <a:rPr kumimoji="1" lang="ja-JP" altLang="en-US" sz="2400" dirty="0"/>
              <a:t>を　以下の次元平面上に射影したときの距離の二乗和を最小にするような</a:t>
            </a:r>
            <a:r>
              <a:rPr lang="ja-JP" altLang="en-US" sz="2400" dirty="0">
                <a:latin typeface="LaTeX" panose="02000503000000000000" pitchFamily="2" charset="0"/>
              </a:rPr>
              <a:t> </a:t>
            </a:r>
            <a:r>
              <a:rPr kumimoji="1" lang="ja-JP" altLang="en-US" sz="2400" dirty="0"/>
              <a:t>次元平面を求める．</a:t>
            </a:r>
          </a:p>
        </p:txBody>
      </p:sp>
      <p:pic>
        <p:nvPicPr>
          <p:cNvPr id="7" name="図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16252" y="4513146"/>
            <a:ext cx="1405403" cy="336798"/>
          </a:xfrm>
          <a:prstGeom prst="rect">
            <a:avLst/>
          </a:prstGeom>
        </p:spPr>
      </p:pic>
      <p:pic>
        <p:nvPicPr>
          <p:cNvPr id="8" name="図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99221" y="4518421"/>
            <a:ext cx="2363064" cy="317668"/>
          </a:xfrm>
          <a:prstGeom prst="rect">
            <a:avLst/>
          </a:prstGeom>
        </p:spPr>
      </p:pic>
      <p:pic>
        <p:nvPicPr>
          <p:cNvPr id="9" name="図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89786" y="5027595"/>
            <a:ext cx="219048" cy="171429"/>
          </a:xfrm>
          <a:prstGeom prst="rect">
            <a:avLst/>
          </a:prstGeom>
        </p:spPr>
      </p:pic>
      <p:pic>
        <p:nvPicPr>
          <p:cNvPr id="10" name="図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78073" y="4636950"/>
            <a:ext cx="219048" cy="171429"/>
          </a:xfrm>
          <a:prstGeom prst="rect">
            <a:avLst/>
          </a:prstGeom>
        </p:spPr>
      </p:pic>
      <p:pic>
        <p:nvPicPr>
          <p:cNvPr id="11" name="図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133478" y="5300900"/>
            <a:ext cx="171977" cy="260170"/>
          </a:xfrm>
          <a:prstGeom prst="rect">
            <a:avLst/>
          </a:prstGeom>
        </p:spPr>
      </p:pic>
    </p:spTree>
    <p:extLst>
      <p:ext uri="{BB962C8B-B14F-4D97-AF65-F5344CB8AC3E}">
        <p14:creationId xmlns:p14="http://schemas.microsoft.com/office/powerpoint/2010/main" val="297651108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1"/>
          <p:cNvSpPr>
            <a:spLocks noGrp="1"/>
          </p:cNvSpPr>
          <p:nvPr>
            <p:ph type="title"/>
          </p:nvPr>
        </p:nvSpPr>
        <p:spPr/>
        <p:txBody>
          <a:bodyPr>
            <a:normAutofit/>
          </a:bodyPr>
          <a:lstStyle/>
          <a:p>
            <a:pPr algn="ctr"/>
            <a:r>
              <a:rPr kumimoji="1" lang="ja-JP" altLang="en-US" sz="5400" dirty="0"/>
              <a:t>次元縮約</a:t>
            </a:r>
          </a:p>
        </p:txBody>
      </p:sp>
      <p:sp>
        <p:nvSpPr>
          <p:cNvPr id="7" name="テキスト ボックス 6"/>
          <p:cNvSpPr txBox="1"/>
          <p:nvPr/>
        </p:nvSpPr>
        <p:spPr>
          <a:xfrm>
            <a:off x="997527" y="1690688"/>
            <a:ext cx="7550728" cy="461665"/>
          </a:xfrm>
          <a:prstGeom prst="rect">
            <a:avLst/>
          </a:prstGeom>
          <a:noFill/>
        </p:spPr>
        <p:txBody>
          <a:bodyPr wrap="square" rtlCol="0">
            <a:spAutoFit/>
          </a:bodyPr>
          <a:lstStyle/>
          <a:p>
            <a:r>
              <a:rPr kumimoji="1" lang="ja-JP" altLang="en-US" sz="2400" dirty="0"/>
              <a:t>最初にデータの正規化を行う．</a:t>
            </a:r>
          </a:p>
        </p:txBody>
      </p:sp>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89523" y="2252513"/>
            <a:ext cx="3812954" cy="1020054"/>
          </a:xfrm>
          <a:prstGeom prst="rect">
            <a:avLst/>
          </a:prstGeom>
        </p:spPr>
      </p:pic>
      <p:sp>
        <p:nvSpPr>
          <p:cNvPr id="5" name="テキスト ボックス 4"/>
          <p:cNvSpPr txBox="1"/>
          <p:nvPr/>
        </p:nvSpPr>
        <p:spPr>
          <a:xfrm>
            <a:off x="997521" y="4087525"/>
            <a:ext cx="7758551" cy="1938992"/>
          </a:xfrm>
          <a:prstGeom prst="rect">
            <a:avLst/>
          </a:prstGeom>
          <a:noFill/>
        </p:spPr>
        <p:txBody>
          <a:bodyPr wrap="square" rtlCol="0">
            <a:spAutoFit/>
          </a:bodyPr>
          <a:lstStyle/>
          <a:p>
            <a:r>
              <a:rPr kumimoji="1" lang="ja-JP" altLang="en-US" sz="2400" dirty="0"/>
              <a:t>データの共分散行列　　　　　　　　　　　　　　　</a:t>
            </a:r>
            <a:endParaRPr kumimoji="1" lang="en-US" altLang="ja-JP" sz="2400" dirty="0"/>
          </a:p>
          <a:p>
            <a:endParaRPr lang="en-US" altLang="ja-JP" sz="2400" dirty="0"/>
          </a:p>
          <a:p>
            <a:endParaRPr kumimoji="1" lang="en-US" altLang="ja-JP" sz="2400" dirty="0"/>
          </a:p>
          <a:p>
            <a:r>
              <a:rPr kumimoji="1" lang="ja-JP" altLang="en-US" sz="2400" dirty="0"/>
              <a:t>の固有値分解　　　　　　を求める．</a:t>
            </a:r>
            <a:endParaRPr kumimoji="1" lang="en-US" altLang="ja-JP" sz="2400" dirty="0"/>
          </a:p>
          <a:p>
            <a:r>
              <a:rPr lang="ja-JP" altLang="en-US" sz="2400" dirty="0"/>
              <a:t>　　　　　（</a:t>
            </a:r>
            <a:r>
              <a:rPr lang="ja-JP" altLang="en-US" sz="2400" dirty="0">
                <a:latin typeface="LaTeX" panose="02000503000000000000" pitchFamily="2" charset="0"/>
              </a:rPr>
              <a:t>　</a:t>
            </a:r>
            <a:r>
              <a:rPr lang="en-US" altLang="ja-JP" sz="2400" dirty="0">
                <a:latin typeface="LaTeX" panose="02000503000000000000" pitchFamily="2" charset="0"/>
              </a:rPr>
              <a:t> </a:t>
            </a:r>
            <a:r>
              <a:rPr lang="ja-JP" altLang="en-US" sz="2400" dirty="0">
                <a:latin typeface="LaTeX" panose="02000503000000000000" pitchFamily="2" charset="0"/>
              </a:rPr>
              <a:t> </a:t>
            </a:r>
            <a:r>
              <a:rPr lang="ja-JP" altLang="en-US" sz="2400" dirty="0"/>
              <a:t>は直交行列</a:t>
            </a:r>
            <a:r>
              <a:rPr lang="en-US" altLang="ja-JP" sz="2400" dirty="0"/>
              <a:t>; </a:t>
            </a:r>
            <a:r>
              <a:rPr lang="ja-JP" altLang="en-US" sz="2400" dirty="0">
                <a:latin typeface="LaTeX" panose="02000503000000000000" pitchFamily="2" charset="0"/>
              </a:rPr>
              <a:t>　</a:t>
            </a:r>
            <a:r>
              <a:rPr lang="ja-JP" altLang="en-US" sz="2400" dirty="0"/>
              <a:t>は固有値の対角行列）</a:t>
            </a:r>
            <a:endParaRPr kumimoji="1" lang="ja-JP" altLang="en-US" sz="2400" dirty="0"/>
          </a:p>
        </p:txBody>
      </p:sp>
      <p:pic>
        <p:nvPicPr>
          <p:cNvPr id="4" name="図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22927" y="3843793"/>
            <a:ext cx="4179886" cy="1041560"/>
          </a:xfrm>
          <a:prstGeom prst="rect">
            <a:avLst/>
          </a:prstGeom>
        </p:spPr>
      </p:pic>
      <p:pic>
        <p:nvPicPr>
          <p:cNvPr id="10" name="図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72521" y="5235449"/>
            <a:ext cx="1651428" cy="312989"/>
          </a:xfrm>
          <a:prstGeom prst="rect">
            <a:avLst/>
          </a:prstGeom>
        </p:spPr>
      </p:pic>
      <p:sp>
        <p:nvSpPr>
          <p:cNvPr id="11" name="右中かっこ 10"/>
          <p:cNvSpPr/>
          <p:nvPr/>
        </p:nvSpPr>
        <p:spPr>
          <a:xfrm>
            <a:off x="8395855" y="1593273"/>
            <a:ext cx="1246909" cy="4585854"/>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ln w="0"/>
              <a:effectLst>
                <a:outerShdw blurRad="38100" dist="19050" dir="2700000" algn="tl" rotWithShape="0">
                  <a:schemeClr val="dk1">
                    <a:alpha val="40000"/>
                  </a:schemeClr>
                </a:outerShdw>
              </a:effectLst>
            </a:endParaRPr>
          </a:p>
        </p:txBody>
      </p:sp>
      <p:sp>
        <p:nvSpPr>
          <p:cNvPr id="12" name="テキスト ボックス 11"/>
          <p:cNvSpPr txBox="1"/>
          <p:nvPr/>
        </p:nvSpPr>
        <p:spPr>
          <a:xfrm>
            <a:off x="9824247" y="3286035"/>
            <a:ext cx="2050472" cy="1200329"/>
          </a:xfrm>
          <a:prstGeom prst="rect">
            <a:avLst/>
          </a:prstGeom>
          <a:noFill/>
        </p:spPr>
        <p:txBody>
          <a:bodyPr wrap="square" rtlCol="0">
            <a:spAutoFit/>
          </a:bodyPr>
          <a:lstStyle/>
          <a:p>
            <a:r>
              <a:rPr kumimoji="1" lang="en-US" altLang="ja-JP" sz="2400" dirty="0" err="1"/>
              <a:t>scikit</a:t>
            </a:r>
            <a:r>
              <a:rPr kumimoji="1" lang="en-US" altLang="ja-JP" sz="2400" dirty="0"/>
              <a:t>-learn</a:t>
            </a:r>
            <a:r>
              <a:rPr kumimoji="1" lang="ja-JP" altLang="en-US" sz="2400" dirty="0"/>
              <a:t>の関数で計算できる</a:t>
            </a:r>
          </a:p>
        </p:txBody>
      </p:sp>
      <p:pic>
        <p:nvPicPr>
          <p:cNvPr id="6" name="図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936284" y="5680364"/>
            <a:ext cx="575366" cy="269002"/>
          </a:xfrm>
          <a:prstGeom prst="rect">
            <a:avLst/>
          </a:prstGeom>
        </p:spPr>
      </p:pic>
      <p:pic>
        <p:nvPicPr>
          <p:cNvPr id="8" name="図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252412" y="5635776"/>
            <a:ext cx="234327" cy="285879"/>
          </a:xfrm>
          <a:prstGeom prst="rect">
            <a:avLst/>
          </a:prstGeom>
        </p:spPr>
      </p:pic>
    </p:spTree>
    <p:extLst>
      <p:ext uri="{BB962C8B-B14F-4D97-AF65-F5344CB8AC3E}">
        <p14:creationId xmlns:p14="http://schemas.microsoft.com/office/powerpoint/2010/main" val="29790205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1"/>
          <p:cNvSpPr>
            <a:spLocks noGrp="1"/>
          </p:cNvSpPr>
          <p:nvPr>
            <p:ph type="title"/>
          </p:nvPr>
        </p:nvSpPr>
        <p:spPr/>
        <p:txBody>
          <a:bodyPr>
            <a:normAutofit/>
          </a:bodyPr>
          <a:lstStyle/>
          <a:p>
            <a:pPr algn="ctr"/>
            <a:r>
              <a:rPr kumimoji="1" lang="ja-JP" altLang="en-US" sz="5400" dirty="0"/>
              <a:t>次元縮約</a:t>
            </a:r>
          </a:p>
        </p:txBody>
      </p:sp>
      <p:sp>
        <p:nvSpPr>
          <p:cNvPr id="4" name="テキスト ボックス 3"/>
          <p:cNvSpPr txBox="1"/>
          <p:nvPr/>
        </p:nvSpPr>
        <p:spPr>
          <a:xfrm>
            <a:off x="7557655" y="3351225"/>
            <a:ext cx="3810000" cy="830997"/>
          </a:xfrm>
          <a:prstGeom prst="rect">
            <a:avLst/>
          </a:prstGeom>
          <a:noFill/>
        </p:spPr>
        <p:txBody>
          <a:bodyPr wrap="square" rtlCol="0">
            <a:spAutoFit/>
          </a:bodyPr>
          <a:lstStyle/>
          <a:p>
            <a:r>
              <a:rPr kumimoji="1" lang="en-US" altLang="ja-JP" sz="2400" dirty="0"/>
              <a:t>0-9</a:t>
            </a:r>
            <a:r>
              <a:rPr kumimoji="1" lang="ja-JP" altLang="en-US" sz="2400" dirty="0"/>
              <a:t>のアラビア数字の手書き文字のデジタルデータ</a:t>
            </a:r>
          </a:p>
        </p:txBody>
      </p:sp>
      <p:sp>
        <p:nvSpPr>
          <p:cNvPr id="5" name="テキスト ボックス 4"/>
          <p:cNvSpPr txBox="1"/>
          <p:nvPr/>
        </p:nvSpPr>
        <p:spPr>
          <a:xfrm>
            <a:off x="526472" y="1278761"/>
            <a:ext cx="2784764" cy="461665"/>
          </a:xfrm>
          <a:prstGeom prst="rect">
            <a:avLst/>
          </a:prstGeom>
          <a:noFill/>
        </p:spPr>
        <p:txBody>
          <a:bodyPr wrap="square" rtlCol="0">
            <a:spAutoFit/>
          </a:bodyPr>
          <a:lstStyle/>
          <a:p>
            <a:r>
              <a:rPr lang="ja-JP" altLang="en-US" sz="2400" dirty="0"/>
              <a:t>コード</a:t>
            </a:r>
            <a:r>
              <a:rPr lang="en-US" altLang="ja-JP" sz="2400" dirty="0"/>
              <a:t>9.14 In[15]</a:t>
            </a:r>
            <a:endParaRPr kumimoji="1" lang="ja-JP" altLang="en-US" sz="2400" dirty="0"/>
          </a:p>
        </p:txBody>
      </p:sp>
      <p:sp>
        <p:nvSpPr>
          <p:cNvPr id="6" name="テキスト ボックス 5"/>
          <p:cNvSpPr txBox="1"/>
          <p:nvPr/>
        </p:nvSpPr>
        <p:spPr>
          <a:xfrm>
            <a:off x="484903" y="1680114"/>
            <a:ext cx="10868897" cy="5225148"/>
          </a:xfrm>
          <a:prstGeom prst="rect">
            <a:avLst/>
          </a:prstGeom>
          <a:noFill/>
        </p:spPr>
        <p:txBody>
          <a:bodyPr wrap="square" rtlCol="0">
            <a:spAutoFit/>
          </a:bodyPr>
          <a:lstStyle/>
          <a:p>
            <a:pPr>
              <a:lnSpc>
                <a:spcPts val="1900"/>
              </a:lnSpc>
            </a:pPr>
            <a:r>
              <a:rPr lang="en-US" altLang="ja-JP" sz="2000" dirty="0">
                <a:latin typeface="Courier New" panose="02070309020205020404" pitchFamily="49" charset="0"/>
                <a:cs typeface="Courier New" panose="02070309020205020404" pitchFamily="49" charset="0"/>
              </a:rPr>
              <a:t># </a:t>
            </a:r>
            <a:r>
              <a:rPr lang="ja-JP" altLang="en-US" sz="2000" dirty="0">
                <a:latin typeface="Courier New" panose="02070309020205020404" pitchFamily="49" charset="0"/>
                <a:cs typeface="Courier New" panose="02070309020205020404" pitchFamily="49" charset="0"/>
              </a:rPr>
              <a:t>モジュールの読み込み</a:t>
            </a:r>
          </a:p>
          <a:p>
            <a:pPr>
              <a:lnSpc>
                <a:spcPts val="1900"/>
              </a:lnSpc>
            </a:pPr>
            <a:r>
              <a:rPr lang="en-US" altLang="ja-JP" sz="2000" dirty="0">
                <a:latin typeface="Courier New" panose="02070309020205020404" pitchFamily="49" charset="0"/>
                <a:cs typeface="Courier New" panose="02070309020205020404" pitchFamily="49" charset="0"/>
              </a:rPr>
              <a:t>%</a:t>
            </a:r>
            <a:r>
              <a:rPr lang="en-US" altLang="ja-JP" sz="2000" dirty="0" err="1">
                <a:latin typeface="Courier New" panose="02070309020205020404" pitchFamily="49" charset="0"/>
                <a:cs typeface="Courier New" panose="02070309020205020404" pitchFamily="49" charset="0"/>
              </a:rPr>
              <a:t>matplotlib</a:t>
            </a:r>
            <a:r>
              <a:rPr lang="en-US" altLang="ja-JP" sz="2000" dirty="0">
                <a:latin typeface="Courier New" panose="02070309020205020404" pitchFamily="49" charset="0"/>
                <a:cs typeface="Courier New" panose="02070309020205020404" pitchFamily="49" charset="0"/>
              </a:rPr>
              <a:t> inline</a:t>
            </a:r>
          </a:p>
          <a:p>
            <a:pPr>
              <a:lnSpc>
                <a:spcPts val="1900"/>
              </a:lnSpc>
            </a:pPr>
            <a:r>
              <a:rPr lang="en-US" altLang="ja-JP" sz="2000" dirty="0">
                <a:latin typeface="Courier New" panose="02070309020205020404" pitchFamily="49" charset="0"/>
                <a:cs typeface="Courier New" panose="02070309020205020404" pitchFamily="49" charset="0"/>
              </a:rPr>
              <a:t>import </a:t>
            </a:r>
            <a:r>
              <a:rPr lang="en-US" altLang="ja-JP" sz="2000" dirty="0" err="1">
                <a:latin typeface="Courier New" panose="02070309020205020404" pitchFamily="49" charset="0"/>
                <a:cs typeface="Courier New" panose="02070309020205020404" pitchFamily="49" charset="0"/>
              </a:rPr>
              <a:t>sklearn.datasets</a:t>
            </a:r>
            <a:r>
              <a:rPr lang="en-US" altLang="ja-JP" sz="2000" dirty="0">
                <a:latin typeface="Courier New" panose="02070309020205020404" pitchFamily="49" charset="0"/>
                <a:cs typeface="Courier New" panose="02070309020205020404" pitchFamily="49" charset="0"/>
              </a:rPr>
              <a:t>, </a:t>
            </a:r>
            <a:r>
              <a:rPr lang="en-US" altLang="ja-JP" sz="2000" dirty="0" err="1">
                <a:latin typeface="Courier New" panose="02070309020205020404" pitchFamily="49" charset="0"/>
                <a:cs typeface="Courier New" panose="02070309020205020404" pitchFamily="49" charset="0"/>
              </a:rPr>
              <a:t>sklearn.decomposition</a:t>
            </a:r>
            <a:r>
              <a:rPr lang="en-US" altLang="ja-JP" sz="2000" dirty="0">
                <a:latin typeface="Courier New" panose="02070309020205020404" pitchFamily="49" charset="0"/>
                <a:cs typeface="Courier New" panose="02070309020205020404" pitchFamily="49" charset="0"/>
              </a:rPr>
              <a:t>, </a:t>
            </a:r>
            <a:r>
              <a:rPr lang="en-US" altLang="ja-JP" sz="2000" dirty="0" err="1">
                <a:latin typeface="Courier New" panose="02070309020205020404" pitchFamily="49" charset="0"/>
                <a:cs typeface="Courier New" panose="02070309020205020404" pitchFamily="49" charset="0"/>
              </a:rPr>
              <a:t>sklearn.metrics</a:t>
            </a:r>
            <a:endParaRPr lang="en-US" altLang="ja-JP" sz="2000" dirty="0">
              <a:latin typeface="Courier New" panose="02070309020205020404" pitchFamily="49" charset="0"/>
              <a:cs typeface="Courier New" panose="02070309020205020404" pitchFamily="49" charset="0"/>
            </a:endParaRPr>
          </a:p>
          <a:p>
            <a:pPr>
              <a:lnSpc>
                <a:spcPts val="1900"/>
              </a:lnSpc>
            </a:pPr>
            <a:r>
              <a:rPr lang="en-US" altLang="ja-JP" sz="2000" dirty="0">
                <a:latin typeface="Courier New" panose="02070309020205020404" pitchFamily="49" charset="0"/>
                <a:cs typeface="Courier New" panose="02070309020205020404" pitchFamily="49" charset="0"/>
              </a:rPr>
              <a:t>from </a:t>
            </a:r>
            <a:r>
              <a:rPr lang="en-US" altLang="ja-JP" sz="2000" dirty="0" err="1">
                <a:latin typeface="Courier New" panose="02070309020205020404" pitchFamily="49" charset="0"/>
                <a:cs typeface="Courier New" panose="02070309020205020404" pitchFamily="49" charset="0"/>
              </a:rPr>
              <a:t>sklearn.svm</a:t>
            </a:r>
            <a:r>
              <a:rPr lang="en-US" altLang="ja-JP" sz="2000" dirty="0">
                <a:latin typeface="Courier New" panose="02070309020205020404" pitchFamily="49" charset="0"/>
                <a:cs typeface="Courier New" panose="02070309020205020404" pitchFamily="49" charset="0"/>
              </a:rPr>
              <a:t> import </a:t>
            </a:r>
            <a:r>
              <a:rPr lang="en-US" altLang="ja-JP" sz="2000" dirty="0" err="1">
                <a:latin typeface="Courier New" panose="02070309020205020404" pitchFamily="49" charset="0"/>
                <a:cs typeface="Courier New" panose="02070309020205020404" pitchFamily="49" charset="0"/>
              </a:rPr>
              <a:t>LinearSVC</a:t>
            </a:r>
            <a:endParaRPr lang="en-US" altLang="ja-JP" sz="2000" dirty="0">
              <a:latin typeface="Courier New" panose="02070309020205020404" pitchFamily="49" charset="0"/>
              <a:cs typeface="Courier New" panose="02070309020205020404" pitchFamily="49" charset="0"/>
            </a:endParaRPr>
          </a:p>
          <a:p>
            <a:pPr>
              <a:lnSpc>
                <a:spcPts val="1900"/>
              </a:lnSpc>
            </a:pPr>
            <a:r>
              <a:rPr lang="en-US" altLang="ja-JP" sz="2000" dirty="0">
                <a:latin typeface="Courier New" panose="02070309020205020404" pitchFamily="49" charset="0"/>
                <a:cs typeface="Courier New" panose="02070309020205020404" pitchFamily="49" charset="0"/>
              </a:rPr>
              <a:t>import </a:t>
            </a:r>
            <a:r>
              <a:rPr lang="en-US" altLang="ja-JP" sz="2000" dirty="0" err="1">
                <a:latin typeface="Courier New" panose="02070309020205020404" pitchFamily="49" charset="0"/>
                <a:cs typeface="Courier New" panose="02070309020205020404" pitchFamily="49" charset="0"/>
              </a:rPr>
              <a:t>matplotlib.pyplot</a:t>
            </a:r>
            <a:r>
              <a:rPr lang="en-US" altLang="ja-JP" sz="2000" dirty="0">
                <a:latin typeface="Courier New" panose="02070309020205020404" pitchFamily="49" charset="0"/>
                <a:cs typeface="Courier New" panose="02070309020205020404" pitchFamily="49" charset="0"/>
              </a:rPr>
              <a:t> as </a:t>
            </a:r>
            <a:r>
              <a:rPr lang="en-US" altLang="ja-JP" sz="2000" dirty="0" err="1">
                <a:latin typeface="Courier New" panose="02070309020205020404" pitchFamily="49" charset="0"/>
                <a:cs typeface="Courier New" panose="02070309020205020404" pitchFamily="49" charset="0"/>
              </a:rPr>
              <a:t>plt</a:t>
            </a:r>
            <a:endParaRPr lang="en-US" altLang="ja-JP" sz="2000" dirty="0">
              <a:latin typeface="Courier New" panose="02070309020205020404" pitchFamily="49" charset="0"/>
              <a:cs typeface="Courier New" panose="02070309020205020404" pitchFamily="49" charset="0"/>
            </a:endParaRPr>
          </a:p>
          <a:p>
            <a:pPr>
              <a:lnSpc>
                <a:spcPts val="1900"/>
              </a:lnSpc>
            </a:pPr>
            <a:r>
              <a:rPr lang="en-US" altLang="ja-JP" sz="2000" dirty="0">
                <a:latin typeface="Courier New" panose="02070309020205020404" pitchFamily="49" charset="0"/>
                <a:cs typeface="Courier New" panose="02070309020205020404" pitchFamily="49" charset="0"/>
              </a:rPr>
              <a:t>import </a:t>
            </a:r>
            <a:r>
              <a:rPr lang="en-US" altLang="ja-JP" sz="2000" dirty="0" err="1">
                <a:latin typeface="Courier New" panose="02070309020205020404" pitchFamily="49" charset="0"/>
                <a:cs typeface="Courier New" panose="02070309020205020404" pitchFamily="49" charset="0"/>
              </a:rPr>
              <a:t>numpy</a:t>
            </a:r>
            <a:r>
              <a:rPr lang="en-US" altLang="ja-JP" sz="2000" dirty="0">
                <a:latin typeface="Courier New" panose="02070309020205020404" pitchFamily="49" charset="0"/>
                <a:cs typeface="Courier New" panose="02070309020205020404" pitchFamily="49" charset="0"/>
              </a:rPr>
              <a:t> as np</a:t>
            </a:r>
          </a:p>
          <a:p>
            <a:pPr>
              <a:lnSpc>
                <a:spcPts val="1900"/>
              </a:lnSpc>
            </a:pPr>
            <a:endParaRPr lang="en-US" altLang="ja-JP" sz="2000" dirty="0">
              <a:latin typeface="Courier New" panose="02070309020205020404" pitchFamily="49" charset="0"/>
              <a:cs typeface="Courier New" panose="02070309020205020404" pitchFamily="49" charset="0"/>
            </a:endParaRPr>
          </a:p>
          <a:p>
            <a:pPr>
              <a:lnSpc>
                <a:spcPts val="1900"/>
              </a:lnSpc>
            </a:pPr>
            <a:r>
              <a:rPr lang="en-US" altLang="ja-JP" sz="2000" dirty="0">
                <a:latin typeface="Courier New" panose="02070309020205020404" pitchFamily="49" charset="0"/>
                <a:cs typeface="Courier New" panose="02070309020205020404" pitchFamily="49" charset="0"/>
              </a:rPr>
              <a:t># </a:t>
            </a:r>
            <a:r>
              <a:rPr lang="ja-JP" altLang="en-US" sz="2000" dirty="0">
                <a:latin typeface="Courier New" panose="02070309020205020404" pitchFamily="49" charset="0"/>
                <a:cs typeface="Courier New" panose="02070309020205020404" pitchFamily="49" charset="0"/>
              </a:rPr>
              <a:t>画像データの読込</a:t>
            </a:r>
          </a:p>
          <a:p>
            <a:pPr>
              <a:lnSpc>
                <a:spcPts val="1900"/>
              </a:lnSpc>
            </a:pPr>
            <a:r>
              <a:rPr lang="en-US" altLang="ja-JP" sz="2000" dirty="0">
                <a:latin typeface="Courier New" panose="02070309020205020404" pitchFamily="49" charset="0"/>
                <a:cs typeface="Courier New" panose="02070309020205020404" pitchFamily="49" charset="0"/>
              </a:rPr>
              <a:t>d = </a:t>
            </a:r>
            <a:r>
              <a:rPr lang="en-US" altLang="ja-JP" sz="2000" dirty="0" err="1">
                <a:latin typeface="Courier New" panose="02070309020205020404" pitchFamily="49" charset="0"/>
                <a:cs typeface="Courier New" panose="02070309020205020404" pitchFamily="49" charset="0"/>
              </a:rPr>
              <a:t>sklearn.datasets.</a:t>
            </a:r>
            <a:r>
              <a:rPr lang="en-US" altLang="ja-JP" sz="2000" dirty="0" err="1">
                <a:solidFill>
                  <a:srgbClr val="FF0000"/>
                </a:solidFill>
                <a:latin typeface="Courier New" panose="02070309020205020404" pitchFamily="49" charset="0"/>
                <a:cs typeface="Courier New" panose="02070309020205020404" pitchFamily="49" charset="0"/>
              </a:rPr>
              <a:t>load_digits</a:t>
            </a:r>
            <a:r>
              <a:rPr lang="en-US" altLang="ja-JP" sz="2000" dirty="0">
                <a:latin typeface="Courier New" panose="02070309020205020404" pitchFamily="49" charset="0"/>
                <a:cs typeface="Courier New" panose="02070309020205020404" pitchFamily="49" charset="0"/>
              </a:rPr>
              <a:t>()</a:t>
            </a:r>
          </a:p>
          <a:p>
            <a:pPr>
              <a:lnSpc>
                <a:spcPts val="1900"/>
              </a:lnSpc>
            </a:pPr>
            <a:endParaRPr lang="en-US" altLang="ja-JP" sz="2000" dirty="0">
              <a:latin typeface="Courier New" panose="02070309020205020404" pitchFamily="49" charset="0"/>
              <a:cs typeface="Courier New" panose="02070309020205020404" pitchFamily="49" charset="0"/>
            </a:endParaRPr>
          </a:p>
          <a:p>
            <a:pPr>
              <a:lnSpc>
                <a:spcPts val="1900"/>
              </a:lnSpc>
            </a:pPr>
            <a:r>
              <a:rPr lang="en-US" altLang="ja-JP" sz="2000" dirty="0">
                <a:latin typeface="Courier New" panose="02070309020205020404" pitchFamily="49" charset="0"/>
                <a:cs typeface="Courier New" panose="02070309020205020404" pitchFamily="49" charset="0"/>
              </a:rPr>
              <a:t>print('</a:t>
            </a:r>
            <a:r>
              <a:rPr lang="ja-JP" altLang="en-US" sz="2000" dirty="0">
                <a:latin typeface="Courier New" panose="02070309020205020404" pitchFamily="49" charset="0"/>
                <a:cs typeface="Courier New" panose="02070309020205020404" pitchFamily="49" charset="0"/>
              </a:rPr>
              <a:t>データの数</a:t>
            </a:r>
            <a:r>
              <a:rPr lang="en-US" altLang="ja-JP" sz="2000" dirty="0">
                <a:latin typeface="Courier New" panose="02070309020205020404" pitchFamily="49" charset="0"/>
                <a:cs typeface="Courier New" panose="02070309020205020404" pitchFamily="49" charset="0"/>
              </a:rPr>
              <a:t>: %d' % </a:t>
            </a:r>
            <a:r>
              <a:rPr lang="en-US" altLang="ja-JP" sz="2000" dirty="0" err="1">
                <a:latin typeface="Courier New" panose="02070309020205020404" pitchFamily="49" charset="0"/>
                <a:cs typeface="Courier New" panose="02070309020205020404" pitchFamily="49" charset="0"/>
              </a:rPr>
              <a:t>len</a:t>
            </a:r>
            <a:r>
              <a:rPr lang="en-US" altLang="ja-JP" sz="2000" dirty="0">
                <a:latin typeface="Courier New" panose="02070309020205020404" pitchFamily="49" charset="0"/>
                <a:cs typeface="Courier New" panose="02070309020205020404" pitchFamily="49" charset="0"/>
              </a:rPr>
              <a:t>(</a:t>
            </a:r>
            <a:r>
              <a:rPr lang="en-US" altLang="ja-JP" sz="2000" dirty="0" err="1">
                <a:latin typeface="Courier New" panose="02070309020205020404" pitchFamily="49" charset="0"/>
                <a:cs typeface="Courier New" panose="02070309020205020404" pitchFamily="49" charset="0"/>
              </a:rPr>
              <a:t>d.data</a:t>
            </a:r>
            <a:r>
              <a:rPr lang="en-US" altLang="ja-JP" sz="2000" dirty="0">
                <a:latin typeface="Courier New" panose="02070309020205020404" pitchFamily="49" charset="0"/>
                <a:cs typeface="Courier New" panose="02070309020205020404" pitchFamily="49" charset="0"/>
              </a:rPr>
              <a:t>))</a:t>
            </a:r>
          </a:p>
          <a:p>
            <a:pPr>
              <a:lnSpc>
                <a:spcPts val="1900"/>
              </a:lnSpc>
            </a:pPr>
            <a:endParaRPr lang="en-US" altLang="ja-JP" sz="2000" dirty="0">
              <a:latin typeface="Courier New" panose="02070309020205020404" pitchFamily="49" charset="0"/>
              <a:cs typeface="Courier New" panose="02070309020205020404" pitchFamily="49" charset="0"/>
            </a:endParaRPr>
          </a:p>
          <a:p>
            <a:pPr>
              <a:lnSpc>
                <a:spcPts val="1900"/>
              </a:lnSpc>
            </a:pPr>
            <a:r>
              <a:rPr lang="en-US" altLang="ja-JP" sz="2000" dirty="0">
                <a:latin typeface="Courier New" panose="02070309020205020404" pitchFamily="49" charset="0"/>
                <a:cs typeface="Courier New" panose="02070309020205020404" pitchFamily="49" charset="0"/>
              </a:rPr>
              <a:t>print('0 </a:t>
            </a:r>
            <a:r>
              <a:rPr lang="ja-JP" altLang="en-US" sz="2000" dirty="0">
                <a:latin typeface="Courier New" panose="02070309020205020404" pitchFamily="49" charset="0"/>
                <a:cs typeface="Courier New" panose="02070309020205020404" pitchFamily="49" charset="0"/>
              </a:rPr>
              <a:t>番目の画像データに関する情報</a:t>
            </a:r>
            <a:r>
              <a:rPr lang="en-US" altLang="ja-JP" sz="2000" dirty="0">
                <a:latin typeface="Courier New" panose="02070309020205020404" pitchFamily="49" charset="0"/>
                <a:cs typeface="Courier New" panose="02070309020205020404" pitchFamily="49" charset="0"/>
              </a:rPr>
              <a:t>')</a:t>
            </a:r>
          </a:p>
          <a:p>
            <a:pPr>
              <a:lnSpc>
                <a:spcPts val="1900"/>
              </a:lnSpc>
            </a:pPr>
            <a:r>
              <a:rPr lang="en-US" altLang="ja-JP" sz="2000" dirty="0">
                <a:latin typeface="Courier New" panose="02070309020205020404" pitchFamily="49" charset="0"/>
                <a:cs typeface="Courier New" panose="02070309020205020404" pitchFamily="49" charset="0"/>
              </a:rPr>
              <a:t>print(</a:t>
            </a:r>
            <a:r>
              <a:rPr lang="en-US" altLang="ja-JP" sz="2000" dirty="0" err="1">
                <a:latin typeface="Courier New" panose="02070309020205020404" pitchFamily="49" charset="0"/>
                <a:cs typeface="Courier New" panose="02070309020205020404" pitchFamily="49" charset="0"/>
              </a:rPr>
              <a:t>d.target</a:t>
            </a:r>
            <a:r>
              <a:rPr lang="en-US" altLang="ja-JP" sz="2000" dirty="0">
                <a:latin typeface="Courier New" panose="02070309020205020404" pitchFamily="49" charset="0"/>
                <a:cs typeface="Courier New" panose="02070309020205020404" pitchFamily="49" charset="0"/>
              </a:rPr>
              <a:t>[0])</a:t>
            </a:r>
          </a:p>
          <a:p>
            <a:pPr>
              <a:lnSpc>
                <a:spcPts val="1900"/>
              </a:lnSpc>
            </a:pPr>
            <a:r>
              <a:rPr lang="en-US" altLang="ja-JP" sz="2000" dirty="0">
                <a:latin typeface="Courier New" panose="02070309020205020404" pitchFamily="49" charset="0"/>
                <a:cs typeface="Courier New" panose="02070309020205020404" pitchFamily="49" charset="0"/>
              </a:rPr>
              <a:t>print(</a:t>
            </a:r>
            <a:r>
              <a:rPr lang="en-US" altLang="ja-JP" sz="2000" dirty="0" err="1">
                <a:latin typeface="Courier New" panose="02070309020205020404" pitchFamily="49" charset="0"/>
                <a:cs typeface="Courier New" panose="02070309020205020404" pitchFamily="49" charset="0"/>
              </a:rPr>
              <a:t>d.data</a:t>
            </a:r>
            <a:r>
              <a:rPr lang="en-US" altLang="ja-JP" sz="2000" dirty="0">
                <a:latin typeface="Courier New" panose="02070309020205020404" pitchFamily="49" charset="0"/>
                <a:cs typeface="Courier New" panose="02070309020205020404" pitchFamily="49" charset="0"/>
              </a:rPr>
              <a:t>[0])</a:t>
            </a:r>
          </a:p>
          <a:p>
            <a:pPr>
              <a:lnSpc>
                <a:spcPts val="1900"/>
              </a:lnSpc>
            </a:pPr>
            <a:r>
              <a:rPr lang="en-US" altLang="ja-JP" sz="2000" dirty="0">
                <a:latin typeface="Courier New" panose="02070309020205020404" pitchFamily="49" charset="0"/>
                <a:cs typeface="Courier New" panose="02070309020205020404" pitchFamily="49" charset="0"/>
              </a:rPr>
              <a:t>print(</a:t>
            </a:r>
            <a:r>
              <a:rPr lang="en-US" altLang="ja-JP" sz="2000" dirty="0" err="1">
                <a:latin typeface="Courier New" panose="02070309020205020404" pitchFamily="49" charset="0"/>
                <a:cs typeface="Courier New" panose="02070309020205020404" pitchFamily="49" charset="0"/>
              </a:rPr>
              <a:t>d.images</a:t>
            </a:r>
            <a:r>
              <a:rPr lang="en-US" altLang="ja-JP" sz="2000" dirty="0">
                <a:latin typeface="Courier New" panose="02070309020205020404" pitchFamily="49" charset="0"/>
                <a:cs typeface="Courier New" panose="02070309020205020404" pitchFamily="49" charset="0"/>
              </a:rPr>
              <a:t>[0])</a:t>
            </a:r>
          </a:p>
          <a:p>
            <a:pPr>
              <a:lnSpc>
                <a:spcPts val="1900"/>
              </a:lnSpc>
            </a:pPr>
            <a:endParaRPr lang="en-US" altLang="ja-JP" sz="2000" dirty="0">
              <a:latin typeface="Courier New" panose="02070309020205020404" pitchFamily="49" charset="0"/>
              <a:cs typeface="Courier New" panose="02070309020205020404" pitchFamily="49" charset="0"/>
            </a:endParaRPr>
          </a:p>
          <a:p>
            <a:pPr>
              <a:lnSpc>
                <a:spcPts val="1900"/>
              </a:lnSpc>
            </a:pPr>
            <a:r>
              <a:rPr lang="en-US" altLang="ja-JP" sz="2000" dirty="0" err="1">
                <a:latin typeface="Courier New" panose="02070309020205020404" pitchFamily="49" charset="0"/>
                <a:cs typeface="Courier New" panose="02070309020205020404" pitchFamily="49" charset="0"/>
              </a:rPr>
              <a:t>plt.gray</a:t>
            </a:r>
            <a:r>
              <a:rPr lang="en-US" altLang="ja-JP" sz="2000" dirty="0">
                <a:latin typeface="Courier New" panose="02070309020205020404" pitchFamily="49" charset="0"/>
                <a:cs typeface="Courier New" panose="02070309020205020404" pitchFamily="49" charset="0"/>
              </a:rPr>
              <a:t>() # color</a:t>
            </a:r>
            <a:r>
              <a:rPr lang="ja-JP" altLang="en-US" sz="2000" dirty="0">
                <a:latin typeface="Courier New" panose="02070309020205020404" pitchFamily="49" charset="0"/>
                <a:cs typeface="Courier New" panose="02070309020205020404" pitchFamily="49" charset="0"/>
              </a:rPr>
              <a:t>マップをグレースケールにして画像を出力</a:t>
            </a:r>
          </a:p>
          <a:p>
            <a:pPr>
              <a:lnSpc>
                <a:spcPts val="1900"/>
              </a:lnSpc>
            </a:pPr>
            <a:r>
              <a:rPr lang="en-US" altLang="ja-JP" sz="2000" dirty="0">
                <a:latin typeface="Courier New" panose="02070309020205020404" pitchFamily="49" charset="0"/>
                <a:cs typeface="Courier New" panose="02070309020205020404" pitchFamily="49" charset="0"/>
              </a:rPr>
              <a:t>for </a:t>
            </a:r>
            <a:r>
              <a:rPr lang="en-US" altLang="ja-JP" sz="2000" dirty="0" err="1">
                <a:latin typeface="Courier New" panose="02070309020205020404" pitchFamily="49" charset="0"/>
                <a:cs typeface="Courier New" panose="02070309020205020404" pitchFamily="49" charset="0"/>
              </a:rPr>
              <a:t>i</a:t>
            </a:r>
            <a:r>
              <a:rPr lang="en-US" altLang="ja-JP" sz="2000" dirty="0">
                <a:latin typeface="Courier New" panose="02070309020205020404" pitchFamily="49" charset="0"/>
                <a:cs typeface="Courier New" panose="02070309020205020404" pitchFamily="49" charset="0"/>
              </a:rPr>
              <a:t> in range(10):</a:t>
            </a:r>
          </a:p>
          <a:p>
            <a:pPr>
              <a:lnSpc>
                <a:spcPts val="1900"/>
              </a:lnSpc>
            </a:pPr>
            <a:r>
              <a:rPr lang="en-US" altLang="ja-JP" sz="2000" dirty="0">
                <a:latin typeface="Courier New" panose="02070309020205020404" pitchFamily="49" charset="0"/>
                <a:cs typeface="Courier New" panose="02070309020205020404" pitchFamily="49" charset="0"/>
              </a:rPr>
              <a:t>    </a:t>
            </a:r>
            <a:r>
              <a:rPr lang="en-US" altLang="ja-JP" sz="2000" dirty="0" err="1">
                <a:latin typeface="Courier New" panose="02070309020205020404" pitchFamily="49" charset="0"/>
                <a:cs typeface="Courier New" panose="02070309020205020404" pitchFamily="49" charset="0"/>
              </a:rPr>
              <a:t>plt.subplot</a:t>
            </a:r>
            <a:r>
              <a:rPr lang="en-US" altLang="ja-JP" sz="2000" dirty="0">
                <a:latin typeface="Courier New" panose="02070309020205020404" pitchFamily="49" charset="0"/>
                <a:cs typeface="Courier New" panose="02070309020205020404" pitchFamily="49" charset="0"/>
              </a:rPr>
              <a:t>(2,5,i+1)</a:t>
            </a:r>
          </a:p>
          <a:p>
            <a:pPr>
              <a:lnSpc>
                <a:spcPts val="1900"/>
              </a:lnSpc>
            </a:pPr>
            <a:r>
              <a:rPr lang="en-US" altLang="ja-JP" sz="2000" dirty="0">
                <a:latin typeface="Courier New" panose="02070309020205020404" pitchFamily="49" charset="0"/>
                <a:cs typeface="Courier New" panose="02070309020205020404" pitchFamily="49" charset="0"/>
              </a:rPr>
              <a:t>    </a:t>
            </a:r>
            <a:r>
              <a:rPr lang="en-US" altLang="ja-JP" sz="2000" dirty="0" err="1">
                <a:latin typeface="Courier New" panose="02070309020205020404" pitchFamily="49" charset="0"/>
                <a:cs typeface="Courier New" panose="02070309020205020404" pitchFamily="49" charset="0"/>
              </a:rPr>
              <a:t>plt.matshow</a:t>
            </a:r>
            <a:r>
              <a:rPr lang="en-US" altLang="ja-JP" sz="2000" dirty="0">
                <a:latin typeface="Courier New" panose="02070309020205020404" pitchFamily="49" charset="0"/>
                <a:cs typeface="Courier New" panose="02070309020205020404" pitchFamily="49" charset="0"/>
              </a:rPr>
              <a:t>(</a:t>
            </a:r>
            <a:r>
              <a:rPr lang="en-US" altLang="ja-JP" sz="2000" dirty="0" err="1">
                <a:latin typeface="Courier New" panose="02070309020205020404" pitchFamily="49" charset="0"/>
                <a:cs typeface="Courier New" panose="02070309020205020404" pitchFamily="49" charset="0"/>
              </a:rPr>
              <a:t>d.images</a:t>
            </a:r>
            <a:r>
              <a:rPr lang="en-US" altLang="ja-JP" sz="2000" dirty="0">
                <a:latin typeface="Courier New" panose="02070309020205020404" pitchFamily="49" charset="0"/>
                <a:cs typeface="Courier New" panose="02070309020205020404" pitchFamily="49" charset="0"/>
              </a:rPr>
              <a:t>[</a:t>
            </a:r>
            <a:r>
              <a:rPr lang="en-US" altLang="ja-JP" sz="2000" dirty="0" err="1">
                <a:latin typeface="Courier New" panose="02070309020205020404" pitchFamily="49" charset="0"/>
                <a:cs typeface="Courier New" panose="02070309020205020404" pitchFamily="49" charset="0"/>
              </a:rPr>
              <a:t>i</a:t>
            </a:r>
            <a:r>
              <a:rPr lang="en-US" altLang="ja-JP" sz="2000" dirty="0">
                <a:latin typeface="Courier New" panose="02070309020205020404" pitchFamily="49" charset="0"/>
                <a:cs typeface="Courier New" panose="02070309020205020404" pitchFamily="49" charset="0"/>
              </a:rPr>
              <a:t>], 0)</a:t>
            </a:r>
          </a:p>
        </p:txBody>
      </p:sp>
      <p:cxnSp>
        <p:nvCxnSpPr>
          <p:cNvPr id="8" name="直線矢印コネクタ 7"/>
          <p:cNvCxnSpPr/>
          <p:nvPr/>
        </p:nvCxnSpPr>
        <p:spPr>
          <a:xfrm flipH="1" flipV="1">
            <a:off x="5919351" y="3768436"/>
            <a:ext cx="1534394" cy="13855"/>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881614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pPr marL="514350" indent="-514350">
              <a:buFont typeface="+mj-lt"/>
              <a:buAutoNum type="arabicPeriod" startAt="6"/>
            </a:pPr>
            <a:r>
              <a:rPr lang="en-US" altLang="ja-JP" dirty="0"/>
              <a:t>1</a:t>
            </a:r>
            <a:r>
              <a:rPr lang="ja-JP" altLang="en-US" dirty="0"/>
              <a:t>で作成した配列に，</a:t>
            </a:r>
            <a:r>
              <a:rPr lang="en-US" altLang="ja-JP" dirty="0"/>
              <a:t>2</a:t>
            </a:r>
            <a:r>
              <a:rPr lang="ja-JP" altLang="en-US" dirty="0"/>
              <a:t>で抜き出した列を</a:t>
            </a:r>
            <a:r>
              <a:rPr lang="ja-JP" altLang="en-US" u="sng" dirty="0"/>
              <a:t>右から</a:t>
            </a:r>
            <a:r>
              <a:rPr lang="ja-JP" altLang="en-US" dirty="0"/>
              <a:t>結合せよ．</a:t>
            </a:r>
          </a:p>
          <a:p>
            <a:pPr marL="514350" indent="-514350">
              <a:buFont typeface="+mj-lt"/>
              <a:buAutoNum type="arabicPeriod" startAt="6"/>
            </a:pPr>
            <a:endParaRPr kumimoji="1" lang="ja-JP" altLang="en-US" dirty="0"/>
          </a:p>
        </p:txBody>
      </p:sp>
      <p:sp>
        <p:nvSpPr>
          <p:cNvPr id="4" name="タイトル 1"/>
          <p:cNvSpPr>
            <a:spLocks noGrp="1"/>
          </p:cNvSpPr>
          <p:nvPr>
            <p:ph type="title"/>
          </p:nvPr>
        </p:nvSpPr>
        <p:spPr/>
        <p:txBody>
          <a:bodyPr>
            <a:normAutofit/>
          </a:bodyPr>
          <a:lstStyle/>
          <a:p>
            <a:pPr algn="ctr"/>
            <a:r>
              <a:rPr lang="en-US" altLang="ja-JP" sz="5400" dirty="0" err="1"/>
              <a:t>numpy</a:t>
            </a:r>
            <a:r>
              <a:rPr lang="ja-JP" altLang="en-US" sz="5400" dirty="0"/>
              <a:t>の復習</a:t>
            </a:r>
            <a:endParaRPr kumimoji="1" lang="ja-JP" altLang="en-US" sz="5400" dirty="0"/>
          </a:p>
        </p:txBody>
      </p:sp>
      <p:pic>
        <p:nvPicPr>
          <p:cNvPr id="5" name="図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81714" y="2991431"/>
            <a:ext cx="4428571" cy="2371429"/>
          </a:xfrm>
          <a:prstGeom prst="rect">
            <a:avLst/>
          </a:prstGeom>
        </p:spPr>
      </p:pic>
    </p:spTree>
    <p:extLst>
      <p:ext uri="{BB962C8B-B14F-4D97-AF65-F5344CB8AC3E}">
        <p14:creationId xmlns:p14="http://schemas.microsoft.com/office/powerpoint/2010/main" val="82841196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1690688"/>
            <a:ext cx="8038851" cy="4680000"/>
          </a:xfrm>
          <a:prstGeom prst="rect">
            <a:avLst/>
          </a:prstGeom>
        </p:spPr>
      </p:pic>
      <p:sp>
        <p:nvSpPr>
          <p:cNvPr id="4" name="タイトル 1"/>
          <p:cNvSpPr>
            <a:spLocks noGrp="1"/>
          </p:cNvSpPr>
          <p:nvPr>
            <p:ph type="title"/>
          </p:nvPr>
        </p:nvSpPr>
        <p:spPr/>
        <p:txBody>
          <a:bodyPr>
            <a:normAutofit/>
          </a:bodyPr>
          <a:lstStyle/>
          <a:p>
            <a:pPr algn="ctr"/>
            <a:r>
              <a:rPr kumimoji="1" lang="ja-JP" altLang="en-US" sz="5400" dirty="0"/>
              <a:t>次元縮約</a:t>
            </a:r>
          </a:p>
        </p:txBody>
      </p:sp>
      <p:sp>
        <p:nvSpPr>
          <p:cNvPr id="5" name="テキスト ボックス 4"/>
          <p:cNvSpPr txBox="1"/>
          <p:nvPr/>
        </p:nvSpPr>
        <p:spPr>
          <a:xfrm>
            <a:off x="9005456" y="3569023"/>
            <a:ext cx="2937162" cy="461665"/>
          </a:xfrm>
          <a:prstGeom prst="rect">
            <a:avLst/>
          </a:prstGeom>
          <a:noFill/>
        </p:spPr>
        <p:txBody>
          <a:bodyPr wrap="square" rtlCol="0">
            <a:spAutoFit/>
          </a:bodyPr>
          <a:lstStyle/>
          <a:p>
            <a:r>
              <a:rPr kumimoji="1" lang="en-US" altLang="ja-JP" sz="2400" dirty="0"/>
              <a:t>8×8=64</a:t>
            </a:r>
            <a:r>
              <a:rPr kumimoji="1" lang="ja-JP" altLang="en-US" sz="2400" dirty="0"/>
              <a:t>次元のデータ</a:t>
            </a:r>
          </a:p>
        </p:txBody>
      </p:sp>
    </p:spTree>
    <p:extLst>
      <p:ext uri="{BB962C8B-B14F-4D97-AF65-F5344CB8AC3E}">
        <p14:creationId xmlns:p14="http://schemas.microsoft.com/office/powerpoint/2010/main" val="265477989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1"/>
          <p:cNvSpPr>
            <a:spLocks noGrp="1"/>
          </p:cNvSpPr>
          <p:nvPr>
            <p:ph type="title"/>
          </p:nvPr>
        </p:nvSpPr>
        <p:spPr/>
        <p:txBody>
          <a:bodyPr>
            <a:normAutofit/>
          </a:bodyPr>
          <a:lstStyle/>
          <a:p>
            <a:pPr algn="ctr"/>
            <a:r>
              <a:rPr kumimoji="1" lang="ja-JP" altLang="en-US" sz="5400" dirty="0"/>
              <a:t>次元縮約</a:t>
            </a:r>
          </a:p>
        </p:txBody>
      </p:sp>
      <p:sp>
        <p:nvSpPr>
          <p:cNvPr id="4" name="テキスト ボックス 3"/>
          <p:cNvSpPr txBox="1"/>
          <p:nvPr/>
        </p:nvSpPr>
        <p:spPr>
          <a:xfrm>
            <a:off x="526472" y="1662975"/>
            <a:ext cx="2604655" cy="461665"/>
          </a:xfrm>
          <a:prstGeom prst="rect">
            <a:avLst/>
          </a:prstGeom>
          <a:noFill/>
        </p:spPr>
        <p:txBody>
          <a:bodyPr wrap="square" rtlCol="0">
            <a:spAutoFit/>
          </a:bodyPr>
          <a:lstStyle/>
          <a:p>
            <a:r>
              <a:rPr lang="ja-JP" altLang="en-US" sz="2400" dirty="0"/>
              <a:t>コード</a:t>
            </a:r>
            <a:r>
              <a:rPr lang="en-US" altLang="ja-JP" sz="2400" dirty="0"/>
              <a:t>9.15 In[16]</a:t>
            </a:r>
            <a:endParaRPr kumimoji="1" lang="ja-JP" altLang="en-US" sz="2400" dirty="0"/>
          </a:p>
        </p:txBody>
      </p:sp>
      <p:sp>
        <p:nvSpPr>
          <p:cNvPr id="5" name="テキスト ボックス 4"/>
          <p:cNvSpPr txBox="1"/>
          <p:nvPr/>
        </p:nvSpPr>
        <p:spPr>
          <a:xfrm>
            <a:off x="484903" y="2064328"/>
            <a:ext cx="10868897" cy="2246769"/>
          </a:xfrm>
          <a:prstGeom prst="rect">
            <a:avLst/>
          </a:prstGeom>
          <a:noFill/>
        </p:spPr>
        <p:txBody>
          <a:bodyPr wrap="square" rtlCol="0">
            <a:spAutoFit/>
          </a:bodyPr>
          <a:lstStyle/>
          <a:p>
            <a:r>
              <a:rPr lang="en-US" altLang="ja-JP" sz="2000" dirty="0" err="1">
                <a:latin typeface="Courier New" panose="02070309020205020404" pitchFamily="49" charset="0"/>
                <a:cs typeface="Courier New" panose="02070309020205020404" pitchFamily="49" charset="0"/>
              </a:rPr>
              <a:t>pca</a:t>
            </a:r>
            <a:r>
              <a:rPr lang="en-US" altLang="ja-JP" sz="2000" dirty="0">
                <a:latin typeface="Courier New" panose="02070309020205020404" pitchFamily="49" charset="0"/>
                <a:cs typeface="Courier New" panose="02070309020205020404" pitchFamily="49" charset="0"/>
              </a:rPr>
              <a:t> = </a:t>
            </a:r>
            <a:r>
              <a:rPr lang="en-US" altLang="ja-JP" sz="2000" dirty="0" err="1">
                <a:latin typeface="Courier New" panose="02070309020205020404" pitchFamily="49" charset="0"/>
                <a:cs typeface="Courier New" panose="02070309020205020404" pitchFamily="49" charset="0"/>
              </a:rPr>
              <a:t>sklearn.decomposition.</a:t>
            </a:r>
            <a:r>
              <a:rPr lang="en-US" altLang="ja-JP" sz="2000" dirty="0" err="1">
                <a:solidFill>
                  <a:srgbClr val="FF0000"/>
                </a:solidFill>
                <a:latin typeface="Courier New" panose="02070309020205020404" pitchFamily="49" charset="0"/>
                <a:cs typeface="Courier New" panose="02070309020205020404" pitchFamily="49" charset="0"/>
              </a:rPr>
              <a:t>PCA</a:t>
            </a:r>
            <a:r>
              <a:rPr lang="en-US" altLang="ja-JP" sz="2000" dirty="0">
                <a:latin typeface="Courier New" panose="02070309020205020404" pitchFamily="49" charset="0"/>
                <a:cs typeface="Courier New" panose="02070309020205020404" pitchFamily="49" charset="0"/>
              </a:rPr>
              <a:t>(32)    # </a:t>
            </a:r>
            <a:r>
              <a:rPr lang="ja-JP" altLang="en-US" sz="2000" dirty="0">
                <a:latin typeface="Courier New" panose="02070309020205020404" pitchFamily="49" charset="0"/>
                <a:cs typeface="Courier New" panose="02070309020205020404" pitchFamily="49" charset="0"/>
              </a:rPr>
              <a:t>モデル指定。次元は３２ 。</a:t>
            </a:r>
          </a:p>
          <a:p>
            <a:r>
              <a:rPr lang="en-US" altLang="ja-JP" sz="2000" dirty="0">
                <a:latin typeface="Courier New" panose="02070309020205020404" pitchFamily="49" charset="0"/>
                <a:cs typeface="Courier New" panose="02070309020205020404" pitchFamily="49" charset="0"/>
              </a:rPr>
              <a:t>r = </a:t>
            </a:r>
            <a:r>
              <a:rPr lang="en-US" altLang="ja-JP" sz="2000" dirty="0" err="1">
                <a:latin typeface="Courier New" panose="02070309020205020404" pitchFamily="49" charset="0"/>
                <a:cs typeface="Courier New" panose="02070309020205020404" pitchFamily="49" charset="0"/>
              </a:rPr>
              <a:t>pca.</a:t>
            </a:r>
            <a:r>
              <a:rPr lang="en-US" altLang="ja-JP" sz="2000" dirty="0" err="1">
                <a:solidFill>
                  <a:srgbClr val="FF0000"/>
                </a:solidFill>
                <a:latin typeface="Courier New" panose="02070309020205020404" pitchFamily="49" charset="0"/>
                <a:cs typeface="Courier New" panose="02070309020205020404" pitchFamily="49" charset="0"/>
              </a:rPr>
              <a:t>fit_transform</a:t>
            </a:r>
            <a:r>
              <a:rPr lang="en-US" altLang="ja-JP" sz="2000" dirty="0">
                <a:latin typeface="Courier New" panose="02070309020205020404" pitchFamily="49" charset="0"/>
                <a:cs typeface="Courier New" panose="02070309020205020404" pitchFamily="49" charset="0"/>
              </a:rPr>
              <a:t>(</a:t>
            </a:r>
            <a:r>
              <a:rPr lang="en-US" altLang="ja-JP" sz="2000" dirty="0" err="1">
                <a:latin typeface="Courier New" panose="02070309020205020404" pitchFamily="49" charset="0"/>
                <a:cs typeface="Courier New" panose="02070309020205020404" pitchFamily="49" charset="0"/>
              </a:rPr>
              <a:t>d.data</a:t>
            </a:r>
            <a:r>
              <a:rPr lang="en-US" altLang="ja-JP" sz="2000" dirty="0">
                <a:latin typeface="Courier New" panose="02070309020205020404" pitchFamily="49" charset="0"/>
                <a:cs typeface="Courier New" panose="02070309020205020404" pitchFamily="49" charset="0"/>
              </a:rPr>
              <a:t>)    # </a:t>
            </a:r>
            <a:r>
              <a:rPr lang="ja-JP" altLang="en-US" sz="2000" dirty="0">
                <a:latin typeface="Courier New" panose="02070309020205020404" pitchFamily="49" charset="0"/>
                <a:cs typeface="Courier New" panose="02070309020205020404" pitchFamily="49" charset="0"/>
              </a:rPr>
              <a:t>次元削減を実行。結果を</a:t>
            </a:r>
            <a:r>
              <a:rPr lang="en-US" altLang="ja-JP" sz="2000" dirty="0">
                <a:latin typeface="Courier New" panose="02070309020205020404" pitchFamily="49" charset="0"/>
                <a:cs typeface="Courier New" panose="02070309020205020404" pitchFamily="49" charset="0"/>
              </a:rPr>
              <a:t>r </a:t>
            </a:r>
            <a:r>
              <a:rPr lang="ja-JP" altLang="en-US" sz="2000" dirty="0">
                <a:latin typeface="Courier New" panose="02070309020205020404" pitchFamily="49" charset="0"/>
                <a:cs typeface="Courier New" panose="02070309020205020404" pitchFamily="49" charset="0"/>
              </a:rPr>
              <a:t>に。</a:t>
            </a:r>
          </a:p>
          <a:p>
            <a:r>
              <a:rPr lang="en-US" altLang="ja-JP" sz="2000" dirty="0" err="1">
                <a:latin typeface="Courier New" panose="02070309020205020404" pitchFamily="49" charset="0"/>
                <a:cs typeface="Courier New" panose="02070309020205020404" pitchFamily="49" charset="0"/>
              </a:rPr>
              <a:t>rd</a:t>
            </a:r>
            <a:r>
              <a:rPr lang="en-US" altLang="ja-JP" sz="2000" dirty="0">
                <a:latin typeface="Courier New" panose="02070309020205020404" pitchFamily="49" charset="0"/>
                <a:cs typeface="Courier New" panose="02070309020205020404" pitchFamily="49" charset="0"/>
              </a:rPr>
              <a:t> = </a:t>
            </a:r>
            <a:r>
              <a:rPr lang="en-US" altLang="ja-JP" sz="2000" dirty="0" err="1">
                <a:latin typeface="Courier New" panose="02070309020205020404" pitchFamily="49" charset="0"/>
                <a:cs typeface="Courier New" panose="02070309020205020404" pitchFamily="49" charset="0"/>
              </a:rPr>
              <a:t>pca.</a:t>
            </a:r>
            <a:r>
              <a:rPr lang="en-US" altLang="ja-JP" sz="2000" dirty="0" err="1">
                <a:solidFill>
                  <a:srgbClr val="FF0000"/>
                </a:solidFill>
                <a:latin typeface="Courier New" panose="02070309020205020404" pitchFamily="49" charset="0"/>
                <a:cs typeface="Courier New" panose="02070309020205020404" pitchFamily="49" charset="0"/>
              </a:rPr>
              <a:t>inverse_transform</a:t>
            </a:r>
            <a:r>
              <a:rPr lang="en-US" altLang="ja-JP" sz="2000" dirty="0">
                <a:latin typeface="Courier New" panose="02070309020205020404" pitchFamily="49" charset="0"/>
                <a:cs typeface="Courier New" panose="02070309020205020404" pitchFamily="49" charset="0"/>
              </a:rPr>
              <a:t>(r)    # r</a:t>
            </a:r>
            <a:r>
              <a:rPr lang="ja-JP" altLang="en-US" sz="2000" dirty="0">
                <a:latin typeface="Courier New" panose="02070309020205020404" pitchFamily="49" charset="0"/>
                <a:cs typeface="Courier New" panose="02070309020205020404" pitchFamily="49" charset="0"/>
              </a:rPr>
              <a:t>をもとの</a:t>
            </a:r>
            <a:r>
              <a:rPr lang="en-US" altLang="ja-JP" sz="2000" dirty="0">
                <a:latin typeface="Courier New" panose="02070309020205020404" pitchFamily="49" charset="0"/>
                <a:cs typeface="Courier New" panose="02070309020205020404" pitchFamily="49" charset="0"/>
              </a:rPr>
              <a:t>64 </a:t>
            </a:r>
            <a:r>
              <a:rPr lang="ja-JP" altLang="en-US" sz="2000" dirty="0">
                <a:latin typeface="Courier New" panose="02070309020205020404" pitchFamily="49" charset="0"/>
                <a:cs typeface="Courier New" panose="02070309020205020404" pitchFamily="49" charset="0"/>
              </a:rPr>
              <a:t>次元に戻し、</a:t>
            </a:r>
          </a:p>
          <a:p>
            <a:r>
              <a:rPr lang="en-US" altLang="ja-JP" sz="2000" dirty="0">
                <a:latin typeface="Courier New" panose="02070309020205020404" pitchFamily="49" charset="0"/>
                <a:cs typeface="Courier New" panose="02070309020205020404" pitchFamily="49" charset="0"/>
              </a:rPr>
              <a:t># </a:t>
            </a:r>
            <a:r>
              <a:rPr lang="ja-JP" altLang="en-US" sz="2000" dirty="0">
                <a:latin typeface="Courier New" panose="02070309020205020404" pitchFamily="49" charset="0"/>
                <a:cs typeface="Courier New" panose="02070309020205020404" pitchFamily="49" charset="0"/>
              </a:rPr>
              <a:t>画像を描画</a:t>
            </a:r>
          </a:p>
          <a:p>
            <a:r>
              <a:rPr lang="en-US" altLang="ja-JP" sz="2000" dirty="0">
                <a:latin typeface="Courier New" panose="02070309020205020404" pitchFamily="49" charset="0"/>
                <a:cs typeface="Courier New" panose="02070309020205020404" pitchFamily="49" charset="0"/>
              </a:rPr>
              <a:t>for </a:t>
            </a:r>
            <a:r>
              <a:rPr lang="en-US" altLang="ja-JP" sz="2000" dirty="0" err="1">
                <a:latin typeface="Courier New" panose="02070309020205020404" pitchFamily="49" charset="0"/>
                <a:cs typeface="Courier New" panose="02070309020205020404" pitchFamily="49" charset="0"/>
              </a:rPr>
              <a:t>i</a:t>
            </a:r>
            <a:r>
              <a:rPr lang="en-US" altLang="ja-JP" sz="2000" dirty="0">
                <a:latin typeface="Courier New" panose="02070309020205020404" pitchFamily="49" charset="0"/>
                <a:cs typeface="Courier New" panose="02070309020205020404" pitchFamily="49" charset="0"/>
              </a:rPr>
              <a:t> in range(10):</a:t>
            </a:r>
          </a:p>
          <a:p>
            <a:r>
              <a:rPr lang="en-US" altLang="ja-JP" sz="2000" dirty="0">
                <a:latin typeface="Courier New" panose="02070309020205020404" pitchFamily="49" charset="0"/>
                <a:cs typeface="Courier New" panose="02070309020205020404" pitchFamily="49" charset="0"/>
              </a:rPr>
              <a:t>    </a:t>
            </a:r>
            <a:r>
              <a:rPr lang="en-US" altLang="ja-JP" sz="2000" dirty="0" err="1">
                <a:latin typeface="Courier New" panose="02070309020205020404" pitchFamily="49" charset="0"/>
                <a:cs typeface="Courier New" panose="02070309020205020404" pitchFamily="49" charset="0"/>
              </a:rPr>
              <a:t>plt.subplot</a:t>
            </a:r>
            <a:r>
              <a:rPr lang="en-US" altLang="ja-JP" sz="2000" dirty="0">
                <a:latin typeface="Courier New" panose="02070309020205020404" pitchFamily="49" charset="0"/>
                <a:cs typeface="Courier New" panose="02070309020205020404" pitchFamily="49" charset="0"/>
              </a:rPr>
              <a:t>(2,5,i+1)</a:t>
            </a:r>
          </a:p>
          <a:p>
            <a:r>
              <a:rPr lang="en-US" altLang="ja-JP" sz="2000" dirty="0">
                <a:latin typeface="Courier New" panose="02070309020205020404" pitchFamily="49" charset="0"/>
                <a:cs typeface="Courier New" panose="02070309020205020404" pitchFamily="49" charset="0"/>
              </a:rPr>
              <a:t>    </a:t>
            </a:r>
            <a:r>
              <a:rPr lang="en-US" altLang="ja-JP" sz="2000" dirty="0" err="1">
                <a:latin typeface="Courier New" panose="02070309020205020404" pitchFamily="49" charset="0"/>
                <a:cs typeface="Courier New" panose="02070309020205020404" pitchFamily="49" charset="0"/>
              </a:rPr>
              <a:t>plt.matshow</a:t>
            </a:r>
            <a:r>
              <a:rPr lang="en-US" altLang="ja-JP" sz="2000" dirty="0">
                <a:latin typeface="Courier New" panose="02070309020205020404" pitchFamily="49" charset="0"/>
                <a:cs typeface="Courier New" panose="02070309020205020404" pitchFamily="49" charset="0"/>
              </a:rPr>
              <a:t>(</a:t>
            </a:r>
            <a:r>
              <a:rPr lang="en-US" altLang="ja-JP" sz="2000" dirty="0" err="1">
                <a:latin typeface="Courier New" panose="02070309020205020404" pitchFamily="49" charset="0"/>
                <a:cs typeface="Courier New" panose="02070309020205020404" pitchFamily="49" charset="0"/>
              </a:rPr>
              <a:t>rd</a:t>
            </a:r>
            <a:r>
              <a:rPr lang="en-US" altLang="ja-JP" sz="2000" dirty="0">
                <a:latin typeface="Courier New" panose="02070309020205020404" pitchFamily="49" charset="0"/>
                <a:cs typeface="Courier New" panose="02070309020205020404" pitchFamily="49" charset="0"/>
              </a:rPr>
              <a:t>[</a:t>
            </a:r>
            <a:r>
              <a:rPr lang="en-US" altLang="ja-JP" sz="2000" dirty="0" err="1">
                <a:latin typeface="Courier New" panose="02070309020205020404" pitchFamily="49" charset="0"/>
                <a:cs typeface="Courier New" panose="02070309020205020404" pitchFamily="49" charset="0"/>
              </a:rPr>
              <a:t>i</a:t>
            </a:r>
            <a:r>
              <a:rPr lang="en-US" altLang="ja-JP" sz="2000" dirty="0">
                <a:latin typeface="Courier New" panose="02070309020205020404" pitchFamily="49" charset="0"/>
                <a:cs typeface="Courier New" panose="02070309020205020404" pitchFamily="49" charset="0"/>
              </a:rPr>
              <a:t>].reshape(8,8), 0)</a:t>
            </a:r>
          </a:p>
        </p:txBody>
      </p:sp>
      <p:sp>
        <p:nvSpPr>
          <p:cNvPr id="7" name="テキスト ボックス 6"/>
          <p:cNvSpPr txBox="1"/>
          <p:nvPr/>
        </p:nvSpPr>
        <p:spPr>
          <a:xfrm>
            <a:off x="5919351" y="4481617"/>
            <a:ext cx="5521038"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ja-JP" sz="2400" dirty="0">
                <a:solidFill>
                  <a:srgbClr val="FF0000"/>
                </a:solidFill>
              </a:rPr>
              <a:t>PCA</a:t>
            </a:r>
            <a:r>
              <a:rPr lang="en-US" altLang="ja-JP" sz="2400" dirty="0"/>
              <a:t> … </a:t>
            </a:r>
            <a:r>
              <a:rPr lang="ja-JP" altLang="en-US" sz="2400" dirty="0"/>
              <a:t>主成分分析のモデル</a:t>
            </a:r>
            <a:endParaRPr lang="en-US" altLang="ja-JP" sz="2400" dirty="0"/>
          </a:p>
        </p:txBody>
      </p:sp>
      <p:sp>
        <p:nvSpPr>
          <p:cNvPr id="8" name="テキスト ボックス 7"/>
          <p:cNvSpPr txBox="1"/>
          <p:nvPr/>
        </p:nvSpPr>
        <p:spPr>
          <a:xfrm>
            <a:off x="5919351" y="5115277"/>
            <a:ext cx="5521038"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ja-JP" sz="2400" dirty="0" err="1">
                <a:solidFill>
                  <a:srgbClr val="FF0000"/>
                </a:solidFill>
              </a:rPr>
              <a:t>fit_transform</a:t>
            </a:r>
            <a:r>
              <a:rPr lang="en-US" altLang="ja-JP" sz="2400" dirty="0"/>
              <a:t> … </a:t>
            </a:r>
            <a:r>
              <a:rPr lang="ja-JP" altLang="en-US" sz="2400" dirty="0"/>
              <a:t>次元削減を適用する</a:t>
            </a:r>
            <a:endParaRPr lang="en-US" altLang="ja-JP" sz="2400" dirty="0"/>
          </a:p>
        </p:txBody>
      </p:sp>
      <p:sp>
        <p:nvSpPr>
          <p:cNvPr id="9" name="テキスト ボックス 8"/>
          <p:cNvSpPr txBox="1"/>
          <p:nvPr/>
        </p:nvSpPr>
        <p:spPr>
          <a:xfrm>
            <a:off x="5919351" y="5748937"/>
            <a:ext cx="6147958"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ja-JP" sz="2400" dirty="0" err="1">
                <a:solidFill>
                  <a:srgbClr val="FF0000"/>
                </a:solidFill>
              </a:rPr>
              <a:t>inverse_transform</a:t>
            </a:r>
            <a:r>
              <a:rPr lang="en-US" altLang="ja-JP" sz="2400" dirty="0"/>
              <a:t> … </a:t>
            </a:r>
            <a:r>
              <a:rPr lang="ja-JP" altLang="en-US" sz="2400" dirty="0"/>
              <a:t>データを元の空間に戻す</a:t>
            </a:r>
            <a:endParaRPr lang="en-US" altLang="ja-JP" sz="2400" dirty="0"/>
          </a:p>
        </p:txBody>
      </p:sp>
    </p:spTree>
    <p:extLst>
      <p:ext uri="{BB962C8B-B14F-4D97-AF65-F5344CB8AC3E}">
        <p14:creationId xmlns:p14="http://schemas.microsoft.com/office/powerpoint/2010/main" val="62976054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76574" y="1519646"/>
            <a:ext cx="8038851" cy="4680000"/>
          </a:xfrm>
          <a:prstGeom prst="rect">
            <a:avLst/>
          </a:prstGeom>
        </p:spPr>
      </p:pic>
      <p:sp>
        <p:nvSpPr>
          <p:cNvPr id="4" name="タイトル 1"/>
          <p:cNvSpPr>
            <a:spLocks noGrp="1"/>
          </p:cNvSpPr>
          <p:nvPr>
            <p:ph type="title"/>
          </p:nvPr>
        </p:nvSpPr>
        <p:spPr/>
        <p:txBody>
          <a:bodyPr>
            <a:normAutofit/>
          </a:bodyPr>
          <a:lstStyle/>
          <a:p>
            <a:pPr algn="ctr"/>
            <a:r>
              <a:rPr kumimoji="1" lang="ja-JP" altLang="en-US" sz="5400" dirty="0"/>
              <a:t>次元縮約</a:t>
            </a:r>
          </a:p>
        </p:txBody>
      </p:sp>
      <p:sp>
        <p:nvSpPr>
          <p:cNvPr id="5" name="テキスト ボックス 4"/>
          <p:cNvSpPr txBox="1"/>
          <p:nvPr/>
        </p:nvSpPr>
        <p:spPr>
          <a:xfrm>
            <a:off x="290945" y="3255818"/>
            <a:ext cx="1551710" cy="461665"/>
          </a:xfrm>
          <a:prstGeom prst="rect">
            <a:avLst/>
          </a:prstGeom>
          <a:noFill/>
        </p:spPr>
        <p:txBody>
          <a:bodyPr wrap="square" rtlCol="0">
            <a:spAutoFit/>
          </a:bodyPr>
          <a:lstStyle/>
          <a:p>
            <a:r>
              <a:rPr kumimoji="1" lang="en-US" altLang="ja-JP" sz="2400" dirty="0"/>
              <a:t>32</a:t>
            </a:r>
            <a:r>
              <a:rPr kumimoji="1" lang="ja-JP" altLang="en-US" sz="2400" dirty="0"/>
              <a:t>次元</a:t>
            </a:r>
          </a:p>
        </p:txBody>
      </p:sp>
    </p:spTree>
    <p:extLst>
      <p:ext uri="{BB962C8B-B14F-4D97-AF65-F5344CB8AC3E}">
        <p14:creationId xmlns:p14="http://schemas.microsoft.com/office/powerpoint/2010/main" val="218027313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p:txBody>
          <a:bodyPr>
            <a:normAutofit/>
          </a:bodyPr>
          <a:lstStyle/>
          <a:p>
            <a:pPr algn="ctr"/>
            <a:r>
              <a:rPr kumimoji="1" lang="ja-JP" altLang="en-US" sz="5400" dirty="0"/>
              <a:t>次元縮約</a:t>
            </a:r>
          </a:p>
        </p:txBody>
      </p:sp>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76574" y="1524428"/>
            <a:ext cx="8038851" cy="4680000"/>
          </a:xfrm>
          <a:prstGeom prst="rect">
            <a:avLst/>
          </a:prstGeom>
        </p:spPr>
      </p:pic>
      <p:sp>
        <p:nvSpPr>
          <p:cNvPr id="5" name="テキスト ボックス 4"/>
          <p:cNvSpPr txBox="1"/>
          <p:nvPr/>
        </p:nvSpPr>
        <p:spPr>
          <a:xfrm>
            <a:off x="290945" y="3255818"/>
            <a:ext cx="1551710" cy="461665"/>
          </a:xfrm>
          <a:prstGeom prst="rect">
            <a:avLst/>
          </a:prstGeom>
          <a:noFill/>
        </p:spPr>
        <p:txBody>
          <a:bodyPr wrap="square" rtlCol="0">
            <a:spAutoFit/>
          </a:bodyPr>
          <a:lstStyle/>
          <a:p>
            <a:r>
              <a:rPr lang="en-US" altLang="ja-JP" sz="2400" dirty="0">
                <a:solidFill>
                  <a:schemeClr val="bg1"/>
                </a:solidFill>
              </a:rPr>
              <a:t>3</a:t>
            </a:r>
            <a:r>
              <a:rPr lang="en-US" altLang="ja-JP" sz="2400" dirty="0"/>
              <a:t>8</a:t>
            </a:r>
            <a:r>
              <a:rPr kumimoji="1" lang="ja-JP" altLang="en-US" sz="2400" dirty="0"/>
              <a:t>次元</a:t>
            </a:r>
          </a:p>
        </p:txBody>
      </p:sp>
    </p:spTree>
    <p:extLst>
      <p:ext uri="{BB962C8B-B14F-4D97-AF65-F5344CB8AC3E}">
        <p14:creationId xmlns:p14="http://schemas.microsoft.com/office/powerpoint/2010/main" val="57391486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1066800" y="1787231"/>
            <a:ext cx="6691745" cy="461665"/>
          </a:xfrm>
          <a:prstGeom prst="rect">
            <a:avLst/>
          </a:prstGeom>
          <a:noFill/>
        </p:spPr>
        <p:txBody>
          <a:bodyPr wrap="square" rtlCol="0">
            <a:spAutoFit/>
          </a:bodyPr>
          <a:lstStyle/>
          <a:p>
            <a:r>
              <a:rPr kumimoji="1" lang="ja-JP" altLang="en-US" sz="2400" dirty="0"/>
              <a:t>客観的に次元削減を評価する関数もある</a:t>
            </a:r>
          </a:p>
        </p:txBody>
      </p:sp>
      <p:sp>
        <p:nvSpPr>
          <p:cNvPr id="5" name="タイトル 1"/>
          <p:cNvSpPr>
            <a:spLocks noGrp="1"/>
          </p:cNvSpPr>
          <p:nvPr>
            <p:ph type="title"/>
          </p:nvPr>
        </p:nvSpPr>
        <p:spPr/>
        <p:txBody>
          <a:bodyPr>
            <a:normAutofit/>
          </a:bodyPr>
          <a:lstStyle/>
          <a:p>
            <a:pPr algn="ctr"/>
            <a:r>
              <a:rPr kumimoji="1" lang="ja-JP" altLang="en-US" sz="5400" dirty="0"/>
              <a:t>次元縮約</a:t>
            </a:r>
          </a:p>
        </p:txBody>
      </p:sp>
      <p:sp>
        <p:nvSpPr>
          <p:cNvPr id="6" name="テキスト ボックス 5"/>
          <p:cNvSpPr txBox="1"/>
          <p:nvPr/>
        </p:nvSpPr>
        <p:spPr>
          <a:xfrm>
            <a:off x="526472" y="2355705"/>
            <a:ext cx="2604655" cy="461665"/>
          </a:xfrm>
          <a:prstGeom prst="rect">
            <a:avLst/>
          </a:prstGeom>
          <a:noFill/>
        </p:spPr>
        <p:txBody>
          <a:bodyPr wrap="square" rtlCol="0">
            <a:spAutoFit/>
          </a:bodyPr>
          <a:lstStyle/>
          <a:p>
            <a:r>
              <a:rPr lang="ja-JP" altLang="en-US" sz="2400" dirty="0"/>
              <a:t>コード</a:t>
            </a:r>
            <a:r>
              <a:rPr lang="en-US" altLang="ja-JP" sz="2400" dirty="0"/>
              <a:t>9.16 In[17]</a:t>
            </a:r>
            <a:endParaRPr kumimoji="1" lang="ja-JP" altLang="en-US" sz="2400" dirty="0"/>
          </a:p>
        </p:txBody>
      </p:sp>
      <p:sp>
        <p:nvSpPr>
          <p:cNvPr id="7" name="テキスト ボックス 6"/>
          <p:cNvSpPr txBox="1"/>
          <p:nvPr/>
        </p:nvSpPr>
        <p:spPr>
          <a:xfrm>
            <a:off x="484904" y="2757058"/>
            <a:ext cx="11263752" cy="3170099"/>
          </a:xfrm>
          <a:prstGeom prst="rect">
            <a:avLst/>
          </a:prstGeom>
          <a:noFill/>
        </p:spPr>
        <p:txBody>
          <a:bodyPr wrap="square" rtlCol="0">
            <a:spAutoFit/>
          </a:bodyPr>
          <a:lstStyle/>
          <a:p>
            <a:r>
              <a:rPr lang="en-US" altLang="ja-JP" sz="2000" dirty="0">
                <a:latin typeface="Courier New" panose="02070309020205020404" pitchFamily="49" charset="0"/>
                <a:cs typeface="Courier New" panose="02070309020205020404" pitchFamily="49" charset="0"/>
              </a:rPr>
              <a:t>res, </a:t>
            </a:r>
            <a:r>
              <a:rPr lang="en-US" altLang="ja-JP" sz="2000" dirty="0" err="1">
                <a:latin typeface="Courier New" panose="02070309020205020404" pitchFamily="49" charset="0"/>
                <a:cs typeface="Courier New" panose="02070309020205020404" pitchFamily="49" charset="0"/>
              </a:rPr>
              <a:t>rng</a:t>
            </a:r>
            <a:r>
              <a:rPr lang="en-US" altLang="ja-JP" sz="2000" dirty="0">
                <a:latin typeface="Courier New" panose="02070309020205020404" pitchFamily="49" charset="0"/>
                <a:cs typeface="Courier New" panose="02070309020205020404" pitchFamily="49" charset="0"/>
              </a:rPr>
              <a:t> = [], [2,3, 4, 8, 16, 32, 64]</a:t>
            </a:r>
          </a:p>
          <a:p>
            <a:r>
              <a:rPr lang="en-US" altLang="ja-JP" sz="2000" dirty="0">
                <a:latin typeface="Courier New" panose="02070309020205020404" pitchFamily="49" charset="0"/>
                <a:cs typeface="Courier New" panose="02070309020205020404" pitchFamily="49" charset="0"/>
              </a:rPr>
              <a:t>for </a:t>
            </a:r>
            <a:r>
              <a:rPr lang="en-US" altLang="ja-JP" sz="2000" dirty="0" err="1">
                <a:latin typeface="Courier New" panose="02070309020205020404" pitchFamily="49" charset="0"/>
                <a:cs typeface="Courier New" panose="02070309020205020404" pitchFamily="49" charset="0"/>
              </a:rPr>
              <a:t>i</a:t>
            </a:r>
            <a:r>
              <a:rPr lang="en-US" altLang="ja-JP" sz="2000" dirty="0">
                <a:latin typeface="Courier New" panose="02070309020205020404" pitchFamily="49" charset="0"/>
                <a:cs typeface="Courier New" panose="02070309020205020404" pitchFamily="49" charset="0"/>
              </a:rPr>
              <a:t> in </a:t>
            </a:r>
            <a:r>
              <a:rPr lang="en-US" altLang="ja-JP" sz="2000" dirty="0" err="1">
                <a:latin typeface="Courier New" panose="02070309020205020404" pitchFamily="49" charset="0"/>
                <a:cs typeface="Courier New" panose="02070309020205020404" pitchFamily="49" charset="0"/>
              </a:rPr>
              <a:t>rng</a:t>
            </a:r>
            <a:r>
              <a:rPr lang="en-US" altLang="ja-JP" sz="2000" dirty="0">
                <a:latin typeface="Courier New" panose="02070309020205020404" pitchFamily="49" charset="0"/>
                <a:cs typeface="Courier New" panose="02070309020205020404" pitchFamily="49" charset="0"/>
              </a:rPr>
              <a:t>:</a:t>
            </a:r>
          </a:p>
          <a:p>
            <a:r>
              <a:rPr lang="en-US" altLang="ja-JP" sz="2000" dirty="0">
                <a:latin typeface="Courier New" panose="02070309020205020404" pitchFamily="49" charset="0"/>
                <a:cs typeface="Courier New" panose="02070309020205020404" pitchFamily="49" charset="0"/>
              </a:rPr>
              <a:t>    </a:t>
            </a:r>
            <a:r>
              <a:rPr lang="en-US" altLang="ja-JP" sz="2000" dirty="0" err="1">
                <a:latin typeface="Courier New" panose="02070309020205020404" pitchFamily="49" charset="0"/>
                <a:cs typeface="Courier New" panose="02070309020205020404" pitchFamily="49" charset="0"/>
              </a:rPr>
              <a:t>pca</a:t>
            </a:r>
            <a:r>
              <a:rPr lang="en-US" altLang="ja-JP" sz="2000" dirty="0">
                <a:latin typeface="Courier New" panose="02070309020205020404" pitchFamily="49" charset="0"/>
                <a:cs typeface="Courier New" panose="02070309020205020404" pitchFamily="49" charset="0"/>
              </a:rPr>
              <a:t> = </a:t>
            </a:r>
            <a:r>
              <a:rPr lang="en-US" altLang="ja-JP" sz="2000" dirty="0" err="1">
                <a:latin typeface="Courier New" panose="02070309020205020404" pitchFamily="49" charset="0"/>
                <a:cs typeface="Courier New" panose="02070309020205020404" pitchFamily="49" charset="0"/>
              </a:rPr>
              <a:t>sklearn.decomposition.PCA</a:t>
            </a:r>
            <a:r>
              <a:rPr lang="en-US" altLang="ja-JP" sz="2000" dirty="0">
                <a:latin typeface="Courier New" panose="02070309020205020404" pitchFamily="49" charset="0"/>
                <a:cs typeface="Courier New" panose="02070309020205020404" pitchFamily="49" charset="0"/>
              </a:rPr>
              <a:t>(</a:t>
            </a:r>
            <a:r>
              <a:rPr lang="en-US" altLang="ja-JP" sz="2000" dirty="0" err="1">
                <a:latin typeface="Courier New" panose="02070309020205020404" pitchFamily="49" charset="0"/>
                <a:cs typeface="Courier New" panose="02070309020205020404" pitchFamily="49" charset="0"/>
              </a:rPr>
              <a:t>i</a:t>
            </a:r>
            <a:r>
              <a:rPr lang="en-US" altLang="ja-JP" sz="2000" dirty="0">
                <a:latin typeface="Courier New" panose="02070309020205020404" pitchFamily="49" charset="0"/>
                <a:cs typeface="Courier New" panose="02070309020205020404" pitchFamily="49" charset="0"/>
              </a:rPr>
              <a:t>)</a:t>
            </a:r>
          </a:p>
          <a:p>
            <a:r>
              <a:rPr lang="en-US" altLang="ja-JP" sz="2000" dirty="0">
                <a:latin typeface="Courier New" panose="02070309020205020404" pitchFamily="49" charset="0"/>
                <a:cs typeface="Courier New" panose="02070309020205020404" pitchFamily="49" charset="0"/>
              </a:rPr>
              <a:t>    r = </a:t>
            </a:r>
            <a:r>
              <a:rPr lang="en-US" altLang="ja-JP" sz="2000" dirty="0" err="1">
                <a:latin typeface="Courier New" panose="02070309020205020404" pitchFamily="49" charset="0"/>
                <a:cs typeface="Courier New" panose="02070309020205020404" pitchFamily="49" charset="0"/>
              </a:rPr>
              <a:t>pca.fit_transform</a:t>
            </a:r>
            <a:r>
              <a:rPr lang="en-US" altLang="ja-JP" sz="2000" dirty="0">
                <a:latin typeface="Courier New" panose="02070309020205020404" pitchFamily="49" charset="0"/>
                <a:cs typeface="Courier New" panose="02070309020205020404" pitchFamily="49" charset="0"/>
              </a:rPr>
              <a:t>(</a:t>
            </a:r>
            <a:r>
              <a:rPr lang="en-US" altLang="ja-JP" sz="2000" dirty="0" err="1">
                <a:latin typeface="Courier New" panose="02070309020205020404" pitchFamily="49" charset="0"/>
                <a:cs typeface="Courier New" panose="02070309020205020404" pitchFamily="49" charset="0"/>
              </a:rPr>
              <a:t>d.data</a:t>
            </a:r>
            <a:r>
              <a:rPr lang="en-US" altLang="ja-JP" sz="2000" dirty="0">
                <a:latin typeface="Courier New" panose="02070309020205020404" pitchFamily="49" charset="0"/>
                <a:cs typeface="Courier New" panose="02070309020205020404" pitchFamily="49" charset="0"/>
              </a:rPr>
              <a:t>)</a:t>
            </a:r>
          </a:p>
          <a:p>
            <a:r>
              <a:rPr lang="en-US" altLang="ja-JP" sz="2000" dirty="0">
                <a:latin typeface="Courier New" panose="02070309020205020404" pitchFamily="49" charset="0"/>
                <a:cs typeface="Courier New" panose="02070309020205020404" pitchFamily="49" charset="0"/>
              </a:rPr>
              <a:t>    svc = </a:t>
            </a:r>
            <a:r>
              <a:rPr lang="en-US" altLang="ja-JP" sz="2000" dirty="0" err="1">
                <a:latin typeface="Courier New" panose="02070309020205020404" pitchFamily="49" charset="0"/>
                <a:cs typeface="Courier New" panose="02070309020205020404" pitchFamily="49" charset="0"/>
              </a:rPr>
              <a:t>LinearSVC</a:t>
            </a:r>
            <a:r>
              <a:rPr lang="en-US" altLang="ja-JP" sz="2000" dirty="0">
                <a:latin typeface="Courier New" panose="02070309020205020404" pitchFamily="49" charset="0"/>
                <a:cs typeface="Courier New" panose="02070309020205020404" pitchFamily="49" charset="0"/>
              </a:rPr>
              <a:t>()</a:t>
            </a:r>
          </a:p>
          <a:p>
            <a:r>
              <a:rPr lang="en-US" altLang="ja-JP" sz="2000" dirty="0">
                <a:latin typeface="Courier New" panose="02070309020205020404" pitchFamily="49" charset="0"/>
                <a:cs typeface="Courier New" panose="02070309020205020404" pitchFamily="49" charset="0"/>
              </a:rPr>
              <a:t>    </a:t>
            </a:r>
            <a:r>
              <a:rPr lang="en-US" altLang="ja-JP" sz="2000" dirty="0" err="1">
                <a:latin typeface="Courier New" panose="02070309020205020404" pitchFamily="49" charset="0"/>
                <a:cs typeface="Courier New" panose="02070309020205020404" pitchFamily="49" charset="0"/>
              </a:rPr>
              <a:t>svc.fit</a:t>
            </a:r>
            <a:r>
              <a:rPr lang="en-US" altLang="ja-JP" sz="2000" dirty="0">
                <a:latin typeface="Courier New" panose="02070309020205020404" pitchFamily="49" charset="0"/>
                <a:cs typeface="Courier New" panose="02070309020205020404" pitchFamily="49" charset="0"/>
              </a:rPr>
              <a:t>(r, </a:t>
            </a:r>
            <a:r>
              <a:rPr lang="en-US" altLang="ja-JP" sz="2000" dirty="0" err="1">
                <a:latin typeface="Courier New" panose="02070309020205020404" pitchFamily="49" charset="0"/>
                <a:cs typeface="Courier New" panose="02070309020205020404" pitchFamily="49" charset="0"/>
              </a:rPr>
              <a:t>d.target</a:t>
            </a:r>
            <a:r>
              <a:rPr lang="en-US" altLang="ja-JP" sz="2000" dirty="0">
                <a:latin typeface="Courier New" panose="02070309020205020404" pitchFamily="49" charset="0"/>
                <a:cs typeface="Courier New" panose="02070309020205020404" pitchFamily="49" charset="0"/>
              </a:rPr>
              <a:t>)</a:t>
            </a:r>
          </a:p>
          <a:p>
            <a:r>
              <a:rPr lang="en-US" altLang="ja-JP" sz="2000" dirty="0">
                <a:latin typeface="Courier New" panose="02070309020205020404" pitchFamily="49" charset="0"/>
                <a:cs typeface="Courier New" panose="02070309020205020404" pitchFamily="49" charset="0"/>
              </a:rPr>
              <a:t>    </a:t>
            </a:r>
            <a:r>
              <a:rPr lang="en-US" altLang="ja-JP" sz="2000" dirty="0" err="1">
                <a:latin typeface="Courier New" panose="02070309020205020404" pitchFamily="49" charset="0"/>
                <a:cs typeface="Courier New" panose="02070309020205020404" pitchFamily="49" charset="0"/>
              </a:rPr>
              <a:t>res.append</a:t>
            </a:r>
            <a:r>
              <a:rPr lang="en-US" altLang="ja-JP" sz="2000" dirty="0">
                <a:latin typeface="Courier New" panose="02070309020205020404" pitchFamily="49" charset="0"/>
                <a:cs typeface="Courier New" panose="02070309020205020404" pitchFamily="49" charset="0"/>
              </a:rPr>
              <a:t>(</a:t>
            </a:r>
            <a:r>
              <a:rPr lang="en-US" altLang="ja-JP" sz="2000" dirty="0" err="1">
                <a:latin typeface="Courier New" panose="02070309020205020404" pitchFamily="49" charset="0"/>
                <a:cs typeface="Courier New" panose="02070309020205020404" pitchFamily="49" charset="0"/>
              </a:rPr>
              <a:t>sklearn.metrics.</a:t>
            </a:r>
            <a:r>
              <a:rPr lang="en-US" altLang="ja-JP" sz="2000" dirty="0" err="1">
                <a:solidFill>
                  <a:srgbClr val="FF0000"/>
                </a:solidFill>
                <a:latin typeface="Courier New" panose="02070309020205020404" pitchFamily="49" charset="0"/>
                <a:cs typeface="Courier New" panose="02070309020205020404" pitchFamily="49" charset="0"/>
              </a:rPr>
              <a:t>accuracy_score</a:t>
            </a:r>
            <a:r>
              <a:rPr lang="en-US" altLang="ja-JP" sz="2000" dirty="0">
                <a:latin typeface="Courier New" panose="02070309020205020404" pitchFamily="49" charset="0"/>
                <a:cs typeface="Courier New" panose="02070309020205020404" pitchFamily="49" charset="0"/>
              </a:rPr>
              <a:t>(</a:t>
            </a:r>
            <a:r>
              <a:rPr lang="en-US" altLang="ja-JP" sz="2000" dirty="0" err="1">
                <a:latin typeface="Courier New" panose="02070309020205020404" pitchFamily="49" charset="0"/>
                <a:cs typeface="Courier New" panose="02070309020205020404" pitchFamily="49" charset="0"/>
              </a:rPr>
              <a:t>svc.predict</a:t>
            </a:r>
            <a:r>
              <a:rPr lang="en-US" altLang="ja-JP" sz="2000" dirty="0">
                <a:latin typeface="Courier New" panose="02070309020205020404" pitchFamily="49" charset="0"/>
                <a:cs typeface="Courier New" panose="02070309020205020404" pitchFamily="49" charset="0"/>
              </a:rPr>
              <a:t>(r), </a:t>
            </a:r>
            <a:r>
              <a:rPr lang="en-US" altLang="ja-JP" sz="2000" dirty="0" err="1">
                <a:latin typeface="Courier New" panose="02070309020205020404" pitchFamily="49" charset="0"/>
                <a:cs typeface="Courier New" panose="02070309020205020404" pitchFamily="49" charset="0"/>
              </a:rPr>
              <a:t>d.target</a:t>
            </a:r>
            <a:r>
              <a:rPr lang="en-US" altLang="ja-JP" sz="2000" dirty="0">
                <a:latin typeface="Courier New" panose="02070309020205020404" pitchFamily="49" charset="0"/>
                <a:cs typeface="Courier New" panose="02070309020205020404" pitchFamily="49" charset="0"/>
              </a:rPr>
              <a:t>))</a:t>
            </a:r>
          </a:p>
          <a:p>
            <a:endParaRPr lang="en-US" altLang="ja-JP" sz="2000" dirty="0">
              <a:latin typeface="Courier New" panose="02070309020205020404" pitchFamily="49" charset="0"/>
              <a:cs typeface="Courier New" panose="02070309020205020404" pitchFamily="49" charset="0"/>
            </a:endParaRPr>
          </a:p>
          <a:p>
            <a:r>
              <a:rPr lang="en-US" altLang="ja-JP" sz="2000" dirty="0">
                <a:latin typeface="Courier New" panose="02070309020205020404" pitchFamily="49" charset="0"/>
                <a:cs typeface="Courier New" panose="02070309020205020404" pitchFamily="49" charset="0"/>
              </a:rPr>
              <a:t>print([</a:t>
            </a:r>
            <a:r>
              <a:rPr lang="en-US" altLang="ja-JP" sz="2000" dirty="0" err="1">
                <a:latin typeface="Courier New" panose="02070309020205020404" pitchFamily="49" charset="0"/>
                <a:cs typeface="Courier New" panose="02070309020205020404" pitchFamily="49" charset="0"/>
              </a:rPr>
              <a:t>str</a:t>
            </a:r>
            <a:r>
              <a:rPr lang="en-US" altLang="ja-JP" sz="2000" dirty="0">
                <a:latin typeface="Courier New" panose="02070309020205020404" pitchFamily="49" charset="0"/>
                <a:cs typeface="Courier New" panose="02070309020205020404" pitchFamily="49" charset="0"/>
              </a:rPr>
              <a:t>(</a:t>
            </a:r>
            <a:r>
              <a:rPr lang="en-US" altLang="ja-JP" sz="2000" dirty="0" err="1">
                <a:latin typeface="Courier New" panose="02070309020205020404" pitchFamily="49" charset="0"/>
                <a:cs typeface="Courier New" panose="02070309020205020404" pitchFamily="49" charset="0"/>
              </a:rPr>
              <a:t>int</a:t>
            </a:r>
            <a:r>
              <a:rPr lang="en-US" altLang="ja-JP" sz="2000" dirty="0">
                <a:latin typeface="Courier New" panose="02070309020205020404" pitchFamily="49" charset="0"/>
                <a:cs typeface="Courier New" panose="02070309020205020404" pitchFamily="49" charset="0"/>
              </a:rPr>
              <a:t>(</a:t>
            </a:r>
            <a:r>
              <a:rPr lang="en-US" altLang="ja-JP" sz="2000" dirty="0" err="1">
                <a:latin typeface="Courier New" panose="02070309020205020404" pitchFamily="49" charset="0"/>
                <a:cs typeface="Courier New" panose="02070309020205020404" pitchFamily="49" charset="0"/>
              </a:rPr>
              <a:t>i</a:t>
            </a:r>
            <a:r>
              <a:rPr lang="en-US" altLang="ja-JP" sz="2000" dirty="0">
                <a:latin typeface="Courier New" panose="02070309020205020404" pitchFamily="49" charset="0"/>
                <a:cs typeface="Courier New" panose="02070309020205020404" pitchFamily="49" charset="0"/>
              </a:rPr>
              <a:t>*100))+'%' for </a:t>
            </a:r>
            <a:r>
              <a:rPr lang="en-US" altLang="ja-JP" sz="2000" dirty="0" err="1">
                <a:latin typeface="Courier New" panose="02070309020205020404" pitchFamily="49" charset="0"/>
                <a:cs typeface="Courier New" panose="02070309020205020404" pitchFamily="49" charset="0"/>
              </a:rPr>
              <a:t>i</a:t>
            </a:r>
            <a:r>
              <a:rPr lang="en-US" altLang="ja-JP" sz="2000" dirty="0">
                <a:latin typeface="Courier New" panose="02070309020205020404" pitchFamily="49" charset="0"/>
                <a:cs typeface="Courier New" panose="02070309020205020404" pitchFamily="49" charset="0"/>
              </a:rPr>
              <a:t> in res])</a:t>
            </a:r>
          </a:p>
          <a:p>
            <a:r>
              <a:rPr lang="en-US" altLang="ja-JP" sz="2000" dirty="0" err="1">
                <a:latin typeface="Courier New" panose="02070309020205020404" pitchFamily="49" charset="0"/>
                <a:cs typeface="Courier New" panose="02070309020205020404" pitchFamily="49" charset="0"/>
              </a:rPr>
              <a:t>plt.plot</a:t>
            </a:r>
            <a:r>
              <a:rPr lang="en-US" altLang="ja-JP" sz="2000" dirty="0">
                <a:latin typeface="Courier New" panose="02070309020205020404" pitchFamily="49" charset="0"/>
                <a:cs typeface="Courier New" panose="02070309020205020404" pitchFamily="49" charset="0"/>
              </a:rPr>
              <a:t>(</a:t>
            </a:r>
            <a:r>
              <a:rPr lang="en-US" altLang="ja-JP" sz="2000" dirty="0" err="1">
                <a:latin typeface="Courier New" panose="02070309020205020404" pitchFamily="49" charset="0"/>
                <a:cs typeface="Courier New" panose="02070309020205020404" pitchFamily="49" charset="0"/>
              </a:rPr>
              <a:t>rng</a:t>
            </a:r>
            <a:r>
              <a:rPr lang="en-US" altLang="ja-JP" sz="2000" dirty="0">
                <a:latin typeface="Courier New" panose="02070309020205020404" pitchFamily="49" charset="0"/>
                <a:cs typeface="Courier New" panose="02070309020205020404" pitchFamily="49" charset="0"/>
              </a:rPr>
              <a:t>, res);</a:t>
            </a:r>
          </a:p>
        </p:txBody>
      </p:sp>
      <p:sp>
        <p:nvSpPr>
          <p:cNvPr id="8" name="テキスト ボックス 7"/>
          <p:cNvSpPr txBox="1"/>
          <p:nvPr/>
        </p:nvSpPr>
        <p:spPr>
          <a:xfrm>
            <a:off x="6116780" y="5866845"/>
            <a:ext cx="5521038"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ja-JP" sz="2400" dirty="0" err="1">
                <a:solidFill>
                  <a:srgbClr val="FF0000"/>
                </a:solidFill>
              </a:rPr>
              <a:t>accuracy_score</a:t>
            </a:r>
            <a:r>
              <a:rPr lang="en-US" altLang="ja-JP" sz="2400" dirty="0"/>
              <a:t> … </a:t>
            </a:r>
            <a:r>
              <a:rPr lang="ja-JP" altLang="en-US" sz="2400" dirty="0"/>
              <a:t>分類精度の評価を行う</a:t>
            </a:r>
            <a:endParaRPr lang="en-US" altLang="ja-JP" sz="2400" dirty="0"/>
          </a:p>
        </p:txBody>
      </p:sp>
    </p:spTree>
    <p:extLst>
      <p:ext uri="{BB962C8B-B14F-4D97-AF65-F5344CB8AC3E}">
        <p14:creationId xmlns:p14="http://schemas.microsoft.com/office/powerpoint/2010/main" val="69645763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1"/>
          <p:cNvSpPr>
            <a:spLocks noGrp="1"/>
          </p:cNvSpPr>
          <p:nvPr>
            <p:ph type="title"/>
          </p:nvPr>
        </p:nvSpPr>
        <p:spPr/>
        <p:txBody>
          <a:bodyPr>
            <a:normAutofit/>
          </a:bodyPr>
          <a:lstStyle/>
          <a:p>
            <a:pPr algn="ctr"/>
            <a:r>
              <a:rPr kumimoji="1" lang="ja-JP" altLang="en-US" sz="5400" dirty="0"/>
              <a:t>次元縮約</a:t>
            </a:r>
          </a:p>
        </p:txBody>
      </p:sp>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266" y="2010846"/>
            <a:ext cx="6855468" cy="4680000"/>
          </a:xfrm>
          <a:prstGeom prst="rect">
            <a:avLst/>
          </a:prstGeom>
        </p:spPr>
      </p:pic>
      <p:sp>
        <p:nvSpPr>
          <p:cNvPr id="5" name="Rectangle 1"/>
          <p:cNvSpPr>
            <a:spLocks noChangeArrowheads="1"/>
          </p:cNvSpPr>
          <p:nvPr/>
        </p:nvSpPr>
        <p:spPr bwMode="auto">
          <a:xfrm>
            <a:off x="838200" y="1587881"/>
            <a:ext cx="915785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2400" b="0" i="0" u="none" strike="noStrike" cap="none" normalizeH="0" baseline="0" dirty="0">
                <a:ln>
                  <a:noFill/>
                </a:ln>
                <a:solidFill>
                  <a:srgbClr val="000000"/>
                </a:solidFill>
                <a:effectLst/>
                <a:latin typeface="Courier New" panose="02070309020205020404" pitchFamily="49" charset="0"/>
                <a:ea typeface="Courier New" panose="02070309020205020404" pitchFamily="49" charset="0"/>
                <a:cs typeface="Courier New" panose="02070309020205020404" pitchFamily="49" charset="0"/>
              </a:rPr>
              <a:t>['50%', '63%', '74%', '87%', '94%', '97%', '98%']</a:t>
            </a:r>
            <a:r>
              <a:rPr kumimoji="0" lang="ja-JP" altLang="ja-JP" sz="24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a:t>
            </a:r>
          </a:p>
        </p:txBody>
      </p:sp>
    </p:spTree>
    <p:extLst>
      <p:ext uri="{BB962C8B-B14F-4D97-AF65-F5344CB8AC3E}">
        <p14:creationId xmlns:p14="http://schemas.microsoft.com/office/powerpoint/2010/main" val="153202289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ctr"/>
            <a:r>
              <a:rPr kumimoji="1" lang="ja-JP" altLang="en-US" sz="6000" dirty="0"/>
              <a:t>問題</a:t>
            </a:r>
            <a:r>
              <a:rPr lang="en-US" altLang="ja-JP" sz="6000" dirty="0"/>
              <a:t>5</a:t>
            </a:r>
            <a:endParaRPr kumimoji="1" lang="ja-JP" altLang="en-US" sz="6000" dirty="0"/>
          </a:p>
        </p:txBody>
      </p:sp>
      <p:sp>
        <p:nvSpPr>
          <p:cNvPr id="3" name="テキスト ボックス 2"/>
          <p:cNvSpPr txBox="1"/>
          <p:nvPr/>
        </p:nvSpPr>
        <p:spPr>
          <a:xfrm>
            <a:off x="1059877" y="2009347"/>
            <a:ext cx="5701142" cy="3416320"/>
          </a:xfrm>
          <a:prstGeom prst="rect">
            <a:avLst/>
          </a:prstGeom>
          <a:noFill/>
        </p:spPr>
        <p:txBody>
          <a:bodyPr wrap="square" rtlCol="0">
            <a:spAutoFit/>
          </a:bodyPr>
          <a:lstStyle/>
          <a:p>
            <a:r>
              <a:rPr lang="en-US" altLang="ja-JP" sz="2400" dirty="0"/>
              <a:t>a</a:t>
            </a:r>
            <a:r>
              <a:rPr lang="ja-JP" altLang="en-US" sz="2400" dirty="0"/>
              <a:t>～</a:t>
            </a:r>
            <a:r>
              <a:rPr lang="en-US" altLang="ja-JP" sz="2400" dirty="0"/>
              <a:t>z</a:t>
            </a:r>
            <a:r>
              <a:rPr lang="ja-JP" altLang="en-US" sz="2400" dirty="0"/>
              <a:t>の文字画像データを与える．</a:t>
            </a:r>
            <a:endParaRPr lang="en-US" altLang="ja-JP" sz="2400" dirty="0"/>
          </a:p>
          <a:p>
            <a:endParaRPr lang="ja-JP" altLang="en-US" sz="2400" dirty="0"/>
          </a:p>
          <a:p>
            <a:pPr marL="457200" indent="-457200">
              <a:buFont typeface="+mj-lt"/>
              <a:buAutoNum type="arabicPeriod"/>
            </a:pPr>
            <a:r>
              <a:rPr lang="en-US" altLang="ja-JP" sz="2400" dirty="0"/>
              <a:t>a</a:t>
            </a:r>
            <a:r>
              <a:rPr lang="ja-JP" altLang="en-US" sz="2400" dirty="0"/>
              <a:t>～</a:t>
            </a:r>
            <a:r>
              <a:rPr lang="en-US" altLang="ja-JP" sz="2400" dirty="0"/>
              <a:t>e</a:t>
            </a:r>
            <a:r>
              <a:rPr lang="ja-JP" altLang="en-US" sz="2400" dirty="0"/>
              <a:t>の</a:t>
            </a:r>
            <a:r>
              <a:rPr lang="en-US" altLang="ja-JP" sz="2400" dirty="0"/>
              <a:t>5</a:t>
            </a:r>
            <a:r>
              <a:rPr lang="ja-JP" altLang="en-US" sz="2400" dirty="0"/>
              <a:t>文字を</a:t>
            </a:r>
            <a:r>
              <a:rPr lang="en-US" altLang="ja-JP" sz="2400" dirty="0"/>
              <a:t>16</a:t>
            </a:r>
            <a:r>
              <a:rPr lang="ja-JP" altLang="en-US" sz="2400" dirty="0"/>
              <a:t>次元に縮約し，もとの文字画像との比較をせよ（並べて描画すれば良い）．</a:t>
            </a:r>
            <a:endParaRPr lang="en-US" altLang="ja-JP" sz="2400" dirty="0"/>
          </a:p>
          <a:p>
            <a:pPr marL="457200" indent="-457200">
              <a:buFont typeface="+mj-lt"/>
              <a:buAutoNum type="arabicPeriod"/>
            </a:pPr>
            <a:endParaRPr lang="en-US" altLang="ja-JP" sz="2400" dirty="0"/>
          </a:p>
          <a:p>
            <a:pPr marL="457200" indent="-457200">
              <a:buFont typeface="+mj-lt"/>
              <a:buAutoNum type="arabicPeriod"/>
            </a:pPr>
            <a:r>
              <a:rPr lang="en-US" altLang="ja-JP" sz="2400" dirty="0"/>
              <a:t>2,3,4,8,16,32</a:t>
            </a:r>
            <a:r>
              <a:rPr lang="ja-JP" altLang="en-US" sz="2400" dirty="0"/>
              <a:t>次元への次元縮約を行い，その精度を評価せよ．コード</a:t>
            </a:r>
            <a:r>
              <a:rPr lang="en-US" altLang="ja-JP" sz="2400" dirty="0"/>
              <a:t>9.16</a:t>
            </a:r>
            <a:r>
              <a:rPr lang="ja-JP" altLang="en-US" sz="2400" dirty="0"/>
              <a:t>と同様のグラフを描画すれば良い．</a:t>
            </a:r>
            <a:endParaRPr kumimoji="1" lang="ja-JP" altLang="en-US" sz="2400" dirty="0"/>
          </a:p>
        </p:txBody>
      </p:sp>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61019" y="1558909"/>
            <a:ext cx="5270651" cy="3137781"/>
          </a:xfrm>
          <a:prstGeom prst="rect">
            <a:avLst/>
          </a:prstGeom>
        </p:spPr>
      </p:pic>
    </p:spTree>
    <p:extLst>
      <p:ext uri="{BB962C8B-B14F-4D97-AF65-F5344CB8AC3E}">
        <p14:creationId xmlns:p14="http://schemas.microsoft.com/office/powerpoint/2010/main" val="23069729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678873" y="2867890"/>
            <a:ext cx="10571018" cy="1015663"/>
          </a:xfrm>
          <a:prstGeom prst="rect">
            <a:avLst/>
          </a:prstGeom>
          <a:noFill/>
        </p:spPr>
        <p:txBody>
          <a:bodyPr wrap="square" rtlCol="0">
            <a:spAutoFit/>
          </a:bodyPr>
          <a:lstStyle/>
          <a:p>
            <a:r>
              <a:rPr kumimoji="1" lang="en-US" altLang="ja-JP" sz="6000" dirty="0"/>
              <a:t>9.1</a:t>
            </a:r>
            <a:r>
              <a:rPr kumimoji="1" lang="ja-JP" altLang="en-US" sz="6000" dirty="0"/>
              <a:t>　概要</a:t>
            </a:r>
          </a:p>
        </p:txBody>
      </p:sp>
    </p:spTree>
    <p:extLst>
      <p:ext uri="{BB962C8B-B14F-4D97-AF65-F5344CB8AC3E}">
        <p14:creationId xmlns:p14="http://schemas.microsoft.com/office/powerpoint/2010/main" val="28224291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normAutofit/>
          </a:bodyPr>
          <a:lstStyle/>
          <a:p>
            <a:pPr algn="ctr"/>
            <a:r>
              <a:rPr kumimoji="1" lang="ja-JP" altLang="en-US" sz="5400" dirty="0"/>
              <a:t>機械学習</a:t>
            </a:r>
            <a:r>
              <a:rPr kumimoji="1" lang="en-US" altLang="ja-JP" sz="4000" dirty="0"/>
              <a:t>[machine learning]</a:t>
            </a:r>
            <a:r>
              <a:rPr kumimoji="1" lang="ja-JP" altLang="en-US" sz="5400" dirty="0"/>
              <a:t>とは</a:t>
            </a:r>
            <a:r>
              <a:rPr kumimoji="1" lang="en-US" altLang="ja-JP" sz="5400" dirty="0"/>
              <a:t>…</a:t>
            </a:r>
            <a:endParaRPr kumimoji="1" lang="ja-JP" altLang="en-US" sz="5400" dirty="0"/>
          </a:p>
        </p:txBody>
      </p:sp>
      <p:sp>
        <p:nvSpPr>
          <p:cNvPr id="5" name="テキスト ボックス 4"/>
          <p:cNvSpPr txBox="1"/>
          <p:nvPr/>
        </p:nvSpPr>
        <p:spPr>
          <a:xfrm>
            <a:off x="526473" y="1856923"/>
            <a:ext cx="10640291" cy="1077218"/>
          </a:xfrm>
          <a:prstGeom prst="rect">
            <a:avLst/>
          </a:prstGeom>
          <a:noFill/>
        </p:spPr>
        <p:txBody>
          <a:bodyPr wrap="square" rtlCol="0">
            <a:spAutoFit/>
          </a:bodyPr>
          <a:lstStyle/>
          <a:p>
            <a:r>
              <a:rPr kumimoji="1" lang="ja-JP" altLang="en-US" sz="2800" dirty="0"/>
              <a:t>文字通り</a:t>
            </a:r>
            <a:endParaRPr kumimoji="1" lang="en-US" altLang="ja-JP" sz="2800" dirty="0"/>
          </a:p>
          <a:p>
            <a:r>
              <a:rPr kumimoji="1" lang="ja-JP" altLang="en-US" sz="3600" dirty="0"/>
              <a:t>「機械」</a:t>
            </a:r>
            <a:r>
              <a:rPr kumimoji="1" lang="ja-JP" altLang="en-US" sz="2800" dirty="0"/>
              <a:t>（＝コンピュータ</a:t>
            </a:r>
            <a:r>
              <a:rPr lang="ja-JP" altLang="en-US" sz="2800" dirty="0"/>
              <a:t>）に</a:t>
            </a:r>
            <a:r>
              <a:rPr lang="ja-JP" altLang="en-US" sz="3600" dirty="0"/>
              <a:t>「学習」</a:t>
            </a:r>
            <a:r>
              <a:rPr lang="ja-JP" altLang="en-US" sz="2800" dirty="0"/>
              <a:t>能力を付与する技術</a:t>
            </a:r>
            <a:endParaRPr kumimoji="1" lang="ja-JP" altLang="en-US" sz="2400" dirty="0"/>
          </a:p>
        </p:txBody>
      </p:sp>
      <p:graphicFrame>
        <p:nvGraphicFramePr>
          <p:cNvPr id="6" name="図表 5"/>
          <p:cNvGraphicFramePr/>
          <p:nvPr>
            <p:extLst>
              <p:ext uri="{D42A27DB-BD31-4B8C-83A1-F6EECF244321}">
                <p14:modId xmlns:p14="http://schemas.microsoft.com/office/powerpoint/2010/main" val="454336002"/>
              </p:ext>
            </p:extLst>
          </p:nvPr>
        </p:nvGraphicFramePr>
        <p:xfrm>
          <a:off x="408709" y="2977845"/>
          <a:ext cx="5687291" cy="26604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テキスト ボックス 6"/>
          <p:cNvSpPr txBox="1"/>
          <p:nvPr/>
        </p:nvSpPr>
        <p:spPr>
          <a:xfrm>
            <a:off x="6096000" y="3285295"/>
            <a:ext cx="5430982" cy="523220"/>
          </a:xfrm>
          <a:prstGeom prst="rect">
            <a:avLst/>
          </a:prstGeom>
          <a:noFill/>
        </p:spPr>
        <p:txBody>
          <a:bodyPr wrap="square" rtlCol="0">
            <a:spAutoFit/>
          </a:bodyPr>
          <a:lstStyle/>
          <a:p>
            <a:r>
              <a:rPr lang="ja-JP" altLang="en-US" sz="2800" dirty="0"/>
              <a:t>･･･回帰分析，分類，</a:t>
            </a:r>
            <a:r>
              <a:rPr lang="en-US" altLang="ja-JP" sz="2800" dirty="0"/>
              <a:t>SVM </a:t>
            </a:r>
            <a:r>
              <a:rPr lang="ja-JP" altLang="en-US" sz="2800" dirty="0"/>
              <a:t>など</a:t>
            </a:r>
            <a:endParaRPr kumimoji="1" lang="ja-JP" altLang="en-US" sz="2800" dirty="0"/>
          </a:p>
        </p:txBody>
      </p:sp>
      <p:sp>
        <p:nvSpPr>
          <p:cNvPr id="8" name="テキスト ボックス 7"/>
          <p:cNvSpPr txBox="1"/>
          <p:nvPr/>
        </p:nvSpPr>
        <p:spPr>
          <a:xfrm>
            <a:off x="6096000" y="4790358"/>
            <a:ext cx="6096000" cy="523220"/>
          </a:xfrm>
          <a:prstGeom prst="rect">
            <a:avLst/>
          </a:prstGeom>
          <a:noFill/>
        </p:spPr>
        <p:txBody>
          <a:bodyPr wrap="square" rtlCol="0">
            <a:spAutoFit/>
          </a:bodyPr>
          <a:lstStyle/>
          <a:p>
            <a:r>
              <a:rPr lang="ja-JP" altLang="en-US" sz="2800" dirty="0"/>
              <a:t>･･･クラスタリング，次元削減 など</a:t>
            </a:r>
            <a:endParaRPr kumimoji="1" lang="ja-JP" altLang="en-US" sz="2800" dirty="0"/>
          </a:p>
        </p:txBody>
      </p:sp>
      <p:sp>
        <p:nvSpPr>
          <p:cNvPr id="9" name="テキスト ボックス 8"/>
          <p:cNvSpPr txBox="1"/>
          <p:nvPr/>
        </p:nvSpPr>
        <p:spPr>
          <a:xfrm>
            <a:off x="2043545" y="5879137"/>
            <a:ext cx="10148455" cy="646331"/>
          </a:xfrm>
          <a:prstGeom prst="rect">
            <a:avLst/>
          </a:prstGeom>
          <a:noFill/>
        </p:spPr>
        <p:txBody>
          <a:bodyPr wrap="square" rtlCol="0">
            <a:spAutoFit/>
          </a:bodyPr>
          <a:lstStyle/>
          <a:p>
            <a:r>
              <a:rPr lang="en-US" altLang="ja-JP" sz="2800" dirty="0"/>
              <a:t>Python</a:t>
            </a:r>
            <a:r>
              <a:rPr lang="ja-JP" altLang="en-US" sz="2800" dirty="0"/>
              <a:t>では機械学習での分析手法ライブラリ　</a:t>
            </a:r>
            <a:r>
              <a:rPr lang="ja-JP" altLang="en-US" sz="3600" dirty="0"/>
              <a:t>“</a:t>
            </a:r>
            <a:r>
              <a:rPr lang="en-US" altLang="ja-JP" sz="3600" dirty="0" err="1">
                <a:solidFill>
                  <a:srgbClr val="FF0000"/>
                </a:solidFill>
              </a:rPr>
              <a:t>scikit</a:t>
            </a:r>
            <a:r>
              <a:rPr lang="en-US" altLang="ja-JP" sz="3600" dirty="0">
                <a:solidFill>
                  <a:srgbClr val="FF0000"/>
                </a:solidFill>
              </a:rPr>
              <a:t>-learn</a:t>
            </a:r>
            <a:r>
              <a:rPr lang="en-US" altLang="ja-JP" sz="3600" dirty="0"/>
              <a:t>”</a:t>
            </a:r>
            <a:endParaRPr kumimoji="1" lang="ja-JP" altLang="en-US" sz="2800" dirty="0"/>
          </a:p>
        </p:txBody>
      </p:sp>
      <p:cxnSp>
        <p:nvCxnSpPr>
          <p:cNvPr id="11" name="直線矢印コネクタ 10"/>
          <p:cNvCxnSpPr/>
          <p:nvPr/>
        </p:nvCxnSpPr>
        <p:spPr>
          <a:xfrm>
            <a:off x="761992" y="6219386"/>
            <a:ext cx="1136073" cy="0"/>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3699162" y="3975077"/>
            <a:ext cx="2507674" cy="400110"/>
          </a:xfrm>
          <a:prstGeom prst="rect">
            <a:avLst/>
          </a:prstGeom>
          <a:noFill/>
        </p:spPr>
        <p:txBody>
          <a:bodyPr wrap="square" rtlCol="0">
            <a:spAutoFit/>
          </a:bodyPr>
          <a:lstStyle/>
          <a:p>
            <a:r>
              <a:rPr kumimoji="1" lang="en-US" altLang="ja-JP" sz="2000" dirty="0"/>
              <a:t>[supervised learning]</a:t>
            </a:r>
            <a:endParaRPr kumimoji="1" lang="ja-JP" altLang="en-US" sz="2000" dirty="0"/>
          </a:p>
        </p:txBody>
      </p:sp>
      <p:sp>
        <p:nvSpPr>
          <p:cNvPr id="14" name="テキスト ボックス 13"/>
          <p:cNvSpPr txBox="1"/>
          <p:nvPr/>
        </p:nvSpPr>
        <p:spPr>
          <a:xfrm>
            <a:off x="3699161" y="5424543"/>
            <a:ext cx="2840183" cy="400110"/>
          </a:xfrm>
          <a:prstGeom prst="rect">
            <a:avLst/>
          </a:prstGeom>
          <a:noFill/>
        </p:spPr>
        <p:txBody>
          <a:bodyPr wrap="square" rtlCol="0">
            <a:spAutoFit/>
          </a:bodyPr>
          <a:lstStyle/>
          <a:p>
            <a:r>
              <a:rPr kumimoji="1" lang="en-US" altLang="ja-JP" sz="2000" dirty="0"/>
              <a:t>[unsupervised learning]</a:t>
            </a:r>
            <a:endParaRPr kumimoji="1" lang="ja-JP" altLang="en-US" sz="2000" dirty="0"/>
          </a:p>
        </p:txBody>
      </p:sp>
    </p:spTree>
    <p:extLst>
      <p:ext uri="{BB962C8B-B14F-4D97-AF65-F5344CB8AC3E}">
        <p14:creationId xmlns:p14="http://schemas.microsoft.com/office/powerpoint/2010/main" val="18995131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ctr"/>
            <a:r>
              <a:rPr kumimoji="1" lang="ja-JP" altLang="en-US" sz="5400" dirty="0"/>
              <a:t>データセット</a:t>
            </a:r>
          </a:p>
        </p:txBody>
      </p:sp>
      <p:sp>
        <p:nvSpPr>
          <p:cNvPr id="4" name="テキスト ボックス 3"/>
          <p:cNvSpPr txBox="1"/>
          <p:nvPr/>
        </p:nvSpPr>
        <p:spPr>
          <a:xfrm>
            <a:off x="1011381" y="1606716"/>
            <a:ext cx="8617528" cy="3754874"/>
          </a:xfrm>
          <a:prstGeom prst="rect">
            <a:avLst/>
          </a:prstGeom>
          <a:noFill/>
        </p:spPr>
        <p:txBody>
          <a:bodyPr wrap="square" rtlCol="0">
            <a:spAutoFit/>
          </a:bodyPr>
          <a:lstStyle/>
          <a:p>
            <a:r>
              <a:rPr lang="en-US" altLang="ja-JP" sz="2800" dirty="0" err="1"/>
              <a:t>scikit</a:t>
            </a:r>
            <a:r>
              <a:rPr lang="en-US" altLang="ja-JP" sz="2800" dirty="0"/>
              <a:t>-learn</a:t>
            </a:r>
            <a:r>
              <a:rPr lang="ja-JP" altLang="en-US" sz="2800" dirty="0" err="1"/>
              <a:t>には</a:t>
            </a:r>
            <a:endParaRPr lang="en-US" altLang="ja-JP" sz="2800" dirty="0"/>
          </a:p>
          <a:p>
            <a:endParaRPr kumimoji="1" lang="en-US" altLang="ja-JP" sz="2800" dirty="0"/>
          </a:p>
          <a:p>
            <a:r>
              <a:rPr kumimoji="1" lang="ja-JP" altLang="en-US" sz="2800" dirty="0"/>
              <a:t>・テスト用のサンプルデータ</a:t>
            </a:r>
            <a:endParaRPr kumimoji="1" lang="en-US" altLang="ja-JP" sz="2800" dirty="0"/>
          </a:p>
          <a:p>
            <a:r>
              <a:rPr lang="ja-JP" altLang="en-US" sz="2800" dirty="0"/>
              <a:t>・乱数により本格的なデータを生成する関数</a:t>
            </a:r>
            <a:endParaRPr lang="en-US" altLang="ja-JP" sz="2800" dirty="0"/>
          </a:p>
          <a:p>
            <a:endParaRPr lang="en-US" altLang="ja-JP" sz="2800" dirty="0"/>
          </a:p>
          <a:p>
            <a:r>
              <a:rPr lang="ja-JP" altLang="en-US" sz="2800" dirty="0"/>
              <a:t>も</a:t>
            </a:r>
            <a:r>
              <a:rPr kumimoji="1" lang="ja-JP" altLang="en-US" sz="2800" dirty="0"/>
              <a:t>含まれている</a:t>
            </a:r>
            <a:endParaRPr kumimoji="1" lang="en-US" altLang="ja-JP" sz="2800" dirty="0"/>
          </a:p>
          <a:p>
            <a:pPr>
              <a:lnSpc>
                <a:spcPct val="150000"/>
              </a:lnSpc>
            </a:pPr>
            <a:endParaRPr kumimoji="1" lang="en-US" altLang="ja-JP" sz="2800" dirty="0"/>
          </a:p>
          <a:p>
            <a:r>
              <a:rPr kumimoji="1" lang="ja-JP" altLang="en-US" sz="2800" dirty="0"/>
              <a:t>使うためには</a:t>
            </a:r>
            <a:r>
              <a:rPr kumimoji="1" lang="en-US" altLang="ja-JP" sz="2800" dirty="0"/>
              <a:t>…</a:t>
            </a:r>
          </a:p>
        </p:txBody>
      </p:sp>
      <p:sp>
        <p:nvSpPr>
          <p:cNvPr id="5" name="テキスト ボックス 4"/>
          <p:cNvSpPr txBox="1"/>
          <p:nvPr/>
        </p:nvSpPr>
        <p:spPr>
          <a:xfrm>
            <a:off x="1636673" y="5312368"/>
            <a:ext cx="9171709" cy="523220"/>
          </a:xfrm>
          <a:prstGeom prst="rect">
            <a:avLst/>
          </a:prstGeom>
          <a:noFill/>
        </p:spPr>
        <p:txBody>
          <a:bodyPr wrap="square" rtlCol="0">
            <a:spAutoFit/>
          </a:bodyPr>
          <a:lstStyle/>
          <a:p>
            <a:r>
              <a:rPr kumimoji="1" lang="en-US" altLang="ja-JP" sz="2800" dirty="0">
                <a:latin typeface="Courier New" panose="02070309020205020404" pitchFamily="49" charset="0"/>
                <a:cs typeface="Courier New" panose="02070309020205020404" pitchFamily="49" charset="0"/>
              </a:rPr>
              <a:t>from </a:t>
            </a:r>
            <a:r>
              <a:rPr kumimoji="1" lang="en-US" altLang="ja-JP" sz="2800" dirty="0" err="1">
                <a:latin typeface="Courier New" panose="02070309020205020404" pitchFamily="49" charset="0"/>
                <a:cs typeface="Courier New" panose="02070309020205020404" pitchFamily="49" charset="0"/>
              </a:rPr>
              <a:t>sklearn.datasets</a:t>
            </a:r>
            <a:r>
              <a:rPr kumimoji="1" lang="en-US" altLang="ja-JP" sz="2800" dirty="0">
                <a:latin typeface="Courier New" panose="02070309020205020404" pitchFamily="49" charset="0"/>
                <a:cs typeface="Courier New" panose="02070309020205020404" pitchFamily="49" charset="0"/>
              </a:rPr>
              <a:t> import *</a:t>
            </a:r>
            <a:endParaRPr kumimoji="1" lang="ja-JP" altLang="en-US" sz="28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73950841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1">
      <a:majorFont>
        <a:latin typeface="ＭＳ Ｐゴシック"/>
        <a:ea typeface="ＭＳ Ｐゴシック"/>
        <a:cs typeface=""/>
      </a:majorFont>
      <a:minorFont>
        <a:latin typeface="Calibri"/>
        <a:ea typeface="Calibr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5767</TotalTime>
  <Words>3127</Words>
  <Application>Microsoft Office PowerPoint</Application>
  <PresentationFormat>ワイド画面</PresentationFormat>
  <Paragraphs>546</Paragraphs>
  <Slides>66</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66</vt:i4>
      </vt:variant>
    </vt:vector>
  </HeadingPairs>
  <TitlesOfParts>
    <vt:vector size="73" baseType="lpstr">
      <vt:lpstr>ＭＳ Ｐゴシック</vt:lpstr>
      <vt:lpstr>游ゴシック</vt:lpstr>
      <vt:lpstr>Arial</vt:lpstr>
      <vt:lpstr>Calibri</vt:lpstr>
      <vt:lpstr>Courier New</vt:lpstr>
      <vt:lpstr>LaTeX</vt:lpstr>
      <vt:lpstr>Office テーマ</vt:lpstr>
      <vt:lpstr>第9章 機械学習モジュール scikit-learn</vt:lpstr>
      <vt:lpstr>内容</vt:lpstr>
      <vt:lpstr>numpyの復習</vt:lpstr>
      <vt:lpstr>numpyの復習</vt:lpstr>
      <vt:lpstr>numpyの復習</vt:lpstr>
      <vt:lpstr>numpyの復習</vt:lpstr>
      <vt:lpstr>PowerPoint プレゼンテーション</vt:lpstr>
      <vt:lpstr>機械学習[machine learning]とは…</vt:lpstr>
      <vt:lpstr>データセット</vt:lpstr>
      <vt:lpstr>教師あり学習</vt:lpstr>
      <vt:lpstr>サポートベクトルマシン</vt:lpstr>
      <vt:lpstr>サポートベクトルマシン</vt:lpstr>
      <vt:lpstr>ハードマージンSVM</vt:lpstr>
      <vt:lpstr>ソフトマージンSVM</vt:lpstr>
      <vt:lpstr>カーネル法</vt:lpstr>
      <vt:lpstr>カーネル法</vt:lpstr>
      <vt:lpstr>カーネル関数</vt:lpstr>
      <vt:lpstr>PowerPoint プレゼンテーション</vt:lpstr>
      <vt:lpstr>サンプルデータでグラフ描画</vt:lpstr>
      <vt:lpstr>サンプルデータでグラフ描画</vt:lpstr>
      <vt:lpstr>サンプルデータでグラフ描画</vt:lpstr>
      <vt:lpstr>サンプルデータでグラフ描画</vt:lpstr>
      <vt:lpstr>サンプルデータでグラフ描画</vt:lpstr>
      <vt:lpstr>サンプルデータでグラフ描画</vt:lpstr>
      <vt:lpstr>サンプルデータで分析</vt:lpstr>
      <vt:lpstr>サンプルデータで分析</vt:lpstr>
      <vt:lpstr>サンプルデータで分析</vt:lpstr>
      <vt:lpstr>サポートベクトル回帰</vt:lpstr>
      <vt:lpstr>サポートベクトル回帰</vt:lpstr>
      <vt:lpstr>サポートベクトル回帰</vt:lpstr>
      <vt:lpstr>サポートベクトル回帰</vt:lpstr>
      <vt:lpstr>サポートベクトル回帰</vt:lpstr>
      <vt:lpstr>問題1</vt:lpstr>
      <vt:lpstr>サポートベクトル分類</vt:lpstr>
      <vt:lpstr>サポートベクトル分類</vt:lpstr>
      <vt:lpstr>サポートベクトル分類</vt:lpstr>
      <vt:lpstr>サポートベクトル分類</vt:lpstr>
      <vt:lpstr>サポートベクトル分類</vt:lpstr>
      <vt:lpstr>問題2</vt:lpstr>
      <vt:lpstr>交差検証</vt:lpstr>
      <vt:lpstr>交差検証</vt:lpstr>
      <vt:lpstr>交差検証</vt:lpstr>
      <vt:lpstr>グリッドサーチ</vt:lpstr>
      <vt:lpstr>グリッドサーチ</vt:lpstr>
      <vt:lpstr>グリッドサーチ</vt:lpstr>
      <vt:lpstr>問題3</vt:lpstr>
      <vt:lpstr>PowerPoint プレゼンテーション</vt:lpstr>
      <vt:lpstr>クラスタリング</vt:lpstr>
      <vt:lpstr> -平均法</vt:lpstr>
      <vt:lpstr> -平均法</vt:lpstr>
      <vt:lpstr> -平均法</vt:lpstr>
      <vt:lpstr> -平均法</vt:lpstr>
      <vt:lpstr> -平均++法</vt:lpstr>
      <vt:lpstr>　</vt:lpstr>
      <vt:lpstr>　</vt:lpstr>
      <vt:lpstr>問題4</vt:lpstr>
      <vt:lpstr>次元縮約</vt:lpstr>
      <vt:lpstr>次元縮約</vt:lpstr>
      <vt:lpstr>次元縮約</vt:lpstr>
      <vt:lpstr>次元縮約</vt:lpstr>
      <vt:lpstr>次元縮約</vt:lpstr>
      <vt:lpstr>次元縮約</vt:lpstr>
      <vt:lpstr>次元縮約</vt:lpstr>
      <vt:lpstr>次元縮約</vt:lpstr>
      <vt:lpstr>次元縮約</vt:lpstr>
      <vt:lpstr>問題5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logman</dc:creator>
  <cp:lastModifiedBy>Toshiki Noguchi</cp:lastModifiedBy>
  <cp:revision>439</cp:revision>
  <dcterms:created xsi:type="dcterms:W3CDTF">2016-09-30T07:03:18Z</dcterms:created>
  <dcterms:modified xsi:type="dcterms:W3CDTF">2016-12-08T14:39:23Z</dcterms:modified>
</cp:coreProperties>
</file>