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332" r:id="rId3"/>
    <p:sldId id="335" r:id="rId4"/>
    <p:sldId id="339" r:id="rId5"/>
    <p:sldId id="340" r:id="rId6"/>
    <p:sldId id="336" r:id="rId7"/>
    <p:sldId id="337" r:id="rId8"/>
    <p:sldId id="338" r:id="rId9"/>
    <p:sldId id="412" r:id="rId10"/>
    <p:sldId id="413" r:id="rId11"/>
    <p:sldId id="342" r:id="rId12"/>
    <p:sldId id="411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2" r:id="rId21"/>
    <p:sldId id="351" r:id="rId22"/>
    <p:sldId id="404" r:id="rId23"/>
    <p:sldId id="356" r:id="rId24"/>
    <p:sldId id="355" r:id="rId25"/>
    <p:sldId id="359" r:id="rId26"/>
    <p:sldId id="360" r:id="rId27"/>
    <p:sldId id="357" r:id="rId28"/>
    <p:sldId id="361" r:id="rId29"/>
    <p:sldId id="358" r:id="rId30"/>
    <p:sldId id="362" r:id="rId31"/>
    <p:sldId id="363" r:id="rId32"/>
    <p:sldId id="364" r:id="rId33"/>
    <p:sldId id="365" r:id="rId34"/>
    <p:sldId id="366" r:id="rId35"/>
    <p:sldId id="371" r:id="rId36"/>
    <p:sldId id="367" r:id="rId37"/>
    <p:sldId id="369" r:id="rId38"/>
    <p:sldId id="370" r:id="rId39"/>
    <p:sldId id="372" r:id="rId40"/>
    <p:sldId id="373" r:id="rId41"/>
    <p:sldId id="374" r:id="rId42"/>
    <p:sldId id="375" r:id="rId43"/>
    <p:sldId id="376" r:id="rId44"/>
    <p:sldId id="377" r:id="rId45"/>
    <p:sldId id="378" r:id="rId46"/>
    <p:sldId id="379" r:id="rId47"/>
    <p:sldId id="380" r:id="rId48"/>
    <p:sldId id="381" r:id="rId49"/>
    <p:sldId id="382" r:id="rId50"/>
    <p:sldId id="383" r:id="rId51"/>
    <p:sldId id="384" r:id="rId52"/>
    <p:sldId id="385" r:id="rId53"/>
    <p:sldId id="386" r:id="rId54"/>
    <p:sldId id="387" r:id="rId55"/>
    <p:sldId id="414" r:id="rId56"/>
    <p:sldId id="388" r:id="rId57"/>
    <p:sldId id="389" r:id="rId58"/>
    <p:sldId id="390" r:id="rId59"/>
    <p:sldId id="396" r:id="rId60"/>
    <p:sldId id="410" r:id="rId61"/>
    <p:sldId id="391" r:id="rId62"/>
    <p:sldId id="392" r:id="rId63"/>
    <p:sldId id="393" r:id="rId64"/>
    <p:sldId id="394" r:id="rId65"/>
    <p:sldId id="395" r:id="rId66"/>
    <p:sldId id="398" r:id="rId67"/>
    <p:sldId id="399" r:id="rId68"/>
    <p:sldId id="401" r:id="rId69"/>
    <p:sldId id="402" r:id="rId70"/>
    <p:sldId id="403" r:id="rId71"/>
    <p:sldId id="405" r:id="rId72"/>
    <p:sldId id="406" r:id="rId73"/>
    <p:sldId id="407" r:id="rId74"/>
    <p:sldId id="408" r:id="rId75"/>
    <p:sldId id="409" r:id="rId7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7" autoAdjust="0"/>
  </p:normalViewPr>
  <p:slideViewPr>
    <p:cSldViewPr>
      <p:cViewPr varScale="1">
        <p:scale>
          <a:sx n="79" d="100"/>
          <a:sy n="79" d="100"/>
        </p:scale>
        <p:origin x="9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8F23B-8BE1-4F43-9833-C120DDAA19DA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3057A-7835-4DFB-BC6B-78469A897B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81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3057A-7835-4DFB-BC6B-78469A897B67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44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3057A-7835-4DFB-BC6B-78469A897B67}" type="slidenum">
              <a:rPr kumimoji="1" lang="ja-JP" altLang="en-US" smtClean="0"/>
              <a:pPr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57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256-4023-4213-8137-5318556B7B65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85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53E-1B38-4394-B774-C570863435E7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01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B893-CABD-4B5C-B612-C0F77B45C044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19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55FD-13F9-4C36-8BFE-856D23FF330D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0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53B9-28B6-411B-9E6A-9443840854FF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42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BA99-AB2C-4C0A-8076-AC9F3A7FA31B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99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437E-4C63-401C-8036-89E2A3910B41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09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BA03-07C5-42C9-BBF2-58E9DAA25390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08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323-1A9D-4B4B-968D-029BF6DB7DC5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93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A45-D6D1-434A-84DA-6C4FB60C408A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38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45B8-9615-4D2A-880B-6AA29D69B950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7349-1A76-44F7-9355-9C3A5E5197F0}" type="datetime1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677A-0910-4787-9297-491515B293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74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andas.pydata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72480" cy="1470025"/>
          </a:xfrm>
        </p:spPr>
        <p:txBody>
          <a:bodyPr>
            <a:noAutofit/>
          </a:bodyPr>
          <a:lstStyle/>
          <a:p>
            <a:r>
              <a:rPr lang="ja-JP" altLang="en-US" sz="4800"/>
              <a:t>第７章　データ解析モジュール</a:t>
            </a:r>
            <a:br>
              <a:rPr lang="en-US" altLang="ja-JP" sz="4800"/>
            </a:br>
            <a:r>
              <a:rPr lang="en-US" altLang="ja-JP" sz="4800"/>
              <a:t>pandas, blaze, </a:t>
            </a:r>
            <a:r>
              <a:rPr lang="en-US" altLang="ja-JP" sz="4800" err="1"/>
              <a:t>dask</a:t>
            </a:r>
            <a:r>
              <a:rPr lang="en-US" altLang="ja-JP" sz="4800"/>
              <a:t> </a:t>
            </a:r>
            <a:endParaRPr kumimoji="1" lang="ja-JP" altLang="en-US" sz="480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30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Series, </a:t>
            </a:r>
            <a:r>
              <a:rPr lang="en-US" altLang="ja-JP" err="1"/>
              <a:t>DataFrame</a:t>
            </a:r>
            <a:r>
              <a:rPr lang="en-US" altLang="ja-JP"/>
              <a:t> </a:t>
            </a:r>
            <a:r>
              <a:rPr lang="ja-JP" altLang="en-US"/>
              <a:t>の作成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DataFrame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df</a:t>
            </a:r>
            <a:r>
              <a:rPr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= </a:t>
            </a:r>
            <a:r>
              <a:rPr lang="en-US" altLang="ja-JP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pd.DataFrame</a:t>
            </a:r>
            <a:r>
              <a:rPr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 [( 'Alice', 20), ( 'Bob', 24)]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, columns=[ 'Name' , 'Age' ])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　　　　　　　　　</a:t>
            </a:r>
            <a:r>
              <a:rPr lang="ja-JP" altLang="en-US" dirty="0"/>
              <a:t>もしくは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err="1"/>
              <a:t>df</a:t>
            </a:r>
            <a:r>
              <a:rPr lang="en-US" altLang="ja-JP" dirty="0"/>
              <a:t> = </a:t>
            </a:r>
            <a:r>
              <a:rPr lang="en-US" altLang="ja-JP" dirty="0" err="1"/>
              <a:t>pd.DataFrame</a:t>
            </a:r>
            <a:r>
              <a:rPr lang="en-US" altLang="ja-JP" dirty="0"/>
              <a:t>( {</a:t>
            </a:r>
            <a:r>
              <a:rPr lang="en-US" altLang="ja-JP" i="1" dirty="0"/>
              <a:t> </a:t>
            </a:r>
            <a:r>
              <a:rPr lang="en-US" altLang="ja-JP" dirty="0"/>
              <a:t>'Name' : [ 'Alice', 'Bob' ] </a:t>
            </a:r>
          </a:p>
          <a:p>
            <a:pPr marL="0" indent="0">
              <a:buNone/>
            </a:pPr>
            <a:r>
              <a:rPr lang="en-US" altLang="ja-JP" dirty="0"/>
              <a:t>                                      , 'Age' : [20 , 24]</a:t>
            </a:r>
            <a:r>
              <a:rPr lang="en-US" altLang="ja-JP" i="1" dirty="0"/>
              <a:t> </a:t>
            </a:r>
            <a:r>
              <a:rPr lang="en-US" altLang="ja-JP"/>
              <a:t>} )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027339"/>
            <a:ext cx="3759751" cy="132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48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r>
              <a:rPr lang="en-US" altLang="ja-JP" dirty="0"/>
              <a:t>. 1-1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以下の </a:t>
            </a:r>
            <a:r>
              <a:rPr lang="en-US" altLang="ja-JP" dirty="0"/>
              <a:t>Series</a:t>
            </a:r>
            <a:r>
              <a:rPr lang="ja-JP" altLang="en-US" dirty="0"/>
              <a:t> を作成</a:t>
            </a:r>
            <a:r>
              <a:rPr lang="ja-JP" altLang="en-US"/>
              <a:t>せよ．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sz="2400"/>
              <a:t>今回の課題（</a:t>
            </a:r>
            <a:r>
              <a:rPr lang="en-US" altLang="ja-JP" sz="2400"/>
              <a:t>problem.7</a:t>
            </a:r>
            <a:r>
              <a:rPr lang="ja-JP" altLang="en-US" sz="2400"/>
              <a:t>）は，直下に作成してください</a:t>
            </a:r>
            <a:endParaRPr lang="en-US" altLang="ja-JP" sz="2400"/>
          </a:p>
          <a:p>
            <a:pPr marL="0" indent="0">
              <a:buNone/>
            </a:pPr>
            <a:r>
              <a:rPr lang="ja-JP" altLang="en-US" sz="2400"/>
              <a:t>（</a:t>
            </a:r>
            <a:r>
              <a:rPr lang="en-US" altLang="ja-JP" sz="2400"/>
              <a:t>bookpy </a:t>
            </a:r>
            <a:r>
              <a:rPr lang="ja-JP" altLang="en-US" sz="2400"/>
              <a:t>の中とかで作成しないでください）</a:t>
            </a:r>
            <a:endParaRPr lang="en-US" altLang="ja-JP" sz="24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862" y="2420888"/>
            <a:ext cx="2484276" cy="215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9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r>
              <a:rPr lang="en-US" altLang="ja-JP" dirty="0"/>
              <a:t>. 1-2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以下の </a:t>
            </a:r>
            <a:r>
              <a:rPr lang="en-US" altLang="ja-JP" dirty="0" err="1"/>
              <a:t>DataFrame</a:t>
            </a:r>
            <a:r>
              <a:rPr lang="ja-JP" altLang="en-US" dirty="0"/>
              <a:t> を作成せよ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/>
              <a:t>（ 後の設問で使うので，下の通りに作ること 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3789040"/>
            <a:ext cx="342097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1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行の参照</a:t>
            </a:r>
            <a:endParaRPr lang="en-US" altLang="ja-JP"/>
          </a:p>
          <a:p>
            <a:pPr lvl="1"/>
            <a:r>
              <a:rPr kumimoji="1" lang="ja-JP" altLang="en-US"/>
              <a:t>メソッド</a:t>
            </a:r>
            <a:endParaRPr kumimoji="1"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. head ( n )</a:t>
            </a:r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. tail ( n )</a:t>
            </a:r>
          </a:p>
          <a:p>
            <a:pPr marL="914400" lvl="2" indent="0">
              <a:buNone/>
            </a:pPr>
            <a:r>
              <a:rPr lang="ja-JP" altLang="en-US"/>
              <a:t>先頭もしくは，末尾 </a:t>
            </a:r>
            <a:r>
              <a:rPr lang="en-US" altLang="ja-JP"/>
              <a:t>n </a:t>
            </a:r>
            <a:r>
              <a:rPr lang="ja-JP" altLang="en-US"/>
              <a:t>行を</a:t>
            </a:r>
            <a:endParaRPr lang="en-US" altLang="ja-JP"/>
          </a:p>
          <a:p>
            <a:pPr marL="914400" lvl="2" indent="0">
              <a:buNone/>
            </a:pPr>
            <a:r>
              <a:rPr lang="ja-JP" altLang="en-US"/>
              <a:t>表示</a:t>
            </a:r>
            <a:endParaRPr lang="en-US" altLang="ja-JP"/>
          </a:p>
          <a:p>
            <a:pPr lvl="1"/>
            <a:r>
              <a:rPr kumimoji="1" lang="ja-JP" altLang="en-US"/>
              <a:t>スライス</a:t>
            </a:r>
            <a:endParaRPr kumimoji="1"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 [ : n ], </a:t>
            </a:r>
            <a:r>
              <a:rPr lang="en-US" altLang="ja-JP" err="1"/>
              <a:t>df</a:t>
            </a:r>
            <a:r>
              <a:rPr lang="en-US" altLang="ja-JP"/>
              <a:t> [ n : ], </a:t>
            </a:r>
          </a:p>
          <a:p>
            <a:pPr marL="914400" lvl="2" indent="0">
              <a:buNone/>
            </a:pPr>
            <a:r>
              <a:rPr lang="en-US" altLang="ja-JP"/>
              <a:t>     </a:t>
            </a:r>
            <a:r>
              <a:rPr lang="en-US" altLang="ja-JP" err="1"/>
              <a:t>df</a:t>
            </a:r>
            <a:r>
              <a:rPr lang="en-US" altLang="ja-JP"/>
              <a:t>  [ n : m ] </a:t>
            </a:r>
            <a:r>
              <a:rPr lang="ja-JP" altLang="en-US"/>
              <a:t>など</a:t>
            </a:r>
            <a:endParaRPr lang="en-US" altLang="ja-JP"/>
          </a:p>
          <a:p>
            <a:pPr lvl="1"/>
            <a:r>
              <a:rPr lang="ja-JP" altLang="en-US"/>
              <a:t>ラベルでの指定</a:t>
            </a:r>
            <a:endParaRPr lang="en-US" altLang="ja-JP"/>
          </a:p>
          <a:p>
            <a:pPr lvl="2"/>
            <a:r>
              <a:rPr lang="en-US" altLang="ja-JP"/>
              <a:t> df [ '</a:t>
            </a:r>
            <a:r>
              <a:rPr lang="ja-JP" altLang="en-US"/>
              <a:t>行ラベル名</a:t>
            </a:r>
            <a:r>
              <a:rPr lang="en-US" altLang="ja-JP"/>
              <a:t>' </a:t>
            </a:r>
            <a:r>
              <a:rPr lang="ja-JP" altLang="en-US"/>
              <a:t> </a:t>
            </a:r>
            <a:r>
              <a:rPr lang="en-US" altLang="ja-JP"/>
              <a:t>: ]</a:t>
            </a:r>
            <a:endParaRPr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91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行の参照</a:t>
            </a:r>
            <a:endParaRPr lang="en-US" altLang="ja-JP"/>
          </a:p>
          <a:p>
            <a:pPr lvl="1"/>
            <a:r>
              <a:rPr kumimoji="1" lang="ja-JP" altLang="en-US"/>
              <a:t>メソッド</a:t>
            </a:r>
            <a:endParaRPr kumimoji="1"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. head ( n )</a:t>
            </a:r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. tail ( n )</a:t>
            </a:r>
          </a:p>
          <a:p>
            <a:pPr marL="914400" lvl="2" indent="0">
              <a:buNone/>
            </a:pPr>
            <a:r>
              <a:rPr lang="ja-JP" altLang="en-US"/>
              <a:t>先頭もしくは，末尾 </a:t>
            </a:r>
            <a:r>
              <a:rPr lang="en-US" altLang="ja-JP"/>
              <a:t>n </a:t>
            </a:r>
            <a:r>
              <a:rPr lang="ja-JP" altLang="en-US"/>
              <a:t>行を</a:t>
            </a:r>
            <a:endParaRPr lang="en-US" altLang="ja-JP"/>
          </a:p>
          <a:p>
            <a:pPr marL="914400" lvl="2" indent="0">
              <a:buNone/>
            </a:pPr>
            <a:r>
              <a:rPr lang="ja-JP" altLang="en-US"/>
              <a:t>表示</a:t>
            </a:r>
            <a:endParaRPr lang="en-US" altLang="ja-JP"/>
          </a:p>
          <a:p>
            <a:pPr lvl="1"/>
            <a:r>
              <a:rPr kumimoji="1" lang="ja-JP" altLang="en-US"/>
              <a:t>スライス</a:t>
            </a:r>
            <a:endParaRPr kumimoji="1"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 [ : n ], </a:t>
            </a:r>
            <a:r>
              <a:rPr lang="en-US" altLang="ja-JP" err="1"/>
              <a:t>df</a:t>
            </a:r>
            <a:r>
              <a:rPr lang="en-US" altLang="ja-JP"/>
              <a:t> [ n : ], </a:t>
            </a:r>
          </a:p>
          <a:p>
            <a:pPr marL="914400" lvl="2" indent="0">
              <a:buNone/>
            </a:pPr>
            <a:r>
              <a:rPr lang="en-US" altLang="ja-JP"/>
              <a:t>     </a:t>
            </a:r>
            <a:r>
              <a:rPr lang="en-US" altLang="ja-JP" err="1"/>
              <a:t>df</a:t>
            </a:r>
            <a:r>
              <a:rPr lang="en-US" altLang="ja-JP"/>
              <a:t>  [ n : m ] </a:t>
            </a:r>
            <a:r>
              <a:rPr lang="ja-JP" altLang="en-US"/>
              <a:t>など</a:t>
            </a:r>
            <a:endParaRPr lang="en-US" altLang="ja-JP"/>
          </a:p>
          <a:p>
            <a:pPr lvl="1"/>
            <a:r>
              <a:rPr kumimoji="1" lang="ja-JP" altLang="en-US"/>
              <a:t>ラベルでの指定</a:t>
            </a:r>
            <a:endParaRPr kumimoji="1"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 [ '</a:t>
            </a:r>
            <a:r>
              <a:rPr lang="ja-JP" altLang="en-US"/>
              <a:t>行ラベル名</a:t>
            </a:r>
            <a:r>
              <a:rPr lang="en-US" altLang="ja-JP"/>
              <a:t>' </a:t>
            </a:r>
            <a:r>
              <a:rPr lang="ja-JP" altLang="en-US"/>
              <a:t> </a:t>
            </a:r>
            <a:r>
              <a:rPr lang="en-US" altLang="ja-JP"/>
              <a:t>: ]</a:t>
            </a:r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4283968" y="1916832"/>
            <a:ext cx="4860032" cy="115212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上３行を表示する場合</a:t>
            </a:r>
            <a:endParaRPr lang="en-US" altLang="ja-JP"/>
          </a:p>
          <a:p>
            <a:endParaRPr kumimoji="1" lang="en-US" altLang="ja-JP"/>
          </a:p>
          <a:p>
            <a:r>
              <a:rPr lang="en-US" altLang="ja-JP" sz="2400" err="1"/>
              <a:t>df</a:t>
            </a:r>
            <a:r>
              <a:rPr lang="en-US" altLang="ja-JP" sz="2400"/>
              <a:t>. head ( 3 )</a:t>
            </a:r>
          </a:p>
          <a:p>
            <a:r>
              <a:rPr lang="en-US" altLang="ja-JP" sz="2400" err="1"/>
              <a:t>df</a:t>
            </a:r>
            <a:r>
              <a:rPr lang="en-US" altLang="ja-JP" sz="2400"/>
              <a:t> [ : 3 ]</a:t>
            </a:r>
          </a:p>
          <a:p>
            <a:r>
              <a:rPr lang="en-US" altLang="ja-JP" sz="2400" err="1"/>
              <a:t>df</a:t>
            </a:r>
            <a:r>
              <a:rPr lang="en-US" altLang="ja-JP" sz="2400"/>
              <a:t> [ 'First'</a:t>
            </a:r>
            <a:r>
              <a:rPr lang="ja-JP" altLang="en-US" sz="2400"/>
              <a:t> </a:t>
            </a:r>
            <a:r>
              <a:rPr lang="en-US" altLang="ja-JP" sz="2400"/>
              <a:t>:</a:t>
            </a:r>
            <a:r>
              <a:rPr lang="ja-JP" altLang="en-US" sz="2400"/>
              <a:t> </a:t>
            </a:r>
            <a:r>
              <a:rPr lang="en-US" altLang="ja-JP" sz="2400"/>
              <a:t>'Third' ]</a:t>
            </a:r>
          </a:p>
          <a:p>
            <a:r>
              <a:rPr kumimoji="1" lang="en-US" altLang="ja-JP"/>
              <a:t> </a:t>
            </a:r>
          </a:p>
          <a:p>
            <a:endParaRPr lang="en-US" altLang="ja-JP"/>
          </a:p>
          <a:p>
            <a:r>
              <a:rPr lang="ja-JP" altLang="en-US"/>
              <a:t>これらは，同じ結果を返す</a:t>
            </a:r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9" name="左中かっこ 8"/>
          <p:cNvSpPr/>
          <p:nvPr/>
        </p:nvSpPr>
        <p:spPr>
          <a:xfrm>
            <a:off x="4099756" y="4029258"/>
            <a:ext cx="792088" cy="1704742"/>
          </a:xfrm>
          <a:prstGeom prst="leftBrac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255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列の参照</a:t>
            </a:r>
            <a:endParaRPr lang="en-US" altLang="ja-JP"/>
          </a:p>
          <a:p>
            <a:pPr lvl="1"/>
            <a:r>
              <a:rPr lang="ja-JP" altLang="en-US"/>
              <a:t>ラベルの指定</a:t>
            </a:r>
            <a:endParaRPr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 . </a:t>
            </a:r>
            <a:r>
              <a:rPr lang="ja-JP" altLang="en-US"/>
              <a:t>列ラベル名</a:t>
            </a:r>
            <a:endParaRPr lang="en-US" altLang="ja-JP"/>
          </a:p>
          <a:p>
            <a:pPr marL="914400" lvl="2" indent="0">
              <a:buNone/>
            </a:pPr>
            <a:r>
              <a:rPr lang="ja-JP" altLang="en-US"/>
              <a:t>　　もしくは，</a:t>
            </a:r>
            <a:endParaRPr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 [ '</a:t>
            </a:r>
            <a:r>
              <a:rPr lang="ja-JP" altLang="en-US"/>
              <a:t>列ラベル名</a:t>
            </a:r>
            <a:r>
              <a:rPr lang="en-US" altLang="ja-JP"/>
              <a:t>' ]</a:t>
            </a:r>
          </a:p>
          <a:p>
            <a:pPr lvl="1"/>
            <a:r>
              <a:rPr lang="ja-JP" altLang="en-US"/>
              <a:t>列番号の指定</a:t>
            </a:r>
            <a:endParaRPr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 [ [ n ] ]</a:t>
            </a:r>
          </a:p>
          <a:p>
            <a:pPr marL="914400" lvl="2" indent="0">
              <a:buNone/>
            </a:pPr>
            <a:r>
              <a:rPr lang="en-US" altLang="ja-JP"/>
              <a:t>    n </a:t>
            </a:r>
            <a:r>
              <a:rPr lang="ja-JP" altLang="en-US"/>
              <a:t>列目を表示</a:t>
            </a:r>
            <a:endParaRPr lang="en-US" altLang="ja-JP"/>
          </a:p>
          <a:p>
            <a:pPr marL="914400" lvl="2" indent="0">
              <a:buNone/>
            </a:pPr>
            <a:endParaRPr lang="en-US" altLang="ja-JP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531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列の参照</a:t>
            </a:r>
            <a:endParaRPr lang="en-US" altLang="ja-JP"/>
          </a:p>
          <a:p>
            <a:pPr lvl="1"/>
            <a:r>
              <a:rPr lang="ja-JP" altLang="en-US"/>
              <a:t>ラベルの指定</a:t>
            </a:r>
            <a:endParaRPr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 . </a:t>
            </a:r>
            <a:r>
              <a:rPr lang="ja-JP" altLang="en-US"/>
              <a:t>列ラベル名</a:t>
            </a:r>
            <a:endParaRPr lang="en-US" altLang="ja-JP"/>
          </a:p>
          <a:p>
            <a:pPr marL="914400" lvl="2" indent="0">
              <a:buNone/>
            </a:pPr>
            <a:r>
              <a:rPr lang="ja-JP" altLang="en-US"/>
              <a:t>　　もしくは，</a:t>
            </a:r>
            <a:endParaRPr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 [ '</a:t>
            </a:r>
            <a:r>
              <a:rPr lang="ja-JP" altLang="en-US"/>
              <a:t>列ラベル名</a:t>
            </a:r>
            <a:r>
              <a:rPr lang="en-US" altLang="ja-JP"/>
              <a:t>'</a:t>
            </a:r>
            <a:r>
              <a:rPr lang="ja-JP" altLang="en-US"/>
              <a:t> </a:t>
            </a:r>
            <a:r>
              <a:rPr lang="en-US" altLang="ja-JP"/>
              <a:t>]</a:t>
            </a:r>
          </a:p>
          <a:p>
            <a:pPr lvl="1"/>
            <a:r>
              <a:rPr lang="ja-JP" altLang="en-US"/>
              <a:t>列番号の指定</a:t>
            </a:r>
            <a:endParaRPr lang="en-US" altLang="ja-JP"/>
          </a:p>
          <a:p>
            <a:pPr lvl="2"/>
            <a:r>
              <a:rPr lang="en-US" altLang="ja-JP"/>
              <a:t> </a:t>
            </a:r>
            <a:r>
              <a:rPr lang="en-US" altLang="ja-JP" err="1"/>
              <a:t>df</a:t>
            </a:r>
            <a:r>
              <a:rPr lang="en-US" altLang="ja-JP"/>
              <a:t> [ [ n ] ]</a:t>
            </a:r>
          </a:p>
          <a:p>
            <a:pPr marL="914400" lvl="2" indent="0">
              <a:buNone/>
            </a:pPr>
            <a:r>
              <a:rPr lang="en-US" altLang="ja-JP"/>
              <a:t>    n </a:t>
            </a:r>
            <a:r>
              <a:rPr lang="ja-JP" altLang="en-US"/>
              <a:t>列目を表示</a:t>
            </a:r>
            <a:endParaRPr lang="en-US" altLang="ja-JP"/>
          </a:p>
          <a:p>
            <a:pPr marL="914400" lvl="2" indent="0">
              <a:buNone/>
            </a:pPr>
            <a:endParaRPr lang="en-US" altLang="ja-JP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514639" y="1566832"/>
            <a:ext cx="2441737" cy="196248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dice 1 </a:t>
            </a:r>
            <a:r>
              <a:rPr lang="ja-JP" altLang="en-US"/>
              <a:t>と </a:t>
            </a:r>
            <a:r>
              <a:rPr lang="en-US" altLang="ja-JP"/>
              <a:t>dice 2 </a:t>
            </a:r>
            <a:r>
              <a:rPr lang="ja-JP" altLang="en-US"/>
              <a:t>を表示する場合</a:t>
            </a:r>
            <a:endParaRPr lang="en-US" altLang="ja-JP"/>
          </a:p>
          <a:p>
            <a:endParaRPr kumimoji="1" lang="en-US" altLang="ja-JP"/>
          </a:p>
          <a:p>
            <a:r>
              <a:rPr lang="en-US" altLang="ja-JP" sz="2400"/>
              <a:t>df [ 'dice1' , 'dice2' ]</a:t>
            </a:r>
          </a:p>
          <a:p>
            <a:r>
              <a:rPr lang="en-US" altLang="ja-JP" sz="2400" err="1"/>
              <a:t>df</a:t>
            </a:r>
            <a:r>
              <a:rPr lang="en-US" altLang="ja-JP" sz="2400"/>
              <a:t> [ [ 0, 1 ] ]</a:t>
            </a:r>
          </a:p>
          <a:p>
            <a:r>
              <a:rPr kumimoji="1" lang="en-US" altLang="ja-JP"/>
              <a:t> </a:t>
            </a:r>
          </a:p>
          <a:p>
            <a:r>
              <a:rPr lang="ja-JP" altLang="en-US"/>
              <a:t>列の複数表示は，スライス表記を</a:t>
            </a:r>
            <a:endParaRPr lang="en-US" altLang="ja-JP"/>
          </a:p>
          <a:p>
            <a:r>
              <a:rPr lang="ja-JP" altLang="en-US"/>
              <a:t>用いることができない</a:t>
            </a:r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34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便利なメソッド</a:t>
            </a:r>
            <a:endParaRPr lang="en-US" altLang="ja-JP"/>
          </a:p>
          <a:p>
            <a:pPr lvl="1"/>
            <a:r>
              <a:rPr lang="en-US" altLang="ja-JP"/>
              <a:t> df. loc [ '</a:t>
            </a:r>
            <a:r>
              <a:rPr lang="ja-JP" altLang="en-US"/>
              <a:t>行ラベル名</a:t>
            </a:r>
            <a:r>
              <a:rPr lang="en-US" altLang="ja-JP"/>
              <a:t>' ,</a:t>
            </a:r>
          </a:p>
          <a:p>
            <a:pPr marL="457200" lvl="1" indent="0">
              <a:buNone/>
            </a:pPr>
            <a:r>
              <a:rPr lang="en-US" altLang="ja-JP"/>
              <a:t>                    '</a:t>
            </a:r>
            <a:r>
              <a:rPr lang="ja-JP" altLang="en-US"/>
              <a:t>列ラベル名</a:t>
            </a:r>
            <a:r>
              <a:rPr lang="en-US" altLang="ja-JP"/>
              <a:t>']</a:t>
            </a:r>
          </a:p>
          <a:p>
            <a:pPr lvl="1"/>
            <a:endParaRPr lang="en-US" altLang="ja-JP"/>
          </a:p>
          <a:p>
            <a:pPr lvl="1"/>
            <a:r>
              <a:rPr lang="en-US" altLang="ja-JP"/>
              <a:t>df. iloc [ </a:t>
            </a:r>
            <a:r>
              <a:rPr lang="ja-JP" altLang="en-US"/>
              <a:t>行番号</a:t>
            </a:r>
            <a:r>
              <a:rPr lang="en-US" altLang="ja-JP"/>
              <a:t>,</a:t>
            </a:r>
          </a:p>
          <a:p>
            <a:pPr marL="457200" lvl="1" indent="0">
              <a:buNone/>
            </a:pPr>
            <a:r>
              <a:rPr lang="en-US" altLang="ja-JP"/>
              <a:t>                    </a:t>
            </a:r>
            <a:r>
              <a:rPr lang="ja-JP" altLang="en-US"/>
              <a:t>列番号 </a:t>
            </a:r>
            <a:r>
              <a:rPr lang="en-US" altLang="ja-JP"/>
              <a:t>]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6778147" y="2281748"/>
            <a:ext cx="1145593" cy="5660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(  Second , dice2 )  </a:t>
            </a:r>
            <a:r>
              <a:rPr lang="ja-JP" altLang="en-US"/>
              <a:t>を表示する場合</a:t>
            </a:r>
            <a:endParaRPr lang="en-US" altLang="ja-JP"/>
          </a:p>
          <a:p>
            <a:endParaRPr kumimoji="1" lang="en-US" altLang="ja-JP"/>
          </a:p>
          <a:p>
            <a:r>
              <a:rPr lang="en-US" altLang="ja-JP" sz="2400"/>
              <a:t>df .loc [ 'Second' , 'dice2' ]</a:t>
            </a:r>
          </a:p>
          <a:p>
            <a:r>
              <a:rPr lang="en-US" altLang="ja-JP" sz="2400" err="1"/>
              <a:t>df</a:t>
            </a:r>
            <a:r>
              <a:rPr lang="en-US" altLang="ja-JP" sz="2400"/>
              <a:t> .iloc[ 1, 1 ]</a:t>
            </a:r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554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便利なメソッド</a:t>
            </a:r>
            <a:endParaRPr lang="en-US" altLang="ja-JP"/>
          </a:p>
          <a:p>
            <a:pPr lvl="1"/>
            <a:r>
              <a:rPr lang="en-US" altLang="ja-JP"/>
              <a:t> df. loc [ ‘</a:t>
            </a:r>
            <a:r>
              <a:rPr lang="ja-JP" altLang="en-US"/>
              <a:t>行ラベル名</a:t>
            </a:r>
            <a:r>
              <a:rPr lang="en-US" altLang="ja-JP"/>
              <a:t>’ ,</a:t>
            </a:r>
          </a:p>
          <a:p>
            <a:pPr marL="457200" lvl="1" indent="0">
              <a:buNone/>
            </a:pPr>
            <a:r>
              <a:rPr lang="en-US" altLang="ja-JP"/>
              <a:t>                    ‘</a:t>
            </a:r>
            <a:r>
              <a:rPr lang="ja-JP" altLang="en-US"/>
              <a:t>列ラベル名</a:t>
            </a:r>
            <a:r>
              <a:rPr lang="en-US" altLang="ja-JP"/>
              <a:t>’]</a:t>
            </a:r>
          </a:p>
          <a:p>
            <a:pPr lvl="1"/>
            <a:endParaRPr lang="en-US" altLang="ja-JP"/>
          </a:p>
          <a:p>
            <a:pPr lvl="1"/>
            <a:r>
              <a:rPr lang="en-US" altLang="ja-JP"/>
              <a:t>df. iloc [ </a:t>
            </a:r>
            <a:r>
              <a:rPr lang="ja-JP" altLang="en-US"/>
              <a:t>行番号</a:t>
            </a:r>
            <a:r>
              <a:rPr lang="en-US" altLang="ja-JP"/>
              <a:t>,</a:t>
            </a:r>
          </a:p>
          <a:p>
            <a:pPr marL="457200" lvl="1" indent="0">
              <a:buNone/>
            </a:pPr>
            <a:r>
              <a:rPr lang="en-US" altLang="ja-JP"/>
              <a:t>                    </a:t>
            </a:r>
            <a:r>
              <a:rPr lang="ja-JP" altLang="en-US"/>
              <a:t>列番号 </a:t>
            </a:r>
            <a:r>
              <a:rPr lang="en-US" altLang="ja-JP"/>
              <a:t>]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4495800" y="2348880"/>
            <a:ext cx="4477878" cy="36004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  Second   </a:t>
            </a:r>
            <a:r>
              <a:rPr lang="ja-JP" altLang="en-US"/>
              <a:t>を表示する場合</a:t>
            </a:r>
            <a:endParaRPr lang="en-US" altLang="ja-JP"/>
          </a:p>
          <a:p>
            <a:endParaRPr kumimoji="1" lang="en-US" altLang="ja-JP"/>
          </a:p>
          <a:p>
            <a:r>
              <a:rPr lang="en-US" altLang="ja-JP" sz="2400"/>
              <a:t>df .loc [ 'Second' ]</a:t>
            </a:r>
          </a:p>
          <a:p>
            <a:r>
              <a:rPr lang="en-US" altLang="ja-JP" sz="2400" err="1"/>
              <a:t>df</a:t>
            </a:r>
            <a:r>
              <a:rPr lang="en-US" altLang="ja-JP" sz="2400"/>
              <a:t> .iloc[ 1 ]</a:t>
            </a:r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959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便利なメソッド</a:t>
            </a:r>
            <a:endParaRPr lang="en-US" altLang="ja-JP"/>
          </a:p>
          <a:p>
            <a:pPr lvl="1"/>
            <a:r>
              <a:rPr lang="en-US" altLang="ja-JP"/>
              <a:t> df. loc [ ‘</a:t>
            </a:r>
            <a:r>
              <a:rPr lang="ja-JP" altLang="en-US"/>
              <a:t>行ラベル名</a:t>
            </a:r>
            <a:r>
              <a:rPr lang="en-US" altLang="ja-JP"/>
              <a:t>’ ,</a:t>
            </a:r>
          </a:p>
          <a:p>
            <a:pPr marL="457200" lvl="1" indent="0">
              <a:buNone/>
            </a:pPr>
            <a:r>
              <a:rPr lang="en-US" altLang="ja-JP"/>
              <a:t>                    ‘</a:t>
            </a:r>
            <a:r>
              <a:rPr lang="ja-JP" altLang="en-US"/>
              <a:t>列ラベル名</a:t>
            </a:r>
            <a:r>
              <a:rPr lang="en-US" altLang="ja-JP"/>
              <a:t>’]</a:t>
            </a:r>
          </a:p>
          <a:p>
            <a:pPr lvl="1"/>
            <a:endParaRPr lang="en-US" altLang="ja-JP"/>
          </a:p>
          <a:p>
            <a:pPr lvl="1"/>
            <a:r>
              <a:rPr lang="en-US" altLang="ja-JP"/>
              <a:t>df. iloc [ </a:t>
            </a:r>
            <a:r>
              <a:rPr lang="ja-JP" altLang="en-US"/>
              <a:t>行番号</a:t>
            </a:r>
            <a:r>
              <a:rPr lang="en-US" altLang="ja-JP"/>
              <a:t>,</a:t>
            </a:r>
          </a:p>
          <a:p>
            <a:pPr marL="457200" lvl="1" indent="0">
              <a:buNone/>
            </a:pPr>
            <a:r>
              <a:rPr lang="en-US" altLang="ja-JP"/>
              <a:t>                    </a:t>
            </a:r>
            <a:r>
              <a:rPr lang="ja-JP" altLang="en-US"/>
              <a:t>列番号 </a:t>
            </a:r>
            <a:r>
              <a:rPr lang="en-US" altLang="ja-JP"/>
              <a:t>]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580112" y="1472559"/>
            <a:ext cx="1296144" cy="205676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  dice 1   </a:t>
            </a:r>
            <a:r>
              <a:rPr lang="ja-JP" altLang="en-US"/>
              <a:t>を表示する場合</a:t>
            </a:r>
            <a:endParaRPr lang="en-US" altLang="ja-JP"/>
          </a:p>
          <a:p>
            <a:endParaRPr kumimoji="1" lang="en-US" altLang="ja-JP"/>
          </a:p>
          <a:p>
            <a:r>
              <a:rPr lang="en-US" altLang="ja-JP" sz="2400"/>
              <a:t>df .loc [ :  ,  'dice1' ]</a:t>
            </a:r>
          </a:p>
          <a:p>
            <a:r>
              <a:rPr lang="en-US" altLang="ja-JP" sz="2400" err="1"/>
              <a:t>df</a:t>
            </a:r>
            <a:r>
              <a:rPr lang="en-US" altLang="ja-JP" sz="2400"/>
              <a:t> .iloc[ :  , [ 0 ] ]</a:t>
            </a:r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5508104" y="4581128"/>
            <a:ext cx="28803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5508104" y="4941168"/>
            <a:ext cx="28803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75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/>
              <a:t>Pandas</a:t>
            </a:r>
            <a:r>
              <a:rPr kumimoji="1" lang="ja-JP" altLang="en-US"/>
              <a:t>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endParaRPr kumimoji="1" lang="en-US" altLang="ja-JP"/>
          </a:p>
          <a:p>
            <a:r>
              <a:rPr lang="ja-JP" altLang="en-US"/>
              <a:t>データ分析を支援するためのパッケージ</a:t>
            </a:r>
            <a:endParaRPr lang="en-US" altLang="ja-JP"/>
          </a:p>
          <a:p>
            <a:r>
              <a:rPr kumimoji="1" lang="en-US" altLang="ja-JP"/>
              <a:t>csv</a:t>
            </a:r>
            <a:r>
              <a:rPr kumimoji="1" lang="ja-JP" altLang="en-US"/>
              <a:t>や</a:t>
            </a:r>
            <a:r>
              <a:rPr kumimoji="1" lang="en-US" altLang="ja-JP"/>
              <a:t>Excel</a:t>
            </a:r>
            <a:r>
              <a:rPr kumimoji="1" lang="ja-JP" altLang="en-US"/>
              <a:t>ファイルを扱うことができる</a:t>
            </a:r>
            <a:endParaRPr kumimoji="1" lang="en-US" altLang="ja-JP"/>
          </a:p>
          <a:p>
            <a:r>
              <a:rPr lang="en-US" altLang="ja-JP">
                <a:hlinkClick r:id="rId2"/>
              </a:rPr>
              <a:t>http://pandas.pydata.org/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読むこむときは </a:t>
            </a:r>
            <a:r>
              <a:rPr lang="en-US" altLang="ja-JP"/>
              <a:t>Pandas </a:t>
            </a:r>
            <a:r>
              <a:rPr lang="ja-JP" altLang="en-US"/>
              <a:t>を </a:t>
            </a:r>
            <a:r>
              <a:rPr lang="en-US" altLang="ja-JP" err="1"/>
              <a:t>pd</a:t>
            </a:r>
            <a:r>
              <a:rPr lang="en-US" altLang="ja-JP"/>
              <a:t> </a:t>
            </a:r>
            <a:r>
              <a:rPr lang="ja-JP" altLang="en-US"/>
              <a:t>と略記するのが基本</a:t>
            </a:r>
            <a:endParaRPr lang="en-US" altLang="ja-JP"/>
          </a:p>
          <a:p>
            <a:r>
              <a:rPr lang="en-US" altLang="ja-JP"/>
              <a:t>import pandas as </a:t>
            </a:r>
            <a:r>
              <a:rPr lang="en-US" altLang="ja-JP" err="1"/>
              <a:t>pd</a:t>
            </a:r>
            <a:endParaRPr lang="en-US" altLang="ja-JP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30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便利なメソッド</a:t>
            </a:r>
            <a:endParaRPr lang="en-US" altLang="ja-JP"/>
          </a:p>
          <a:p>
            <a:pPr lvl="1"/>
            <a:r>
              <a:rPr lang="en-US" altLang="ja-JP"/>
              <a:t> df. loc [ ‘</a:t>
            </a:r>
            <a:r>
              <a:rPr lang="ja-JP" altLang="en-US"/>
              <a:t>行ラベル名</a:t>
            </a:r>
            <a:r>
              <a:rPr lang="en-US" altLang="ja-JP"/>
              <a:t>’ ,</a:t>
            </a:r>
          </a:p>
          <a:p>
            <a:pPr marL="457200" lvl="1" indent="0">
              <a:buNone/>
            </a:pPr>
            <a:r>
              <a:rPr lang="en-US" altLang="ja-JP"/>
              <a:t>                    ‘</a:t>
            </a:r>
            <a:r>
              <a:rPr lang="ja-JP" altLang="en-US"/>
              <a:t>列ラベル名</a:t>
            </a:r>
            <a:r>
              <a:rPr lang="en-US" altLang="ja-JP"/>
              <a:t>’]</a:t>
            </a:r>
          </a:p>
          <a:p>
            <a:pPr lvl="1"/>
            <a:endParaRPr lang="en-US" altLang="ja-JP"/>
          </a:p>
          <a:p>
            <a:pPr lvl="1"/>
            <a:r>
              <a:rPr lang="en-US" altLang="ja-JP"/>
              <a:t>df. iloc [ </a:t>
            </a:r>
            <a:r>
              <a:rPr lang="ja-JP" altLang="en-US"/>
              <a:t>行番号</a:t>
            </a:r>
            <a:r>
              <a:rPr lang="en-US" altLang="ja-JP"/>
              <a:t>,</a:t>
            </a:r>
          </a:p>
          <a:p>
            <a:pPr marL="457200" lvl="1" indent="0">
              <a:buNone/>
            </a:pPr>
            <a:r>
              <a:rPr lang="en-US" altLang="ja-JP"/>
              <a:t>                    </a:t>
            </a:r>
            <a:r>
              <a:rPr lang="ja-JP" altLang="en-US"/>
              <a:t>列番号 </a:t>
            </a:r>
            <a:r>
              <a:rPr lang="en-US" altLang="ja-JP"/>
              <a:t>]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580112" y="1988840"/>
            <a:ext cx="1224136" cy="36004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  </a:t>
            </a:r>
            <a:r>
              <a:rPr lang="ja-JP" altLang="en-US"/>
              <a:t>部分的に表示する場合</a:t>
            </a:r>
            <a:endParaRPr lang="en-US" altLang="ja-JP"/>
          </a:p>
          <a:p>
            <a:endParaRPr kumimoji="1" lang="en-US" altLang="ja-JP"/>
          </a:p>
          <a:p>
            <a:r>
              <a:rPr lang="en-US" altLang="ja-JP" sz="2400"/>
              <a:t>df .loc [ [ 'First' , ' Third' ],             	[ 'dice1' , 'dice3' ]</a:t>
            </a:r>
          </a:p>
          <a:p>
            <a:r>
              <a:rPr lang="en-US" altLang="ja-JP" sz="2400"/>
              <a:t>df .iloc[ [ 0, 2 ]  , [ 0, 2 ] ]</a:t>
            </a:r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8" name="四角形: 角を丸くする 7"/>
          <p:cNvSpPr/>
          <p:nvPr/>
        </p:nvSpPr>
        <p:spPr>
          <a:xfrm>
            <a:off x="5580112" y="2778653"/>
            <a:ext cx="1224136" cy="362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/>
          <p:cNvSpPr/>
          <p:nvPr/>
        </p:nvSpPr>
        <p:spPr>
          <a:xfrm>
            <a:off x="7860890" y="1988840"/>
            <a:ext cx="1112788" cy="36004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/>
          <p:cNvSpPr/>
          <p:nvPr/>
        </p:nvSpPr>
        <p:spPr>
          <a:xfrm>
            <a:off x="7860890" y="2778653"/>
            <a:ext cx="1112788" cy="36231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176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便利なメソッド</a:t>
            </a:r>
            <a:endParaRPr lang="en-US" altLang="ja-JP"/>
          </a:p>
          <a:p>
            <a:pPr lvl="1"/>
            <a:r>
              <a:rPr lang="en-US" altLang="ja-JP"/>
              <a:t> df. ix [ ‘</a:t>
            </a:r>
            <a:r>
              <a:rPr lang="ja-JP" altLang="en-US"/>
              <a:t>行ラベル名</a:t>
            </a:r>
            <a:r>
              <a:rPr lang="en-US" altLang="ja-JP"/>
              <a:t>’ ,</a:t>
            </a:r>
          </a:p>
          <a:p>
            <a:pPr marL="457200" lvl="1" indent="0">
              <a:buNone/>
            </a:pPr>
            <a:r>
              <a:rPr lang="en-US" altLang="ja-JP"/>
              <a:t>                 ‘</a:t>
            </a:r>
            <a:r>
              <a:rPr lang="ja-JP" altLang="en-US"/>
              <a:t>列ラベル名</a:t>
            </a:r>
            <a:r>
              <a:rPr lang="en-US" altLang="ja-JP"/>
              <a:t>’]</a:t>
            </a:r>
          </a:p>
          <a:p>
            <a:pPr marL="457200" lvl="1" indent="0">
              <a:buNone/>
            </a:pPr>
            <a:r>
              <a:rPr lang="en-US" altLang="ja-JP"/>
              <a:t>     df. ix [ </a:t>
            </a:r>
            <a:r>
              <a:rPr lang="ja-JP" altLang="en-US"/>
              <a:t>行番号</a:t>
            </a:r>
            <a:r>
              <a:rPr lang="en-US" altLang="ja-JP"/>
              <a:t>, </a:t>
            </a:r>
          </a:p>
          <a:p>
            <a:pPr marL="457200" lvl="1" indent="0">
              <a:buNone/>
            </a:pPr>
            <a:r>
              <a:rPr lang="en-US" altLang="ja-JP"/>
              <a:t>                 </a:t>
            </a:r>
            <a:r>
              <a:rPr lang="ja-JP" altLang="en-US"/>
              <a:t>列番号 </a:t>
            </a:r>
            <a:r>
              <a:rPr lang="en-US" altLang="ja-JP"/>
              <a:t>]</a:t>
            </a:r>
          </a:p>
          <a:p>
            <a:pPr marL="457200" lvl="1" indent="0">
              <a:buNone/>
            </a:pPr>
            <a:endParaRPr lang="en-US" altLang="ja-JP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580112" y="1472559"/>
            <a:ext cx="1296144" cy="205676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  dice 1   </a:t>
            </a:r>
            <a:r>
              <a:rPr lang="ja-JP" altLang="en-US"/>
              <a:t>を表示する場合</a:t>
            </a:r>
            <a:endParaRPr lang="en-US" altLang="ja-JP"/>
          </a:p>
          <a:p>
            <a:endParaRPr kumimoji="1" lang="en-US" altLang="ja-JP"/>
          </a:p>
          <a:p>
            <a:r>
              <a:rPr lang="en-US" altLang="ja-JP" sz="2400"/>
              <a:t>df .ix [ :  ,  'dice1' ]</a:t>
            </a:r>
          </a:p>
          <a:p>
            <a:r>
              <a:rPr lang="en-US" altLang="ja-JP" sz="2400" err="1"/>
              <a:t>df</a:t>
            </a:r>
            <a:r>
              <a:rPr lang="en-US" altLang="ja-JP" sz="2400"/>
              <a:t> .ix</a:t>
            </a:r>
            <a:r>
              <a:rPr lang="ja-JP" altLang="en-US" sz="2400"/>
              <a:t> </a:t>
            </a:r>
            <a:r>
              <a:rPr lang="en-US" altLang="ja-JP" sz="2400"/>
              <a:t>[ :  , [ 0 ] ]</a:t>
            </a:r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815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データの参照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99176" cy="4525963"/>
          </a:xfrm>
        </p:spPr>
        <p:txBody>
          <a:bodyPr/>
          <a:lstStyle/>
          <a:p>
            <a:r>
              <a:rPr lang="ja-JP" altLang="en-US"/>
              <a:t>行や列だけを確認したいとき</a:t>
            </a:r>
            <a:endParaRPr lang="en-US" altLang="ja-JP"/>
          </a:p>
          <a:p>
            <a:pPr lvl="1"/>
            <a:r>
              <a:rPr lang="en-US" altLang="ja-JP"/>
              <a:t> </a:t>
            </a:r>
            <a:r>
              <a:rPr lang="ja-JP" altLang="en-US"/>
              <a:t>行：　</a:t>
            </a:r>
            <a:r>
              <a:rPr lang="en-US" altLang="ja-JP"/>
              <a:t>df.index</a:t>
            </a:r>
          </a:p>
          <a:p>
            <a:pPr marL="914400" lvl="2" indent="0">
              <a:buNone/>
            </a:pPr>
            <a:r>
              <a:rPr lang="en-US" altLang="ja-JP"/>
              <a:t>Index(['First', 'Second', 'Third', 'Fourth'], dtype='object')</a:t>
            </a:r>
          </a:p>
          <a:p>
            <a:pPr marL="914400" lvl="2" indent="0">
              <a:buNone/>
            </a:pPr>
            <a:endParaRPr lang="en-US" altLang="ja-JP"/>
          </a:p>
          <a:p>
            <a:pPr lvl="1"/>
            <a:r>
              <a:rPr lang="ja-JP" altLang="en-US"/>
              <a:t> 列：　</a:t>
            </a:r>
            <a:r>
              <a:rPr lang="en-US" altLang="ja-JP"/>
              <a:t>df.columns</a:t>
            </a:r>
          </a:p>
          <a:p>
            <a:pPr marL="914400" lvl="2" indent="0">
              <a:buNone/>
            </a:pPr>
            <a:r>
              <a:rPr lang="it-IT" altLang="ja-JP"/>
              <a:t>Index(['dice1', 'dice2', 'dice3'], dtype='object')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111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問題</a:t>
            </a:r>
            <a:r>
              <a:rPr kumimoji="1" lang="en-US" altLang="ja-JP"/>
              <a:t>. 2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/>
              <a:t>問題１で作成した</a:t>
            </a:r>
            <a:r>
              <a:rPr lang="en-US" altLang="ja-JP"/>
              <a:t>DataFrame </a:t>
            </a:r>
            <a:r>
              <a:rPr lang="ja-JP" altLang="en-US"/>
              <a:t>を用いて</a:t>
            </a:r>
            <a:endParaRPr lang="en-US" altLang="ja-JP"/>
          </a:p>
          <a:p>
            <a:pPr lvl="1"/>
            <a:endParaRPr lang="en-US" altLang="ja-JP"/>
          </a:p>
          <a:p>
            <a:pPr lvl="1"/>
            <a:r>
              <a:rPr lang="ja-JP" altLang="en-US"/>
              <a:t>①　</a:t>
            </a:r>
            <a:r>
              <a:rPr lang="en-US" altLang="ja-JP"/>
              <a:t>-1</a:t>
            </a:r>
            <a:r>
              <a:rPr lang="ja-JP" altLang="en-US"/>
              <a:t>行目を表示せよ</a:t>
            </a:r>
            <a:endParaRPr lang="en-US" altLang="ja-JP"/>
          </a:p>
          <a:p>
            <a:pPr lvl="1"/>
            <a:r>
              <a:rPr lang="ja-JP" altLang="en-US"/>
              <a:t>②　以下の赤枠の範囲を表示せよ</a:t>
            </a:r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r>
              <a:rPr lang="ja-JP" altLang="en-US"/>
              <a:t>③　</a:t>
            </a:r>
            <a:r>
              <a:rPr lang="en-US" altLang="ja-JP"/>
              <a:t>index</a:t>
            </a:r>
            <a:r>
              <a:rPr lang="ja-JP" altLang="en-US"/>
              <a:t>を表示せよ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3573016"/>
            <a:ext cx="2811798" cy="1653999"/>
          </a:xfrm>
          <a:prstGeom prst="rect">
            <a:avLst/>
          </a:prstGeom>
        </p:spPr>
      </p:pic>
      <p:sp>
        <p:nvSpPr>
          <p:cNvPr id="6" name="四角形: 角を丸くする 5"/>
          <p:cNvSpPr/>
          <p:nvPr/>
        </p:nvSpPr>
        <p:spPr>
          <a:xfrm>
            <a:off x="3682736" y="3955743"/>
            <a:ext cx="673240" cy="409362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/>
          <p:cNvSpPr/>
          <p:nvPr/>
        </p:nvSpPr>
        <p:spPr>
          <a:xfrm>
            <a:off x="3682736" y="4799269"/>
            <a:ext cx="673240" cy="409362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/>
          <p:cNvSpPr/>
          <p:nvPr/>
        </p:nvSpPr>
        <p:spPr>
          <a:xfrm>
            <a:off x="4978864" y="4804513"/>
            <a:ext cx="673240" cy="409362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/>
          <p:cNvSpPr/>
          <p:nvPr/>
        </p:nvSpPr>
        <p:spPr>
          <a:xfrm>
            <a:off x="4978864" y="3984732"/>
            <a:ext cx="673240" cy="409362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13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条件による抽出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比較演算子を用いることで，</a:t>
            </a:r>
            <a:br>
              <a:rPr lang="en-US" altLang="ja-JP"/>
            </a:br>
            <a:r>
              <a:rPr lang="ja-JP" altLang="en-US"/>
              <a:t>条件による抽出が可能</a:t>
            </a:r>
            <a:endParaRPr lang="en-US" altLang="ja-JP"/>
          </a:p>
          <a:p>
            <a:endParaRPr kumimoji="1" lang="en-US" altLang="ja-JP"/>
          </a:p>
          <a:p>
            <a:r>
              <a:rPr lang="ja-JP" altLang="en-US"/>
              <a:t>論理演算子で，複雑な条件を設定することもできる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849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条件による抽出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ja-JP"/>
              <a:t>df [ </a:t>
            </a:r>
            <a:r>
              <a:rPr lang="ja-JP" altLang="en-US"/>
              <a:t>条件</a:t>
            </a:r>
            <a:r>
              <a:rPr lang="en-US" altLang="ja-JP"/>
              <a:t> ]</a:t>
            </a:r>
          </a:p>
          <a:p>
            <a:pPr lvl="1"/>
            <a:r>
              <a:rPr lang="en-US" altLang="ja-JP"/>
              <a:t>df [ df.dice1 &gt; 3 ]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が３より大きい</a:t>
            </a:r>
            <a:br>
              <a:rPr lang="en-US" altLang="ja-JP"/>
            </a:br>
            <a:r>
              <a:rPr lang="ja-JP" altLang="en-US"/>
              <a:t>行を表示</a:t>
            </a:r>
            <a:endParaRPr lang="en-US" altLang="ja-JP"/>
          </a:p>
          <a:p>
            <a:pPr lvl="1"/>
            <a:endParaRPr lang="en-US" altLang="ja-JP"/>
          </a:p>
          <a:p>
            <a:pPr marL="457200" lvl="1" indent="0">
              <a:buNone/>
            </a:pPr>
            <a:endParaRPr lang="en-US" altLang="ja-JP" b="1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627246" y="1976356"/>
            <a:ext cx="1145593" cy="3725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/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11" name="四角形: 角を丸くする 10"/>
          <p:cNvSpPr/>
          <p:nvPr/>
        </p:nvSpPr>
        <p:spPr>
          <a:xfrm>
            <a:off x="5627246" y="3123428"/>
            <a:ext cx="1145593" cy="3725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569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条件による抽出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ja-JP"/>
              <a:t>df [ </a:t>
            </a:r>
            <a:r>
              <a:rPr lang="ja-JP" altLang="en-US"/>
              <a:t>条件</a:t>
            </a:r>
            <a:r>
              <a:rPr lang="en-US" altLang="ja-JP"/>
              <a:t> ]</a:t>
            </a:r>
          </a:p>
          <a:p>
            <a:pPr lvl="1"/>
            <a:r>
              <a:rPr lang="en-US" altLang="ja-JP"/>
              <a:t>df [ df.dice1 &gt; 3 ]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が３より大きい</a:t>
            </a:r>
            <a:br>
              <a:rPr lang="en-US" altLang="ja-JP"/>
            </a:br>
            <a:r>
              <a:rPr lang="ja-JP" altLang="en-US"/>
              <a:t>行を表示</a:t>
            </a: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lvl="1"/>
            <a:endParaRPr lang="en-US" altLang="ja-JP"/>
          </a:p>
          <a:p>
            <a:pPr marL="457200" lvl="1" indent="0">
              <a:buNone/>
            </a:pPr>
            <a:endParaRPr lang="en-US" altLang="ja-JP" b="1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627246" y="1976356"/>
            <a:ext cx="1145593" cy="3725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/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11" name="四角形: 角を丸くする 10"/>
          <p:cNvSpPr/>
          <p:nvPr/>
        </p:nvSpPr>
        <p:spPr>
          <a:xfrm>
            <a:off x="5627246" y="3123428"/>
            <a:ext cx="1145593" cy="3725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561993"/>
            <a:ext cx="4469697" cy="1187698"/>
          </a:xfrm>
          <a:prstGeom prst="rect">
            <a:avLst/>
          </a:prstGeom>
        </p:spPr>
      </p:pic>
      <p:sp>
        <p:nvSpPr>
          <p:cNvPr id="12" name="矢印: 下 11"/>
          <p:cNvSpPr/>
          <p:nvPr/>
        </p:nvSpPr>
        <p:spPr>
          <a:xfrm>
            <a:off x="6372200" y="3678514"/>
            <a:ext cx="792088" cy="700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722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条件による抽出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ja-JP"/>
              <a:t>df [ </a:t>
            </a:r>
            <a:r>
              <a:rPr lang="ja-JP" altLang="en-US"/>
              <a:t>条件</a:t>
            </a:r>
            <a:r>
              <a:rPr lang="en-US" altLang="ja-JP"/>
              <a:t> ]</a:t>
            </a:r>
          </a:p>
          <a:p>
            <a:pPr lvl="1"/>
            <a:r>
              <a:rPr lang="en-US" altLang="ja-JP"/>
              <a:t>df [ df.dice1 &gt; 3 ]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が３より大きい</a:t>
            </a:r>
            <a:br>
              <a:rPr lang="en-US" altLang="ja-JP"/>
            </a:br>
            <a:r>
              <a:rPr lang="ja-JP" altLang="en-US"/>
              <a:t>行を表示</a:t>
            </a:r>
            <a:endParaRPr lang="en-US" altLang="ja-JP"/>
          </a:p>
          <a:p>
            <a:r>
              <a:rPr lang="en-US" altLang="ja-JP"/>
              <a:t>df [ ( </a:t>
            </a:r>
            <a:r>
              <a:rPr lang="ja-JP" altLang="en-US"/>
              <a:t>条件１</a:t>
            </a:r>
            <a:r>
              <a:rPr lang="en-US" altLang="ja-JP"/>
              <a:t> )</a:t>
            </a:r>
            <a:r>
              <a:rPr lang="ja-JP" altLang="en-US"/>
              <a:t> </a:t>
            </a:r>
            <a:r>
              <a:rPr lang="en-US" altLang="ja-JP"/>
              <a:t> ( </a:t>
            </a:r>
            <a:r>
              <a:rPr lang="ja-JP" altLang="en-US"/>
              <a:t>条件２</a:t>
            </a:r>
            <a:r>
              <a:rPr lang="en-US" altLang="ja-JP"/>
              <a:t> ) ]</a:t>
            </a:r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r>
              <a:rPr lang="en-US" altLang="ja-JP"/>
              <a:t>df [ ( df.dice1 &gt; 3 ) &amp; ( df.dice2 &gt; 3)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が３より大きいかつ， </a:t>
            </a:r>
            <a:r>
              <a:rPr lang="en-US" altLang="ja-JP"/>
              <a:t>dice 2 </a:t>
            </a:r>
            <a:r>
              <a:rPr lang="ja-JP" altLang="en-US"/>
              <a:t>が３より大きい行を表示</a:t>
            </a:r>
            <a:endParaRPr lang="en-US" altLang="ja-JP"/>
          </a:p>
          <a:p>
            <a:pPr lvl="1"/>
            <a:endParaRPr lang="en-US" altLang="ja-JP"/>
          </a:p>
          <a:p>
            <a:pPr marL="457200" lvl="1" indent="0">
              <a:buNone/>
            </a:pPr>
            <a:endParaRPr lang="en-US" altLang="ja-JP" b="1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627246" y="1976356"/>
            <a:ext cx="1145593" cy="3725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/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8" name="吹き出し: 円形 7"/>
          <p:cNvSpPr/>
          <p:nvPr/>
        </p:nvSpPr>
        <p:spPr>
          <a:xfrm rot="10800000">
            <a:off x="1115616" y="4273530"/>
            <a:ext cx="1956925" cy="57606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32825" y="4299952"/>
            <a:ext cx="152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/>
              <a:t>&amp;,  | </a:t>
            </a:r>
            <a:endParaRPr kumimoji="1" lang="ja-JP" altLang="en-US" sz="2800" b="1"/>
          </a:p>
        </p:txBody>
      </p:sp>
      <p:sp>
        <p:nvSpPr>
          <p:cNvPr id="11" name="四角形: 角を丸くする 10"/>
          <p:cNvSpPr/>
          <p:nvPr/>
        </p:nvSpPr>
        <p:spPr>
          <a:xfrm>
            <a:off x="6790847" y="1976356"/>
            <a:ext cx="1145593" cy="3725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014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条件による抽出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ja-JP"/>
              <a:t>df [ </a:t>
            </a:r>
            <a:r>
              <a:rPr lang="ja-JP" altLang="en-US"/>
              <a:t>条件</a:t>
            </a:r>
            <a:r>
              <a:rPr lang="en-US" altLang="ja-JP"/>
              <a:t> ]</a:t>
            </a:r>
          </a:p>
          <a:p>
            <a:pPr lvl="1"/>
            <a:r>
              <a:rPr lang="en-US" altLang="ja-JP"/>
              <a:t>df [ df.dice1 &gt; 3 ]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が３より大きい</a:t>
            </a:r>
            <a:br>
              <a:rPr lang="en-US" altLang="ja-JP"/>
            </a:br>
            <a:r>
              <a:rPr lang="ja-JP" altLang="en-US"/>
              <a:t>行を表示</a:t>
            </a:r>
            <a:endParaRPr lang="en-US" altLang="ja-JP"/>
          </a:p>
          <a:p>
            <a:r>
              <a:rPr lang="en-US" altLang="ja-JP"/>
              <a:t>df [ ( </a:t>
            </a:r>
            <a:r>
              <a:rPr lang="ja-JP" altLang="en-US"/>
              <a:t>条件１</a:t>
            </a:r>
            <a:r>
              <a:rPr lang="en-US" altLang="ja-JP"/>
              <a:t> )</a:t>
            </a:r>
            <a:r>
              <a:rPr lang="ja-JP" altLang="en-US"/>
              <a:t> </a:t>
            </a:r>
            <a:r>
              <a:rPr lang="en-US" altLang="ja-JP"/>
              <a:t> ( </a:t>
            </a:r>
            <a:r>
              <a:rPr lang="ja-JP" altLang="en-US"/>
              <a:t>条件２</a:t>
            </a:r>
            <a:r>
              <a:rPr lang="en-US" altLang="ja-JP"/>
              <a:t> ) ]</a:t>
            </a:r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r>
              <a:rPr lang="en-US" altLang="ja-JP"/>
              <a:t>df [ ( df.dice1 &gt; 3 ) &amp; ( df.dice2 &gt; 3)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が３より大きいかつ， </a:t>
            </a:r>
            <a:r>
              <a:rPr lang="en-US" altLang="ja-JP"/>
              <a:t>dice 2 </a:t>
            </a:r>
            <a:r>
              <a:rPr lang="ja-JP" altLang="en-US"/>
              <a:t>が３より大きい行を表示</a:t>
            </a:r>
            <a:endParaRPr lang="en-US" altLang="ja-JP"/>
          </a:p>
          <a:p>
            <a:pPr lvl="1"/>
            <a:endParaRPr lang="en-US" altLang="ja-JP"/>
          </a:p>
          <a:p>
            <a:pPr marL="457200" lvl="1" indent="0">
              <a:buNone/>
            </a:pPr>
            <a:endParaRPr lang="en-US" altLang="ja-JP" b="1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627246" y="1976356"/>
            <a:ext cx="1145593" cy="3725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/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8" name="吹き出し: 円形 7"/>
          <p:cNvSpPr/>
          <p:nvPr/>
        </p:nvSpPr>
        <p:spPr>
          <a:xfrm rot="10800000">
            <a:off x="1115616" y="4273530"/>
            <a:ext cx="1956925" cy="57606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32825" y="4299952"/>
            <a:ext cx="152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/>
              <a:t>&amp;,  | </a:t>
            </a:r>
            <a:endParaRPr kumimoji="1" lang="ja-JP" altLang="en-US" sz="2800" b="1"/>
          </a:p>
        </p:txBody>
      </p:sp>
      <p:sp>
        <p:nvSpPr>
          <p:cNvPr id="11" name="四角形: 角を丸くする 10"/>
          <p:cNvSpPr/>
          <p:nvPr/>
        </p:nvSpPr>
        <p:spPr>
          <a:xfrm>
            <a:off x="6790847" y="1976356"/>
            <a:ext cx="1145593" cy="37252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355156"/>
            <a:ext cx="4369859" cy="784166"/>
          </a:xfrm>
          <a:prstGeom prst="rect">
            <a:avLst/>
          </a:prstGeom>
        </p:spPr>
      </p:pic>
      <p:sp>
        <p:nvSpPr>
          <p:cNvPr id="15" name="矢印: 下 14"/>
          <p:cNvSpPr/>
          <p:nvPr/>
        </p:nvSpPr>
        <p:spPr>
          <a:xfrm>
            <a:off x="6553200" y="3587694"/>
            <a:ext cx="604732" cy="679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22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条件による抽出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ja-JP"/>
              <a:t>df [ (</a:t>
            </a:r>
            <a:r>
              <a:rPr lang="ja-JP" altLang="en-US"/>
              <a:t>条件</a:t>
            </a:r>
            <a:r>
              <a:rPr lang="en-US" altLang="ja-JP"/>
              <a:t>) ]</a:t>
            </a:r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r>
              <a:rPr lang="en-US" altLang="ja-JP"/>
              <a:t>df [ ~ ( df.dice1 &gt; 3 )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が３以下の行を表示</a:t>
            </a: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lvl="1"/>
            <a:r>
              <a:rPr lang="en-US" altLang="ja-JP"/>
              <a:t>df [ ~ ( df.dice1 &gt; 3 ) &amp; ~ ( df.dice2 &gt; 3)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が３以下かつ， </a:t>
            </a:r>
            <a:r>
              <a:rPr lang="en-US" altLang="ja-JP"/>
              <a:t>dice 2 </a:t>
            </a:r>
            <a:r>
              <a:rPr lang="ja-JP" altLang="en-US"/>
              <a:t>が３以下の行を表示</a:t>
            </a: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 b="1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624542" y="2356344"/>
            <a:ext cx="1179706" cy="78462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/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8" name="吹き出し: 円形 7"/>
          <p:cNvSpPr/>
          <p:nvPr/>
        </p:nvSpPr>
        <p:spPr>
          <a:xfrm rot="10800000">
            <a:off x="752028" y="2166114"/>
            <a:ext cx="1227684" cy="576064"/>
          </a:xfrm>
          <a:prstGeom prst="wedgeEllipseCallou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9358" y="2062688"/>
            <a:ext cx="152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/>
              <a:t>~</a:t>
            </a:r>
            <a:r>
              <a:rPr kumimoji="1" lang="en-US" altLang="ja-JP" sz="2800" b="1"/>
              <a:t> 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48750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 </a:t>
            </a:r>
            <a:r>
              <a:rPr lang="ja-JP" altLang="en-US"/>
              <a:t>概要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DataFrame ( 2</a:t>
            </a:r>
            <a:r>
              <a:rPr lang="ja-JP" altLang="en-US"/>
              <a:t>次</a:t>
            </a:r>
            <a:r>
              <a:rPr lang="en-US" altLang="ja-JP"/>
              <a:t> ) </a:t>
            </a:r>
            <a:r>
              <a:rPr lang="ja-JP" altLang="en-US"/>
              <a:t>と </a:t>
            </a:r>
            <a:r>
              <a:rPr lang="en-US" altLang="ja-JP"/>
              <a:t>Series ( 1</a:t>
            </a:r>
            <a:r>
              <a:rPr lang="ja-JP" altLang="en-US"/>
              <a:t>次</a:t>
            </a:r>
            <a:r>
              <a:rPr lang="en-US" altLang="ja-JP"/>
              <a:t> )</a:t>
            </a:r>
          </a:p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97" y="2564904"/>
            <a:ext cx="7883319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29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条件による抽出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ja-JP"/>
              <a:t>df [ (</a:t>
            </a:r>
            <a:r>
              <a:rPr lang="ja-JP" altLang="en-US"/>
              <a:t>条件</a:t>
            </a:r>
            <a:r>
              <a:rPr lang="en-US" altLang="ja-JP"/>
              <a:t>) ]</a:t>
            </a:r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r>
              <a:rPr lang="en-US" altLang="ja-JP"/>
              <a:t>df [ ~ ( df.dice1 &gt; 3 )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が３以下の行を表示</a:t>
            </a: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lvl="1"/>
            <a:r>
              <a:rPr lang="en-US" altLang="ja-JP"/>
              <a:t>df [ ~ ( df.dice1 &gt; 3 ) &amp; ~ ( df.dice2 &gt; 3) ]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が３以下かつ， </a:t>
            </a:r>
            <a:r>
              <a:rPr lang="en-US" altLang="ja-JP"/>
              <a:t>dice 2 </a:t>
            </a:r>
            <a:r>
              <a:rPr lang="ja-JP" altLang="en-US"/>
              <a:t>が３以下の行を表示</a:t>
            </a: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 b="1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600200"/>
            <a:ext cx="4401678" cy="192912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5613318" y="2738197"/>
            <a:ext cx="2343058" cy="40277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/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8" name="吹き出し: 円形 7"/>
          <p:cNvSpPr/>
          <p:nvPr/>
        </p:nvSpPr>
        <p:spPr>
          <a:xfrm rot="10800000">
            <a:off x="752028" y="2166114"/>
            <a:ext cx="1227684" cy="576064"/>
          </a:xfrm>
          <a:prstGeom prst="wedgeEllipseCallou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9358" y="2062688"/>
            <a:ext cx="152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/>
              <a:t>~</a:t>
            </a:r>
            <a:r>
              <a:rPr kumimoji="1" lang="en-US" altLang="ja-JP" sz="2800" b="1"/>
              <a:t> 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1508963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条件によ</a:t>
            </a:r>
            <a:r>
              <a:rPr lang="ja-JP" altLang="en-US"/>
              <a:t>って</a:t>
            </a:r>
            <a:r>
              <a:rPr lang="en-US" altLang="ja-JP"/>
              <a:t>NaN</a:t>
            </a:r>
            <a:r>
              <a:rPr lang="ja-JP" altLang="en-US"/>
              <a:t>を与える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ja-JP"/>
              <a:t>df. where ( </a:t>
            </a:r>
            <a:r>
              <a:rPr lang="ja-JP" altLang="en-US"/>
              <a:t>条件</a:t>
            </a:r>
            <a:r>
              <a:rPr lang="en-US" altLang="ja-JP"/>
              <a:t> )</a:t>
            </a:r>
          </a:p>
          <a:p>
            <a:pPr lvl="1"/>
            <a:r>
              <a:rPr lang="en-US" altLang="ja-JP"/>
              <a:t>df.where( df.dice1 &lt; 3 )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</a:t>
            </a:r>
            <a:r>
              <a:rPr lang="en-US" altLang="ja-JP"/>
              <a:t>3</a:t>
            </a:r>
            <a:r>
              <a:rPr lang="ja-JP" altLang="en-US"/>
              <a:t>未満以外の行を</a:t>
            </a:r>
            <a:br>
              <a:rPr lang="en-US" altLang="ja-JP"/>
            </a:br>
            <a:r>
              <a:rPr lang="en-US" altLang="ja-JP"/>
              <a:t>NaN</a:t>
            </a:r>
            <a:r>
              <a:rPr lang="ja-JP" altLang="en-US"/>
              <a:t>で埋める</a:t>
            </a:r>
            <a:br>
              <a:rPr lang="en-US" altLang="ja-JP"/>
            </a:br>
            <a:br>
              <a:rPr lang="en-US" altLang="ja-JP"/>
            </a:br>
            <a:endParaRPr lang="en-US" altLang="ja-JP"/>
          </a:p>
          <a:p>
            <a:pPr lvl="1"/>
            <a:endParaRPr lang="en-US" altLang="ja-JP"/>
          </a:p>
          <a:p>
            <a:r>
              <a:rPr lang="en-US" altLang="ja-JP"/>
              <a:t>df. mask ( </a:t>
            </a:r>
            <a:r>
              <a:rPr lang="ja-JP" altLang="en-US"/>
              <a:t>条件</a:t>
            </a:r>
            <a:r>
              <a:rPr lang="en-US" altLang="ja-JP"/>
              <a:t> )</a:t>
            </a:r>
          </a:p>
          <a:p>
            <a:pPr lvl="1"/>
            <a:r>
              <a:rPr lang="en-US" altLang="ja-JP"/>
              <a:t>df.mask( df.dice &lt; 3 )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</a:t>
            </a:r>
            <a:r>
              <a:rPr lang="en-US" altLang="ja-JP"/>
              <a:t>3</a:t>
            </a:r>
            <a:r>
              <a:rPr lang="ja-JP" altLang="en-US"/>
              <a:t>未満の行を</a:t>
            </a:r>
            <a:br>
              <a:rPr lang="en-US" altLang="ja-JP"/>
            </a:br>
            <a:r>
              <a:rPr lang="en-US" altLang="ja-JP"/>
              <a:t>NaN</a:t>
            </a:r>
            <a:r>
              <a:rPr lang="ja-JP" altLang="en-US"/>
              <a:t>で埋める</a:t>
            </a: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lvl="1"/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 b="1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/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pic>
        <p:nvPicPr>
          <p:cNvPr id="12" name="コンテンツ プレースホルダー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599385"/>
            <a:ext cx="4248472" cy="1861975"/>
          </a:xfrm>
          <a:prstGeom prst="rect">
            <a:avLst/>
          </a:prstGeom>
        </p:spPr>
      </p:pic>
      <p:sp>
        <p:nvSpPr>
          <p:cNvPr id="11" name="矢印: 上下 10"/>
          <p:cNvSpPr/>
          <p:nvPr/>
        </p:nvSpPr>
        <p:spPr>
          <a:xfrm>
            <a:off x="2161828" y="3429000"/>
            <a:ext cx="432048" cy="9361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50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条件によ</a:t>
            </a:r>
            <a:r>
              <a:rPr lang="ja-JP" altLang="en-US"/>
              <a:t>って</a:t>
            </a:r>
            <a:r>
              <a:rPr lang="en-US" altLang="ja-JP"/>
              <a:t>NaN</a:t>
            </a:r>
            <a:r>
              <a:rPr lang="ja-JP" altLang="en-US"/>
              <a:t>を与える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r>
              <a:rPr lang="en-US" altLang="ja-JP"/>
              <a:t>df. where ( </a:t>
            </a:r>
            <a:r>
              <a:rPr lang="ja-JP" altLang="en-US"/>
              <a:t>条件</a:t>
            </a:r>
            <a:r>
              <a:rPr lang="en-US" altLang="ja-JP"/>
              <a:t> )</a:t>
            </a:r>
          </a:p>
          <a:p>
            <a:pPr lvl="1"/>
            <a:r>
              <a:rPr lang="en-US" altLang="ja-JP"/>
              <a:t>df.where( df.dice1 &lt; 3 )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</a:t>
            </a:r>
            <a:r>
              <a:rPr lang="en-US" altLang="ja-JP"/>
              <a:t>3</a:t>
            </a:r>
            <a:r>
              <a:rPr lang="ja-JP" altLang="en-US"/>
              <a:t>未満以外の行を</a:t>
            </a:r>
            <a:br>
              <a:rPr lang="en-US" altLang="ja-JP"/>
            </a:br>
            <a:r>
              <a:rPr lang="en-US" altLang="ja-JP"/>
              <a:t>NaN</a:t>
            </a:r>
            <a:r>
              <a:rPr lang="ja-JP" altLang="en-US"/>
              <a:t>で埋める</a:t>
            </a:r>
            <a:br>
              <a:rPr lang="en-US" altLang="ja-JP"/>
            </a:br>
            <a:br>
              <a:rPr lang="en-US" altLang="ja-JP"/>
            </a:br>
            <a:endParaRPr lang="en-US" altLang="ja-JP"/>
          </a:p>
          <a:p>
            <a:pPr lvl="1"/>
            <a:endParaRPr lang="en-US" altLang="ja-JP"/>
          </a:p>
          <a:p>
            <a:r>
              <a:rPr lang="en-US" altLang="ja-JP"/>
              <a:t>df. mask ( </a:t>
            </a:r>
            <a:r>
              <a:rPr lang="ja-JP" altLang="en-US"/>
              <a:t>条件</a:t>
            </a:r>
            <a:r>
              <a:rPr lang="en-US" altLang="ja-JP"/>
              <a:t> )</a:t>
            </a:r>
          </a:p>
          <a:p>
            <a:pPr lvl="1"/>
            <a:r>
              <a:rPr lang="en-US" altLang="ja-JP"/>
              <a:t>df.mask( df.dice &lt; 3 )</a:t>
            </a:r>
            <a:br>
              <a:rPr lang="en-US" altLang="ja-JP"/>
            </a:br>
            <a:r>
              <a:rPr lang="en-US" altLang="ja-JP"/>
              <a:t>dice 1 </a:t>
            </a:r>
            <a:r>
              <a:rPr lang="ja-JP" altLang="en-US"/>
              <a:t>が</a:t>
            </a:r>
            <a:r>
              <a:rPr lang="en-US" altLang="ja-JP"/>
              <a:t>3</a:t>
            </a:r>
            <a:r>
              <a:rPr lang="ja-JP" altLang="en-US"/>
              <a:t>未満の行を</a:t>
            </a:r>
            <a:br>
              <a:rPr lang="en-US" altLang="ja-JP"/>
            </a:br>
            <a:r>
              <a:rPr lang="en-US" altLang="ja-JP"/>
              <a:t>NaN</a:t>
            </a:r>
            <a:r>
              <a:rPr lang="ja-JP" altLang="en-US"/>
              <a:t>で埋める</a:t>
            </a: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lvl="1"/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 b="1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4144" y="3678514"/>
            <a:ext cx="44295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/>
          </a:p>
          <a:p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endParaRPr lang="en-US" altLang="ja-JP"/>
          </a:p>
          <a:p>
            <a:endParaRPr kumimoji="1" lang="ja-JP" altLang="en-US"/>
          </a:p>
        </p:txBody>
      </p:sp>
      <p:sp>
        <p:nvSpPr>
          <p:cNvPr id="11" name="矢印: 上下 10"/>
          <p:cNvSpPr/>
          <p:nvPr/>
        </p:nvSpPr>
        <p:spPr>
          <a:xfrm>
            <a:off x="2161828" y="3429000"/>
            <a:ext cx="432048" cy="9361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4365103"/>
            <a:ext cx="4231922" cy="185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39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列</a:t>
            </a:r>
            <a:r>
              <a:rPr lang="ja-JP" altLang="en-US"/>
              <a:t>の追加や連結と結合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kumimoji="1" lang="ja-JP" altLang="en-US"/>
              <a:t>列</a:t>
            </a:r>
            <a:r>
              <a:rPr lang="ja-JP" altLang="en-US"/>
              <a:t>の追加</a:t>
            </a:r>
            <a:endParaRPr lang="en-US" altLang="ja-JP"/>
          </a:p>
          <a:p>
            <a:pPr lvl="1"/>
            <a:r>
              <a:rPr lang="en-US" altLang="ja-JP"/>
              <a:t>df. assign ( </a:t>
            </a:r>
            <a:r>
              <a:rPr lang="ja-JP" altLang="en-US"/>
              <a:t>列名</a:t>
            </a:r>
            <a:r>
              <a:rPr lang="en-US" altLang="ja-JP"/>
              <a:t>=</a:t>
            </a:r>
            <a:r>
              <a:rPr lang="ja-JP" altLang="en-US"/>
              <a:t>リスト</a:t>
            </a:r>
            <a:r>
              <a:rPr lang="en-US" altLang="ja-JP"/>
              <a:t> )	df.assign(dice4 = [6,6,6,6])</a:t>
            </a:r>
          </a:p>
          <a:p>
            <a:pPr marL="457200" lvl="1" indent="0">
              <a:buNone/>
            </a:pPr>
            <a:endParaRPr lang="en-US" altLang="ja-JP"/>
          </a:p>
          <a:p>
            <a:pPr lvl="1"/>
            <a:r>
              <a:rPr lang="en-US" altLang="ja-JP"/>
              <a:t>df [ '</a:t>
            </a:r>
            <a:r>
              <a:rPr lang="ja-JP" altLang="en-US"/>
              <a:t>列名</a:t>
            </a:r>
            <a:r>
              <a:rPr lang="en-US" altLang="ja-JP"/>
              <a:t>' ] = </a:t>
            </a:r>
            <a:r>
              <a:rPr lang="ja-JP" altLang="en-US"/>
              <a:t>リスト</a:t>
            </a:r>
            <a:r>
              <a:rPr lang="en-US" altLang="ja-JP"/>
              <a:t>		df[ 'dice4' ] = [6,6,6,6]</a:t>
            </a:r>
            <a:br>
              <a:rPr lang="en-US" altLang="ja-JP"/>
            </a:br>
            <a:r>
              <a:rPr lang="ja-JP" altLang="en-US"/>
              <a:t>辞書を追加する場合と</a:t>
            </a:r>
            <a:br>
              <a:rPr lang="en-US" altLang="ja-JP"/>
            </a:br>
            <a:r>
              <a:rPr lang="ja-JP" altLang="en-US"/>
              <a:t>同じ</a:t>
            </a:r>
            <a:br>
              <a:rPr lang="en-US" altLang="ja-JP"/>
            </a:br>
            <a:endParaRPr lang="en-US" altLang="ja-JP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99592" y="4397971"/>
            <a:ext cx="3943220" cy="172819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4394689"/>
            <a:ext cx="1008112" cy="173147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056562" y="5157192"/>
            <a:ext cx="74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＋</a:t>
            </a:r>
          </a:p>
        </p:txBody>
      </p:sp>
    </p:spTree>
    <p:extLst>
      <p:ext uri="{BB962C8B-B14F-4D97-AF65-F5344CB8AC3E}">
        <p14:creationId xmlns:p14="http://schemas.microsoft.com/office/powerpoint/2010/main" val="926780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/>
              <a:t>列の追加や連結と結合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/>
              <a:t>DataFrame </a:t>
            </a:r>
            <a:r>
              <a:rPr kumimoji="1" lang="ja-JP" altLang="en-US"/>
              <a:t>の連結</a:t>
            </a:r>
            <a:endParaRPr kumimoji="1" lang="en-US" altLang="ja-JP"/>
          </a:p>
          <a:p>
            <a:pPr lvl="1"/>
            <a:r>
              <a:rPr lang="en-US" altLang="ja-JP"/>
              <a:t>pd.concat( [df1, df2] )</a:t>
            </a:r>
          </a:p>
          <a:p>
            <a:pPr lvl="2"/>
            <a:r>
              <a:rPr lang="ja-JP" altLang="en-US"/>
              <a:t>行方向に</a:t>
            </a:r>
            <a:r>
              <a:rPr lang="en-US" altLang="ja-JP"/>
              <a:t>DataFrame</a:t>
            </a:r>
            <a:r>
              <a:rPr lang="ja-JP" altLang="en-US"/>
              <a:t>を</a:t>
            </a:r>
            <a:br>
              <a:rPr lang="en-US" altLang="ja-JP"/>
            </a:br>
            <a:r>
              <a:rPr lang="ja-JP" altLang="en-US"/>
              <a:t>連結する</a:t>
            </a:r>
            <a:endParaRPr lang="en-US" altLang="ja-JP"/>
          </a:p>
          <a:p>
            <a:pPr lvl="2"/>
            <a:r>
              <a:rPr lang="ja-JP" altLang="en-US"/>
              <a:t>スライスなどを用いて部分的な連結も可能</a:t>
            </a:r>
            <a:endParaRPr lang="en-US" altLang="ja-JP"/>
          </a:p>
          <a:p>
            <a:pPr lvl="2"/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引数に </a:t>
            </a:r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axis = 1 </a:t>
            </a:r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を与えると列方向に結合することができる</a:t>
            </a:r>
            <a:endParaRPr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異なる列名の連結は，該当しない部分が欠損値になる</a:t>
            </a:r>
            <a:endParaRPr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2"/>
            <a:endParaRPr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400"/>
              <a:t>pd.concat( df[:1], df[-1:] )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76872"/>
            <a:ext cx="4263952" cy="1497072"/>
          </a:xfrm>
          <a:prstGeom prst="rect">
            <a:avLst/>
          </a:prstGeom>
        </p:spPr>
      </p:pic>
      <p:sp>
        <p:nvSpPr>
          <p:cNvPr id="7" name="四角形: 角を丸くする 6"/>
          <p:cNvSpPr/>
          <p:nvPr/>
        </p:nvSpPr>
        <p:spPr>
          <a:xfrm>
            <a:off x="4572000" y="2526027"/>
            <a:ext cx="4263952" cy="372524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四角形: 角を丸くする 7"/>
          <p:cNvSpPr/>
          <p:nvPr/>
        </p:nvSpPr>
        <p:spPr>
          <a:xfrm>
            <a:off x="4572000" y="3401420"/>
            <a:ext cx="4263952" cy="372524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矢印: 下 8"/>
          <p:cNvSpPr/>
          <p:nvPr/>
        </p:nvSpPr>
        <p:spPr>
          <a:xfrm>
            <a:off x="6553200" y="4149080"/>
            <a:ext cx="539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907706"/>
            <a:ext cx="4216432" cy="89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72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/>
              <a:t>列の追加や連結と結合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/>
              <a:t>DataFrame </a:t>
            </a:r>
            <a:r>
              <a:rPr kumimoji="1" lang="ja-JP" altLang="en-US"/>
              <a:t>の連結</a:t>
            </a:r>
            <a:endParaRPr kumimoji="1" lang="en-US" altLang="ja-JP"/>
          </a:p>
          <a:p>
            <a:pPr lvl="1"/>
            <a:r>
              <a:rPr lang="en-US" altLang="ja-JP"/>
              <a:t>pd.concat( [df1, df2] )</a:t>
            </a:r>
          </a:p>
          <a:p>
            <a:pPr lvl="2"/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行方向に</a:t>
            </a:r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DataFrame</a:t>
            </a:r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を</a:t>
            </a:r>
            <a:b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連結する</a:t>
            </a:r>
            <a:endParaRPr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ja-JP" altLang="en-US"/>
              <a:t>スライスなどを用いて部分的な連結も可能</a:t>
            </a:r>
            <a:endParaRPr lang="en-US" altLang="ja-JP"/>
          </a:p>
          <a:p>
            <a:pPr lvl="2"/>
            <a:r>
              <a:rPr lang="ja-JP" altLang="en-US"/>
              <a:t>引数に </a:t>
            </a:r>
            <a:r>
              <a:rPr lang="en-US" altLang="ja-JP"/>
              <a:t>axis = 1 </a:t>
            </a:r>
            <a:r>
              <a:rPr lang="ja-JP" altLang="en-US"/>
              <a:t>を与えると列方向に結合することができる</a:t>
            </a:r>
            <a:endParaRPr lang="en-US" altLang="ja-JP"/>
          </a:p>
          <a:p>
            <a:pPr lvl="2"/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異なる列名の連結は，該当しない部分が欠損値になる</a:t>
            </a:r>
            <a:endParaRPr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2"/>
            <a:endParaRPr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400"/>
              <a:t>pd.concat( df.ix[ :, [0]],</a:t>
            </a:r>
          </a:p>
          <a:p>
            <a:pPr marL="0" indent="0">
              <a:buNone/>
            </a:pPr>
            <a:r>
              <a:rPr kumimoji="1" lang="en-US" altLang="ja-JP" sz="2400"/>
              <a:t>                    df.ix[ :, [-1]],axis=1 )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504" y="2712289"/>
            <a:ext cx="4263952" cy="1497072"/>
          </a:xfrm>
          <a:prstGeom prst="rect">
            <a:avLst/>
          </a:prstGeom>
        </p:spPr>
      </p:pic>
      <p:sp>
        <p:nvSpPr>
          <p:cNvPr id="7" name="四角形: 角を丸くする 6"/>
          <p:cNvSpPr/>
          <p:nvPr/>
        </p:nvSpPr>
        <p:spPr>
          <a:xfrm>
            <a:off x="5436096" y="2672386"/>
            <a:ext cx="864096" cy="1536976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四角形: 角を丸くする 7"/>
          <p:cNvSpPr/>
          <p:nvPr/>
        </p:nvSpPr>
        <p:spPr>
          <a:xfrm>
            <a:off x="8028384" y="2680527"/>
            <a:ext cx="826072" cy="1528834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矢印: 下 8"/>
          <p:cNvSpPr/>
          <p:nvPr/>
        </p:nvSpPr>
        <p:spPr>
          <a:xfrm>
            <a:off x="6804248" y="4313068"/>
            <a:ext cx="297792" cy="287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120" y="4751855"/>
            <a:ext cx="2752047" cy="160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73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/>
              <a:t>列の追加や連結と結合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/>
              <a:t>DataFrame </a:t>
            </a:r>
            <a:r>
              <a:rPr kumimoji="1" lang="ja-JP" altLang="en-US"/>
              <a:t>の連結</a:t>
            </a:r>
            <a:endParaRPr kumimoji="1" lang="en-US" altLang="ja-JP"/>
          </a:p>
          <a:p>
            <a:pPr lvl="1"/>
            <a:r>
              <a:rPr lang="en-US" altLang="ja-JP"/>
              <a:t>pd.concat( df1, df2 )</a:t>
            </a:r>
          </a:p>
          <a:p>
            <a:pPr lvl="2"/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行方向に</a:t>
            </a:r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DataFrame</a:t>
            </a:r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を</a:t>
            </a:r>
            <a:b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連結する</a:t>
            </a:r>
            <a:endParaRPr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スライスなどを用いて部分的な連結も可能</a:t>
            </a:r>
            <a:endParaRPr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引数に </a:t>
            </a:r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axis = 1 </a:t>
            </a:r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を与えると列方向に結合することができる</a:t>
            </a:r>
            <a:endParaRPr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ja-JP" altLang="en-US"/>
              <a:t>異なる列名の連結は，該当しない部分が欠損値になる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156" y="1332835"/>
            <a:ext cx="4331324" cy="1520726"/>
          </a:xfrm>
          <a:prstGeom prst="rect">
            <a:avLst/>
          </a:prstGeom>
        </p:spPr>
      </p:pic>
      <p:sp>
        <p:nvSpPr>
          <p:cNvPr id="16" name="矢印: 下 15"/>
          <p:cNvSpPr/>
          <p:nvPr/>
        </p:nvSpPr>
        <p:spPr>
          <a:xfrm>
            <a:off x="6806710" y="4011738"/>
            <a:ext cx="270302" cy="2567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60976" y="285763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/>
              <a:t>+</a:t>
            </a:r>
            <a:endParaRPr kumimoji="1" lang="ja-JP" altLang="en-US" sz="2400" b="1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026" y="3297317"/>
            <a:ext cx="2573940" cy="614441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351443"/>
            <a:ext cx="4320480" cy="181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339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/>
              <a:t>列の追加や連結と結合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/>
              <a:t>DataFrame </a:t>
            </a:r>
            <a:r>
              <a:rPr kumimoji="1" lang="ja-JP" altLang="en-US"/>
              <a:t>の連結</a:t>
            </a:r>
            <a:endParaRPr kumimoji="1" lang="en-US" altLang="ja-JP"/>
          </a:p>
          <a:p>
            <a:pPr lvl="1"/>
            <a:r>
              <a:rPr lang="en-US" altLang="ja-JP"/>
              <a:t>df. append ( df2 )</a:t>
            </a:r>
          </a:p>
          <a:p>
            <a:pPr lvl="2"/>
            <a:r>
              <a:rPr lang="ja-JP" altLang="en-US"/>
              <a:t>行方向に</a:t>
            </a:r>
            <a:r>
              <a:rPr lang="en-US" altLang="ja-JP"/>
              <a:t>DataFrame</a:t>
            </a:r>
            <a:r>
              <a:rPr lang="ja-JP" altLang="en-US"/>
              <a:t>を</a:t>
            </a:r>
            <a:br>
              <a:rPr lang="en-US" altLang="ja-JP"/>
            </a:br>
            <a:r>
              <a:rPr lang="ja-JP" altLang="en-US"/>
              <a:t>連結する</a:t>
            </a:r>
            <a:endParaRPr lang="en-US" altLang="ja-JP"/>
          </a:p>
          <a:p>
            <a:pPr lvl="2"/>
            <a:r>
              <a:rPr lang="ja-JP" altLang="en-US"/>
              <a:t>スライスなどを用いて部分的な連結も可能</a:t>
            </a:r>
            <a:endParaRPr lang="en-US" altLang="ja-JP"/>
          </a:p>
          <a:p>
            <a:pPr lvl="2"/>
            <a:r>
              <a:rPr lang="ja-JP" altLang="en-US"/>
              <a:t>異なる列名の連結は，該当しない部分が欠損値になる</a:t>
            </a:r>
            <a:endParaRPr lang="en-US" altLang="ja-JP"/>
          </a:p>
          <a:p>
            <a:pPr lvl="2"/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400"/>
              <a:t>df[:1]</a:t>
            </a:r>
            <a:r>
              <a:rPr kumimoji="1" lang="en-US" altLang="ja-JP" sz="2400"/>
              <a:t>.append( df[-1:] )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76872"/>
            <a:ext cx="4263952" cy="1497072"/>
          </a:xfrm>
          <a:prstGeom prst="rect">
            <a:avLst/>
          </a:prstGeom>
        </p:spPr>
      </p:pic>
      <p:sp>
        <p:nvSpPr>
          <p:cNvPr id="7" name="四角形: 角を丸くする 6"/>
          <p:cNvSpPr/>
          <p:nvPr/>
        </p:nvSpPr>
        <p:spPr>
          <a:xfrm>
            <a:off x="4572000" y="2526027"/>
            <a:ext cx="4263952" cy="372524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四角形: 角を丸くする 7"/>
          <p:cNvSpPr/>
          <p:nvPr/>
        </p:nvSpPr>
        <p:spPr>
          <a:xfrm>
            <a:off x="4572000" y="3401420"/>
            <a:ext cx="4263952" cy="372524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矢印: 下 8"/>
          <p:cNvSpPr/>
          <p:nvPr/>
        </p:nvSpPr>
        <p:spPr>
          <a:xfrm>
            <a:off x="6553200" y="4149080"/>
            <a:ext cx="539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907706"/>
            <a:ext cx="4216432" cy="89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847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433769"/>
            <a:ext cx="4263952" cy="149707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/>
              <a:t>列の追加や連結と結合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/>
              <a:t>DataFrame </a:t>
            </a:r>
            <a:r>
              <a:rPr kumimoji="1" lang="ja-JP" altLang="en-US"/>
              <a:t>の結合</a:t>
            </a:r>
            <a:endParaRPr kumimoji="1" lang="en-US" altLang="ja-JP"/>
          </a:p>
          <a:p>
            <a:pPr lvl="1"/>
            <a:r>
              <a:rPr lang="en-US" altLang="ja-JP"/>
              <a:t>pd. merge ( df1, df2,</a:t>
            </a:r>
            <a:br>
              <a:rPr lang="en-US" altLang="ja-JP"/>
            </a:br>
            <a:r>
              <a:rPr lang="en-US" altLang="ja-JP"/>
              <a:t>                      on = </a:t>
            </a:r>
            <a:r>
              <a:rPr lang="ja-JP" altLang="en-US"/>
              <a:t>列名</a:t>
            </a:r>
            <a:r>
              <a:rPr lang="en-US" altLang="ja-JP"/>
              <a:t> )</a:t>
            </a:r>
          </a:p>
          <a:p>
            <a:pPr lvl="2"/>
            <a:r>
              <a:rPr lang="ja-JP" altLang="en-US"/>
              <a:t>引数 </a:t>
            </a:r>
            <a:r>
              <a:rPr lang="en-US" altLang="ja-JP"/>
              <a:t>on </a:t>
            </a:r>
            <a:r>
              <a:rPr lang="ja-JP" altLang="en-US"/>
              <a:t>にキーとなる列名を入れ，</a:t>
            </a:r>
            <a:r>
              <a:rPr lang="en-US" altLang="ja-JP"/>
              <a:t>df1 </a:t>
            </a:r>
            <a:r>
              <a:rPr lang="ja-JP" altLang="en-US"/>
              <a:t>と </a:t>
            </a:r>
            <a:r>
              <a:rPr lang="en-US" altLang="ja-JP"/>
              <a:t>df2 </a:t>
            </a:r>
            <a:r>
              <a:rPr lang="ja-JP" altLang="en-US"/>
              <a:t>に</a:t>
            </a:r>
            <a:br>
              <a:rPr lang="en-US" altLang="ja-JP"/>
            </a:br>
            <a:r>
              <a:rPr lang="ja-JP" altLang="en-US"/>
              <a:t>該当するものを結合する</a:t>
            </a:r>
            <a:br>
              <a:rPr lang="en-US" altLang="ja-JP"/>
            </a:br>
            <a:r>
              <a:rPr lang="ja-JP" altLang="en-US"/>
              <a:t>その際，行ラベルの名前はリセットされる</a:t>
            </a:r>
            <a:endParaRPr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81759"/>
            <a:ext cx="4263952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/>
              <a:t>pd</a:t>
            </a:r>
            <a:r>
              <a:rPr kumimoji="1" lang="en-US" altLang="ja-JP" sz="2400"/>
              <a:t>.merge( df</a:t>
            </a:r>
            <a:r>
              <a:rPr lang="en-US" altLang="ja-JP" sz="2400"/>
              <a:t>1, df2, on='dice3' </a:t>
            </a:r>
            <a:r>
              <a:rPr kumimoji="1" lang="en-US" altLang="ja-JP" sz="2400"/>
              <a:t> )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778881"/>
            <a:ext cx="4263952" cy="1497072"/>
          </a:xfrm>
          <a:prstGeom prst="rect">
            <a:avLst/>
          </a:prstGeom>
        </p:spPr>
      </p:pic>
      <p:sp>
        <p:nvSpPr>
          <p:cNvPr id="7" name="四角形: 角を丸くする 6"/>
          <p:cNvSpPr/>
          <p:nvPr/>
        </p:nvSpPr>
        <p:spPr>
          <a:xfrm>
            <a:off x="5436096" y="4283074"/>
            <a:ext cx="1001180" cy="656505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四角形: 角を丸くする 7"/>
          <p:cNvSpPr/>
          <p:nvPr/>
        </p:nvSpPr>
        <p:spPr>
          <a:xfrm>
            <a:off x="7156804" y="2623647"/>
            <a:ext cx="926392" cy="659355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矢印: 下 8"/>
          <p:cNvSpPr/>
          <p:nvPr/>
        </p:nvSpPr>
        <p:spPr>
          <a:xfrm>
            <a:off x="6777224" y="5003644"/>
            <a:ext cx="313784" cy="354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920" y="5479469"/>
            <a:ext cx="5927656" cy="902731"/>
          </a:xfrm>
          <a:prstGeom prst="rect">
            <a:avLst/>
          </a:prstGeom>
        </p:spPr>
      </p:pic>
      <p:sp>
        <p:nvSpPr>
          <p:cNvPr id="12" name="四角形: 角を丸くする 11"/>
          <p:cNvSpPr/>
          <p:nvPr/>
        </p:nvSpPr>
        <p:spPr>
          <a:xfrm>
            <a:off x="5509348" y="5421162"/>
            <a:ext cx="927928" cy="961038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2696286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欠損値の処理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/>
              <a:t>条件で特定の値を欠損値にする</a:t>
            </a:r>
            <a:endParaRPr kumimoji="1" lang="en-US" altLang="ja-JP"/>
          </a:p>
          <a:p>
            <a:pPr lvl="1"/>
            <a:r>
              <a:rPr lang="en-US" altLang="ja-JP"/>
              <a:t>df[ df == 1 ] = np.nan</a:t>
            </a:r>
            <a:br>
              <a:rPr lang="en-US" altLang="ja-JP"/>
            </a:br>
            <a:r>
              <a:rPr lang="en-US" altLang="ja-JP"/>
              <a:t>(</a:t>
            </a:r>
            <a:r>
              <a:rPr lang="ja-JP" altLang="en-US"/>
              <a:t>別途</a:t>
            </a:r>
            <a:r>
              <a:rPr lang="en-US" altLang="ja-JP"/>
              <a:t> numpy </a:t>
            </a:r>
            <a:r>
              <a:rPr lang="ja-JP" altLang="en-US"/>
              <a:t>を </a:t>
            </a:r>
            <a:r>
              <a:rPr lang="en-US" altLang="ja-JP"/>
              <a:t>import </a:t>
            </a:r>
            <a:r>
              <a:rPr lang="ja-JP" altLang="en-US"/>
              <a:t>する</a:t>
            </a:r>
            <a:r>
              <a:rPr lang="en-US" altLang="ja-JP"/>
              <a:t> )</a:t>
            </a:r>
            <a:br>
              <a:rPr lang="en-US" altLang="ja-JP"/>
            </a:br>
            <a:r>
              <a:rPr lang="en-US" altLang="ja-JP"/>
              <a:t>DataFrame</a:t>
            </a:r>
            <a:r>
              <a:rPr lang="ja-JP" altLang="en-US"/>
              <a:t>内の値が１のものを</a:t>
            </a:r>
            <a:r>
              <a:rPr lang="en-US" altLang="ja-JP"/>
              <a:t>NaN</a:t>
            </a:r>
            <a:r>
              <a:rPr lang="ja-JP" altLang="en-US"/>
              <a:t>にする</a:t>
            </a:r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572"/>
            <a:ext cx="4387347" cy="1540396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124" y="4293096"/>
            <a:ext cx="4387223" cy="1540353"/>
          </a:xfrm>
          <a:prstGeom prst="rect">
            <a:avLst/>
          </a:prstGeom>
        </p:spPr>
      </p:pic>
      <p:sp>
        <p:nvSpPr>
          <p:cNvPr id="8" name="矢印: 下 7"/>
          <p:cNvSpPr/>
          <p:nvPr/>
        </p:nvSpPr>
        <p:spPr>
          <a:xfrm>
            <a:off x="6765673" y="3429000"/>
            <a:ext cx="398615" cy="549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 </a:t>
            </a:r>
            <a:r>
              <a:rPr lang="ja-JP" altLang="en-US"/>
              <a:t>概要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DataFrame ( 2</a:t>
            </a:r>
            <a:r>
              <a:rPr lang="ja-JP" altLang="en-US"/>
              <a:t>次</a:t>
            </a:r>
            <a:r>
              <a:rPr lang="en-US" altLang="ja-JP"/>
              <a:t> ) </a:t>
            </a:r>
            <a:r>
              <a:rPr lang="ja-JP" altLang="en-US"/>
              <a:t>と </a:t>
            </a:r>
            <a:r>
              <a:rPr lang="en-US" altLang="ja-JP"/>
              <a:t>Series ( 1</a:t>
            </a:r>
            <a:r>
              <a:rPr lang="ja-JP" altLang="en-US"/>
              <a:t>次</a:t>
            </a:r>
            <a:r>
              <a:rPr lang="en-US" altLang="ja-JP"/>
              <a:t> )</a:t>
            </a:r>
          </a:p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97" y="2564904"/>
            <a:ext cx="7883319" cy="3384376"/>
          </a:xfrm>
          <a:prstGeom prst="rect">
            <a:avLst/>
          </a:prstGeom>
        </p:spPr>
      </p:pic>
      <p:sp>
        <p:nvSpPr>
          <p:cNvPr id="7" name="四角形: 角を丸くする 6"/>
          <p:cNvSpPr/>
          <p:nvPr/>
        </p:nvSpPr>
        <p:spPr>
          <a:xfrm>
            <a:off x="288380" y="2392425"/>
            <a:ext cx="8398420" cy="3916300"/>
          </a:xfrm>
          <a:prstGeom prst="roundRect">
            <a:avLst/>
          </a:prstGeom>
          <a:noFill/>
          <a:ln w="4762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96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欠損値の処理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ja-JP" altLang="en-US"/>
              <a:t>欠損値がいくつあるのか</a:t>
            </a:r>
            <a:br>
              <a:rPr lang="en-US" altLang="ja-JP"/>
            </a:br>
            <a:r>
              <a:rPr lang="ja-JP" altLang="en-US"/>
              <a:t>を確認する</a:t>
            </a:r>
            <a:endParaRPr lang="en-US" altLang="ja-JP"/>
          </a:p>
          <a:p>
            <a:pPr lvl="1"/>
            <a:r>
              <a:rPr kumimoji="1" lang="ja-JP" altLang="en-US"/>
              <a:t>行</a:t>
            </a:r>
            <a:br>
              <a:rPr kumimoji="1" lang="en-US" altLang="ja-JP"/>
            </a:br>
            <a:r>
              <a:rPr kumimoji="1" lang="en-US" altLang="ja-JP"/>
              <a:t>df.shape[0] - df.count()</a:t>
            </a:r>
          </a:p>
          <a:p>
            <a:pPr marL="457200" lvl="1" indent="0">
              <a:buNone/>
            </a:pPr>
            <a:endParaRPr kumimoji="1" lang="en-US" altLang="ja-JP"/>
          </a:p>
          <a:p>
            <a:pPr lvl="1"/>
            <a:r>
              <a:rPr lang="ja-JP" altLang="en-US"/>
              <a:t>列</a:t>
            </a:r>
            <a:br>
              <a:rPr lang="en-US" altLang="ja-JP"/>
            </a:br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df.shape[1] – df.count(axis=1)</a:t>
            </a:r>
            <a:endParaRPr kumimoji="1" lang="ja-JP" alt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572" y="1617960"/>
            <a:ext cx="4387223" cy="1540353"/>
          </a:xfrm>
          <a:prstGeom prst="rect">
            <a:avLst/>
          </a:prstGeom>
        </p:spPr>
      </p:pic>
      <p:pic>
        <p:nvPicPr>
          <p:cNvPr id="9" name="コンテンツ プレースホルダー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73824" y="4293096"/>
            <a:ext cx="1776636" cy="1242170"/>
          </a:xfrm>
          <a:prstGeom prst="rect">
            <a:avLst/>
          </a:prstGeom>
        </p:spPr>
      </p:pic>
      <p:sp>
        <p:nvSpPr>
          <p:cNvPr id="10" name="矢印: 下 9"/>
          <p:cNvSpPr/>
          <p:nvPr/>
        </p:nvSpPr>
        <p:spPr>
          <a:xfrm>
            <a:off x="6567140" y="3348670"/>
            <a:ext cx="395064" cy="630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177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欠損値の処理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r>
              <a:rPr lang="ja-JP" altLang="en-US"/>
              <a:t>欠損値がいくつあるのか</a:t>
            </a:r>
            <a:br>
              <a:rPr lang="en-US" altLang="ja-JP"/>
            </a:br>
            <a:r>
              <a:rPr lang="ja-JP" altLang="en-US"/>
              <a:t>を確認する</a:t>
            </a:r>
            <a:endParaRPr lang="en-US" altLang="ja-JP"/>
          </a:p>
          <a:p>
            <a:pPr lvl="1"/>
            <a:r>
              <a:rPr kumimoji="1" lang="ja-JP" altLang="en-US"/>
              <a:t>行</a:t>
            </a:r>
            <a:br>
              <a:rPr kumimoji="1" lang="en-US" altLang="ja-JP"/>
            </a:br>
            <a:r>
              <a:rPr kumimoji="1"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df.shape[0] - df.count()</a:t>
            </a:r>
          </a:p>
          <a:p>
            <a:pPr marL="457200" lvl="1" indent="0">
              <a:buNone/>
            </a:pPr>
            <a:endParaRPr kumimoji="1" lang="en-US" altLang="ja-JP"/>
          </a:p>
          <a:p>
            <a:pPr lvl="1"/>
            <a:r>
              <a:rPr lang="ja-JP" altLang="en-US"/>
              <a:t>列</a:t>
            </a:r>
            <a:br>
              <a:rPr lang="en-US" altLang="ja-JP"/>
            </a:br>
            <a:r>
              <a:rPr lang="en-US" altLang="ja-JP"/>
              <a:t>df.shape[1] – df.count(axis=1)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572" y="1617960"/>
            <a:ext cx="4387223" cy="1540353"/>
          </a:xfrm>
          <a:prstGeom prst="rect">
            <a:avLst/>
          </a:prstGeom>
        </p:spPr>
      </p:pic>
      <p:sp>
        <p:nvSpPr>
          <p:cNvPr id="10" name="矢印: 下 9"/>
          <p:cNvSpPr/>
          <p:nvPr/>
        </p:nvSpPr>
        <p:spPr>
          <a:xfrm>
            <a:off x="6567140" y="3348670"/>
            <a:ext cx="395064" cy="630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78657" y="4296317"/>
            <a:ext cx="1772029" cy="12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27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欠損値の処理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欠損値がある行または列を削除する</a:t>
            </a:r>
            <a:endParaRPr lang="en-US" altLang="ja-JP"/>
          </a:p>
          <a:p>
            <a:pPr lvl="1"/>
            <a:r>
              <a:rPr kumimoji="1" lang="ja-JP" altLang="en-US"/>
              <a:t>行</a:t>
            </a:r>
            <a:br>
              <a:rPr kumimoji="1" lang="en-US" altLang="ja-JP"/>
            </a:br>
            <a:r>
              <a:rPr kumimoji="1" lang="en-US" altLang="ja-JP"/>
              <a:t>df.dropna()</a:t>
            </a:r>
          </a:p>
          <a:p>
            <a:pPr lvl="1"/>
            <a:endParaRPr kumimoji="1" lang="en-US" altLang="ja-JP"/>
          </a:p>
          <a:p>
            <a:pPr lvl="1"/>
            <a:r>
              <a:rPr lang="ja-JP" altLang="en-US"/>
              <a:t>列</a:t>
            </a:r>
            <a:br>
              <a:rPr lang="en-US" altLang="ja-JP"/>
            </a:br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df.dropna(axis=1)</a:t>
            </a:r>
            <a:endParaRPr kumimoji="1" lang="ja-JP" alt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572" y="1617960"/>
            <a:ext cx="4387223" cy="1540353"/>
          </a:xfrm>
          <a:prstGeom prst="rect">
            <a:avLst/>
          </a:prstGeom>
        </p:spPr>
      </p:pic>
      <p:sp>
        <p:nvSpPr>
          <p:cNvPr id="10" name="矢印: 下 9"/>
          <p:cNvSpPr/>
          <p:nvPr/>
        </p:nvSpPr>
        <p:spPr>
          <a:xfrm>
            <a:off x="6567140" y="3348670"/>
            <a:ext cx="395064" cy="630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67572" y="4300327"/>
            <a:ext cx="4387223" cy="630696"/>
          </a:xfrm>
          <a:prstGeom prst="rect">
            <a:avLst/>
          </a:prstGeom>
        </p:spPr>
      </p:pic>
      <p:sp>
        <p:nvSpPr>
          <p:cNvPr id="12" name="四角形: 角を丸くする 11"/>
          <p:cNvSpPr/>
          <p:nvPr/>
        </p:nvSpPr>
        <p:spPr>
          <a:xfrm>
            <a:off x="4667572" y="1869950"/>
            <a:ext cx="4476428" cy="973015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2371501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欠損値の処理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ja-JP" altLang="en-US"/>
              <a:t>欠損値がある行または</a:t>
            </a:r>
            <a:br>
              <a:rPr lang="en-US" altLang="ja-JP"/>
            </a:br>
            <a:r>
              <a:rPr lang="ja-JP" altLang="en-US"/>
              <a:t>列を削除する</a:t>
            </a:r>
            <a:endParaRPr lang="en-US" altLang="ja-JP"/>
          </a:p>
          <a:p>
            <a:pPr lvl="1"/>
            <a:r>
              <a:rPr kumimoji="1" lang="ja-JP" altLang="en-US"/>
              <a:t>行</a:t>
            </a:r>
            <a:br>
              <a:rPr kumimoji="1" lang="en-US" altLang="ja-JP"/>
            </a:br>
            <a:r>
              <a:rPr kumimoji="1"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df.dropna()</a:t>
            </a:r>
          </a:p>
          <a:p>
            <a:pPr lvl="1"/>
            <a:endParaRPr kumimoji="1" lang="en-US" altLang="ja-JP"/>
          </a:p>
          <a:p>
            <a:pPr lvl="1"/>
            <a:r>
              <a:rPr lang="ja-JP" altLang="en-US"/>
              <a:t>列</a:t>
            </a:r>
            <a:br>
              <a:rPr lang="en-US" altLang="ja-JP"/>
            </a:br>
            <a:r>
              <a:rPr lang="en-US" altLang="ja-JP"/>
              <a:t>df.dropna(axis=1)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572" y="1617960"/>
            <a:ext cx="4387223" cy="1540353"/>
          </a:xfrm>
          <a:prstGeom prst="rect">
            <a:avLst/>
          </a:prstGeom>
        </p:spPr>
      </p:pic>
      <p:sp>
        <p:nvSpPr>
          <p:cNvPr id="10" name="矢印: 下 9"/>
          <p:cNvSpPr/>
          <p:nvPr/>
        </p:nvSpPr>
        <p:spPr>
          <a:xfrm>
            <a:off x="6567140" y="3348670"/>
            <a:ext cx="395064" cy="630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コンテンツ プレースホルダ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4306" y="4381679"/>
            <a:ext cx="2640732" cy="1539597"/>
          </a:xfrm>
          <a:prstGeom prst="rect">
            <a:avLst/>
          </a:prstGeom>
        </p:spPr>
      </p:pic>
      <p:sp>
        <p:nvSpPr>
          <p:cNvPr id="11" name="四角形: 角を丸くする 10"/>
          <p:cNvSpPr/>
          <p:nvPr/>
        </p:nvSpPr>
        <p:spPr>
          <a:xfrm>
            <a:off x="5517816" y="1600200"/>
            <a:ext cx="926392" cy="1558113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2" name="四角形: 角を丸くする 11"/>
          <p:cNvSpPr/>
          <p:nvPr/>
        </p:nvSpPr>
        <p:spPr>
          <a:xfrm>
            <a:off x="7295692" y="1617960"/>
            <a:ext cx="926392" cy="1558113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6027353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欠損値の処理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欠損値を指定した値で埋める</a:t>
            </a:r>
            <a:endParaRPr lang="en-US" altLang="ja-JP"/>
          </a:p>
          <a:p>
            <a:pPr lvl="1"/>
            <a:r>
              <a:rPr lang="en-US" altLang="ja-JP"/>
              <a:t>df.fillna(</a:t>
            </a:r>
            <a:r>
              <a:rPr lang="ja-JP" altLang="en-US"/>
              <a:t>値</a:t>
            </a:r>
            <a:r>
              <a:rPr lang="en-US" altLang="ja-JP"/>
              <a:t>)</a:t>
            </a:r>
            <a:br>
              <a:rPr lang="en-US" altLang="ja-JP"/>
            </a:br>
            <a:br>
              <a:rPr lang="en-US" altLang="ja-JP"/>
            </a:br>
            <a:r>
              <a:rPr lang="en-US" altLang="ja-JP"/>
              <a:t>df.fillna(0)</a:t>
            </a:r>
            <a:br>
              <a:rPr lang="en-US" altLang="ja-JP"/>
            </a:br>
            <a:r>
              <a:rPr lang="ja-JP" altLang="en-US"/>
              <a:t>欠損値を０で埋める</a:t>
            </a:r>
            <a:br>
              <a:rPr lang="en-US" altLang="ja-JP"/>
            </a:b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44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572" y="1617960"/>
            <a:ext cx="4387223" cy="1540353"/>
          </a:xfrm>
          <a:prstGeom prst="rect">
            <a:avLst/>
          </a:prstGeom>
        </p:spPr>
      </p:pic>
      <p:sp>
        <p:nvSpPr>
          <p:cNvPr id="10" name="矢印: 下 9"/>
          <p:cNvSpPr/>
          <p:nvPr/>
        </p:nvSpPr>
        <p:spPr>
          <a:xfrm>
            <a:off x="6567140" y="3348670"/>
            <a:ext cx="395064" cy="630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/>
          <p:cNvSpPr/>
          <p:nvPr/>
        </p:nvSpPr>
        <p:spPr>
          <a:xfrm>
            <a:off x="5517816" y="2492897"/>
            <a:ext cx="926392" cy="360040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2" name="四角形: 角を丸くする 11"/>
          <p:cNvSpPr/>
          <p:nvPr/>
        </p:nvSpPr>
        <p:spPr>
          <a:xfrm>
            <a:off x="7286305" y="1881469"/>
            <a:ext cx="926392" cy="611427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571" y="4300826"/>
            <a:ext cx="4387223" cy="1540352"/>
          </a:xfrm>
          <a:prstGeom prst="rect">
            <a:avLst/>
          </a:prstGeom>
        </p:spPr>
      </p:pic>
      <p:sp>
        <p:nvSpPr>
          <p:cNvPr id="13" name="四角形: 角を丸くする 12"/>
          <p:cNvSpPr/>
          <p:nvPr/>
        </p:nvSpPr>
        <p:spPr>
          <a:xfrm>
            <a:off x="7286305" y="4581128"/>
            <a:ext cx="926392" cy="611427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4" name="四角形: 角を丸くする 13"/>
          <p:cNvSpPr/>
          <p:nvPr/>
        </p:nvSpPr>
        <p:spPr>
          <a:xfrm>
            <a:off x="5517816" y="5192555"/>
            <a:ext cx="926392" cy="360040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4499993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571" y="4293096"/>
            <a:ext cx="4387223" cy="15403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欠損値の処理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/>
              <a:t>欠損値を指定した値で埋める</a:t>
            </a:r>
            <a:endParaRPr lang="en-US" altLang="ja-JP"/>
          </a:p>
          <a:p>
            <a:pPr lvl="1"/>
            <a:r>
              <a:rPr lang="en-US" altLang="ja-JP"/>
              <a:t>df.fillna(</a:t>
            </a:r>
            <a:r>
              <a:rPr lang="ja-JP" altLang="en-US"/>
              <a:t>値</a:t>
            </a:r>
            <a:r>
              <a:rPr lang="en-US" altLang="ja-JP"/>
              <a:t>)</a:t>
            </a:r>
            <a:br>
              <a:rPr lang="en-US" altLang="ja-JP"/>
            </a:br>
            <a:br>
              <a:rPr lang="en-US" altLang="ja-JP"/>
            </a:br>
            <a:r>
              <a:rPr lang="en-US" altLang="ja-JP"/>
              <a:t>df.fillna( 'foo' )</a:t>
            </a:r>
            <a:br>
              <a:rPr lang="en-US" altLang="ja-JP"/>
            </a:br>
            <a:r>
              <a:rPr lang="ja-JP" altLang="en-US"/>
              <a:t>文字列で埋めることも</a:t>
            </a:r>
            <a:br>
              <a:rPr lang="en-US" altLang="ja-JP"/>
            </a:br>
            <a:r>
              <a:rPr lang="ja-JP" altLang="en-US"/>
              <a:t>可能</a:t>
            </a:r>
            <a:br>
              <a:rPr lang="en-US" altLang="ja-JP"/>
            </a:b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572" y="1617960"/>
            <a:ext cx="4387223" cy="1540353"/>
          </a:xfrm>
          <a:prstGeom prst="rect">
            <a:avLst/>
          </a:prstGeom>
        </p:spPr>
      </p:pic>
      <p:sp>
        <p:nvSpPr>
          <p:cNvPr id="10" name="矢印: 下 9"/>
          <p:cNvSpPr/>
          <p:nvPr/>
        </p:nvSpPr>
        <p:spPr>
          <a:xfrm>
            <a:off x="6567140" y="3348670"/>
            <a:ext cx="395064" cy="630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/>
          <p:cNvSpPr/>
          <p:nvPr/>
        </p:nvSpPr>
        <p:spPr>
          <a:xfrm>
            <a:off x="5517816" y="2492897"/>
            <a:ext cx="926392" cy="360040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2" name="四角形: 角を丸くする 11"/>
          <p:cNvSpPr/>
          <p:nvPr/>
        </p:nvSpPr>
        <p:spPr>
          <a:xfrm>
            <a:off x="7286305" y="1881469"/>
            <a:ext cx="926392" cy="611427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3" name="四角形: 角を丸くする 12"/>
          <p:cNvSpPr/>
          <p:nvPr/>
        </p:nvSpPr>
        <p:spPr>
          <a:xfrm>
            <a:off x="7286305" y="4581128"/>
            <a:ext cx="926392" cy="611427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4" name="四角形: 角を丸くする 13"/>
          <p:cNvSpPr/>
          <p:nvPr/>
        </p:nvSpPr>
        <p:spPr>
          <a:xfrm>
            <a:off x="5517816" y="5192555"/>
            <a:ext cx="926392" cy="360040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5617826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そのほかの機能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r>
              <a:rPr lang="ja-JP" altLang="en-US"/>
              <a:t>指定した列，または行の値ごとの度数を多い順に出力</a:t>
            </a:r>
            <a:endParaRPr lang="en-US" altLang="ja-JP"/>
          </a:p>
          <a:p>
            <a:pPr lvl="1"/>
            <a:r>
              <a:rPr kumimoji="1" lang="en-US" altLang="ja-JP"/>
              <a:t>df[ '</a:t>
            </a:r>
            <a:r>
              <a:rPr kumimoji="1" lang="ja-JP" altLang="en-US"/>
              <a:t>列</a:t>
            </a:r>
            <a:r>
              <a:rPr lang="ja-JP" altLang="en-US"/>
              <a:t>名</a:t>
            </a:r>
            <a:r>
              <a:rPr kumimoji="1" lang="en-US" altLang="ja-JP"/>
              <a:t>' ].value_counts()</a:t>
            </a:r>
            <a:br>
              <a:rPr kumimoji="1" lang="en-US" altLang="ja-JP"/>
            </a:br>
            <a:r>
              <a:rPr kumimoji="1" lang="ja-JP" altLang="en-US"/>
              <a:t>または，</a:t>
            </a:r>
            <a:br>
              <a:rPr lang="en-US" altLang="ja-JP"/>
            </a:br>
            <a:r>
              <a:rPr lang="en-US" altLang="ja-JP"/>
              <a:t>df.ix[ '</a:t>
            </a:r>
            <a:r>
              <a:rPr lang="ja-JP" altLang="en-US"/>
              <a:t>行名</a:t>
            </a:r>
            <a:r>
              <a:rPr lang="en-US" altLang="ja-JP"/>
              <a:t>' ].value_counts()</a:t>
            </a:r>
            <a:br>
              <a:rPr lang="en-US" altLang="ja-JP"/>
            </a:br>
            <a:br>
              <a:rPr lang="en-US" altLang="ja-JP"/>
            </a:br>
            <a:endParaRPr lang="en-US" altLang="ja-JP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95237" y="1600200"/>
            <a:ext cx="4183314" cy="146876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46</a:t>
            </a:fld>
            <a:endParaRPr kumimoji="1" lang="ja-JP" altLang="en-US"/>
          </a:p>
        </p:txBody>
      </p:sp>
      <p:sp>
        <p:nvSpPr>
          <p:cNvPr id="7" name="矢印: 下 6"/>
          <p:cNvSpPr/>
          <p:nvPr/>
        </p:nvSpPr>
        <p:spPr>
          <a:xfrm>
            <a:off x="6553200" y="3454648"/>
            <a:ext cx="683096" cy="622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4581128"/>
            <a:ext cx="2134275" cy="1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3738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そのほかの機能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lnSpcReduction="10000"/>
          </a:bodyPr>
          <a:lstStyle/>
          <a:p>
            <a:r>
              <a:rPr lang="en-US" altLang="ja-JP"/>
              <a:t>Series </a:t>
            </a:r>
            <a:r>
              <a:rPr lang="ja-JP" altLang="en-US"/>
              <a:t>または，</a:t>
            </a:r>
            <a:r>
              <a:rPr lang="en-US" altLang="ja-JP"/>
              <a:t>DataFrame</a:t>
            </a:r>
            <a:br>
              <a:rPr lang="en-US" altLang="ja-JP"/>
            </a:br>
            <a:r>
              <a:rPr lang="ja-JP" altLang="en-US"/>
              <a:t>のソート</a:t>
            </a:r>
            <a:endParaRPr lang="en-US" altLang="ja-JP"/>
          </a:p>
          <a:p>
            <a:pPr lvl="1"/>
            <a:r>
              <a:rPr kumimoji="1" lang="en-US" altLang="ja-JP"/>
              <a:t>df[ '</a:t>
            </a:r>
            <a:r>
              <a:rPr kumimoji="1" lang="ja-JP" altLang="en-US"/>
              <a:t>列</a:t>
            </a:r>
            <a:r>
              <a:rPr lang="ja-JP" altLang="en-US"/>
              <a:t>名</a:t>
            </a:r>
            <a:r>
              <a:rPr kumimoji="1" lang="en-US" altLang="ja-JP"/>
              <a:t>' ].sort_values()</a:t>
            </a:r>
            <a:br>
              <a:rPr kumimoji="1" lang="en-US" altLang="ja-JP"/>
            </a:br>
            <a:r>
              <a:rPr kumimoji="1" lang="ja-JP" altLang="en-US"/>
              <a:t>引数</a:t>
            </a:r>
            <a:r>
              <a:rPr kumimoji="1" lang="en-US" altLang="ja-JP"/>
              <a:t>ascending </a:t>
            </a:r>
            <a:r>
              <a:rPr kumimoji="1" lang="ja-JP" altLang="en-US"/>
              <a:t>で昇順か</a:t>
            </a:r>
            <a:br>
              <a:rPr lang="en-US" altLang="ja-JP"/>
            </a:br>
            <a:r>
              <a:rPr lang="ja-JP" altLang="en-US"/>
              <a:t>降順かを選択できる</a:t>
            </a:r>
            <a:br>
              <a:rPr lang="en-US" altLang="ja-JP"/>
            </a:br>
            <a:r>
              <a:rPr lang="en-US" altLang="ja-JP"/>
              <a:t>(default</a:t>
            </a:r>
            <a:r>
              <a:rPr lang="ja-JP" altLang="en-US"/>
              <a:t>は昇順</a:t>
            </a:r>
            <a:r>
              <a:rPr lang="en-US" altLang="ja-JP"/>
              <a:t>)</a:t>
            </a:r>
            <a:br>
              <a:rPr lang="en-US" altLang="ja-JP"/>
            </a:br>
            <a:br>
              <a:rPr lang="en-US" altLang="ja-JP"/>
            </a:br>
            <a:r>
              <a:rPr lang="ja-JP" altLang="en-US"/>
              <a:t>昇順でも降順でも欠損値は後ろになる</a:t>
            </a:r>
            <a:br>
              <a:rPr lang="en-US" altLang="ja-JP"/>
            </a:br>
            <a:br>
              <a:rPr lang="en-US" altLang="ja-JP"/>
            </a:br>
            <a:br>
              <a:rPr lang="en-US" altLang="ja-JP"/>
            </a:b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47</a:t>
            </a:fld>
            <a:endParaRPr kumimoji="1" lang="ja-JP" altLang="en-US"/>
          </a:p>
        </p:txBody>
      </p:sp>
      <p:sp>
        <p:nvSpPr>
          <p:cNvPr id="7" name="矢印: 下 6"/>
          <p:cNvSpPr/>
          <p:nvPr/>
        </p:nvSpPr>
        <p:spPr>
          <a:xfrm>
            <a:off x="6553200" y="3837093"/>
            <a:ext cx="683096" cy="622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4441" y="1983414"/>
            <a:ext cx="1820614" cy="158490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508104" y="1542261"/>
            <a:ext cx="3106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/>
              <a:t>df[ 'dice1' ].sort_values()</a:t>
            </a:r>
            <a:endParaRPr kumimoji="1" lang="ja-JP" altLang="en-US" sz="200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441" y="4768490"/>
            <a:ext cx="1820614" cy="158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633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そのほかの機能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lnSpcReduction="10000"/>
          </a:bodyPr>
          <a:lstStyle/>
          <a:p>
            <a:r>
              <a:rPr lang="en-US" altLang="ja-JP"/>
              <a:t>Series </a:t>
            </a:r>
            <a:r>
              <a:rPr lang="ja-JP" altLang="en-US"/>
              <a:t>または，</a:t>
            </a:r>
            <a:r>
              <a:rPr lang="en-US" altLang="ja-JP"/>
              <a:t>DataFrame</a:t>
            </a:r>
            <a:br>
              <a:rPr lang="en-US" altLang="ja-JP"/>
            </a:br>
            <a:r>
              <a:rPr lang="ja-JP" altLang="en-US"/>
              <a:t>のソート</a:t>
            </a:r>
            <a:endParaRPr lang="en-US" altLang="ja-JP"/>
          </a:p>
          <a:p>
            <a:pPr lvl="1"/>
            <a:r>
              <a:rPr kumimoji="1" lang="en-US" altLang="ja-JP"/>
              <a:t>df[ '</a:t>
            </a:r>
            <a:r>
              <a:rPr kumimoji="1" lang="ja-JP" altLang="en-US"/>
              <a:t>列</a:t>
            </a:r>
            <a:r>
              <a:rPr lang="ja-JP" altLang="en-US"/>
              <a:t>名</a:t>
            </a:r>
            <a:r>
              <a:rPr kumimoji="1" lang="en-US" altLang="ja-JP"/>
              <a:t>' ].sort_values()</a:t>
            </a:r>
            <a:br>
              <a:rPr kumimoji="1" lang="en-US" altLang="ja-JP"/>
            </a:br>
            <a:r>
              <a:rPr kumimoji="1" lang="ja-JP" altLang="en-US"/>
              <a:t>引数</a:t>
            </a:r>
            <a:r>
              <a:rPr kumimoji="1" lang="en-US" altLang="ja-JP"/>
              <a:t>ascending </a:t>
            </a:r>
            <a:r>
              <a:rPr kumimoji="1" lang="ja-JP" altLang="en-US"/>
              <a:t>で昇順か</a:t>
            </a:r>
            <a:br>
              <a:rPr lang="en-US" altLang="ja-JP"/>
            </a:br>
            <a:r>
              <a:rPr lang="ja-JP" altLang="en-US"/>
              <a:t>降順かを選択できる</a:t>
            </a:r>
            <a:br>
              <a:rPr lang="en-US" altLang="ja-JP"/>
            </a:br>
            <a:r>
              <a:rPr lang="en-US" altLang="ja-JP"/>
              <a:t>(default</a:t>
            </a:r>
            <a:r>
              <a:rPr lang="ja-JP" altLang="en-US"/>
              <a:t>は昇順</a:t>
            </a:r>
            <a:r>
              <a:rPr lang="en-US" altLang="ja-JP"/>
              <a:t>)</a:t>
            </a:r>
            <a:br>
              <a:rPr lang="en-US" altLang="ja-JP"/>
            </a:br>
            <a:br>
              <a:rPr lang="en-US" altLang="ja-JP"/>
            </a:br>
            <a:r>
              <a:rPr lang="ja-JP" altLang="en-US"/>
              <a:t>昇順でも降順でも欠損値は後ろになる</a:t>
            </a:r>
            <a:br>
              <a:rPr lang="en-US" altLang="ja-JP"/>
            </a:br>
            <a:br>
              <a:rPr lang="en-US" altLang="ja-JP"/>
            </a:br>
            <a:br>
              <a:rPr lang="en-US" altLang="ja-JP"/>
            </a:b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48</a:t>
            </a:fld>
            <a:endParaRPr kumimoji="1" lang="ja-JP" altLang="en-US"/>
          </a:p>
        </p:txBody>
      </p:sp>
      <p:sp>
        <p:nvSpPr>
          <p:cNvPr id="7" name="矢印: 下 6"/>
          <p:cNvSpPr/>
          <p:nvPr/>
        </p:nvSpPr>
        <p:spPr>
          <a:xfrm>
            <a:off x="6553200" y="3837093"/>
            <a:ext cx="683096" cy="622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4441" y="1983414"/>
            <a:ext cx="1820614" cy="158490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702157" y="1314533"/>
            <a:ext cx="4441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/>
              <a:t>df[ 'dice1' ].sort_values(ascending=False)</a:t>
            </a:r>
            <a:endParaRPr kumimoji="1" lang="ja-JP" altLang="en-US" sz="200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1861" y="4728288"/>
            <a:ext cx="1837753" cy="159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2629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そのほかの機能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/>
          </a:bodyPr>
          <a:lstStyle/>
          <a:p>
            <a:r>
              <a:rPr lang="en-US" altLang="ja-JP"/>
              <a:t>Series </a:t>
            </a:r>
            <a:r>
              <a:rPr lang="ja-JP" altLang="en-US"/>
              <a:t>または，</a:t>
            </a:r>
            <a:r>
              <a:rPr lang="en-US" altLang="ja-JP"/>
              <a:t>DataFrame</a:t>
            </a:r>
            <a:br>
              <a:rPr lang="en-US" altLang="ja-JP"/>
            </a:br>
            <a:r>
              <a:rPr lang="ja-JP" altLang="en-US"/>
              <a:t>のソート</a:t>
            </a:r>
            <a:endParaRPr lang="en-US" altLang="ja-JP"/>
          </a:p>
          <a:p>
            <a:pPr lvl="1"/>
            <a:r>
              <a:rPr kumimoji="1" lang="en-US" altLang="ja-JP"/>
              <a:t>df.sort_values( '</a:t>
            </a:r>
            <a:r>
              <a:rPr kumimoji="1" lang="ja-JP" altLang="en-US"/>
              <a:t>列</a:t>
            </a:r>
            <a:r>
              <a:rPr lang="ja-JP" altLang="en-US"/>
              <a:t>名</a:t>
            </a:r>
            <a:r>
              <a:rPr kumimoji="1" lang="en-US" altLang="ja-JP"/>
              <a:t>' )</a:t>
            </a:r>
            <a:br>
              <a:rPr lang="en-US" altLang="ja-JP"/>
            </a:br>
            <a:r>
              <a:rPr lang="en-US" altLang="ja-JP"/>
              <a:t>DataFrame </a:t>
            </a:r>
            <a:r>
              <a:rPr lang="ja-JP" altLang="en-US"/>
              <a:t>のソートを</a:t>
            </a:r>
            <a:br>
              <a:rPr lang="en-US" altLang="ja-JP"/>
            </a:br>
            <a:r>
              <a:rPr lang="ja-JP" altLang="en-US"/>
              <a:t>行う場合は，キーとなる</a:t>
            </a:r>
            <a:br>
              <a:rPr lang="en-US" altLang="ja-JP"/>
            </a:br>
            <a:r>
              <a:rPr lang="ja-JP" altLang="en-US"/>
              <a:t>列名を指定する</a:t>
            </a:r>
            <a:br>
              <a:rPr lang="en-US" altLang="ja-JP"/>
            </a:br>
            <a:br>
              <a:rPr lang="en-US" altLang="ja-JP"/>
            </a:b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49</a:t>
            </a:fld>
            <a:endParaRPr kumimoji="1" lang="ja-JP" altLang="en-US"/>
          </a:p>
        </p:txBody>
      </p:sp>
      <p:sp>
        <p:nvSpPr>
          <p:cNvPr id="7" name="矢印: 下 6"/>
          <p:cNvSpPr/>
          <p:nvPr/>
        </p:nvSpPr>
        <p:spPr>
          <a:xfrm>
            <a:off x="6553200" y="3837093"/>
            <a:ext cx="683096" cy="622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02157" y="1314533"/>
            <a:ext cx="4441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/>
              <a:t>df.sort_values( 'dice1', ascending=True)</a:t>
            </a:r>
            <a:endParaRPr kumimoji="1" lang="ja-JP" altLang="en-US" sz="200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02157" y="1940260"/>
            <a:ext cx="4309728" cy="151314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157" y="4654898"/>
            <a:ext cx="4309728" cy="151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0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 </a:t>
            </a:r>
            <a:r>
              <a:rPr lang="ja-JP" altLang="en-US"/>
              <a:t>概要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DataFrame ( 2</a:t>
            </a:r>
            <a:r>
              <a:rPr lang="ja-JP" altLang="en-US"/>
              <a:t>次</a:t>
            </a:r>
            <a:r>
              <a:rPr lang="en-US" altLang="ja-JP"/>
              <a:t> ) </a:t>
            </a:r>
            <a:r>
              <a:rPr lang="ja-JP" altLang="en-US"/>
              <a:t>と </a:t>
            </a:r>
            <a:r>
              <a:rPr lang="en-US" altLang="ja-JP"/>
              <a:t>Series ( 1</a:t>
            </a:r>
            <a:r>
              <a:rPr lang="ja-JP" altLang="en-US"/>
              <a:t>次</a:t>
            </a:r>
            <a:r>
              <a:rPr lang="en-US" altLang="ja-JP"/>
              <a:t> )</a:t>
            </a:r>
          </a:p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97" y="2564904"/>
            <a:ext cx="7883319" cy="3384376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2987824" y="2207294"/>
            <a:ext cx="1872208" cy="3918869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/>
          <p:cNvSpPr/>
          <p:nvPr/>
        </p:nvSpPr>
        <p:spPr>
          <a:xfrm>
            <a:off x="288380" y="2392425"/>
            <a:ext cx="8398420" cy="3916300"/>
          </a:xfrm>
          <a:prstGeom prst="roundRect">
            <a:avLst/>
          </a:prstGeom>
          <a:noFill/>
          <a:ln w="4762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1259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そのほかの機能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/>
          </a:bodyPr>
          <a:lstStyle/>
          <a:p>
            <a:r>
              <a:rPr lang="en-US" altLang="ja-JP"/>
              <a:t>index</a:t>
            </a:r>
            <a:r>
              <a:rPr lang="ja-JP" altLang="en-US"/>
              <a:t>のソート</a:t>
            </a:r>
            <a:endParaRPr lang="en-US" altLang="ja-JP"/>
          </a:p>
          <a:p>
            <a:pPr lvl="1"/>
            <a:r>
              <a:rPr kumimoji="1" lang="en-US" altLang="ja-JP"/>
              <a:t>df.sort_index( )</a:t>
            </a:r>
            <a:br>
              <a:rPr lang="en-US" altLang="ja-JP"/>
            </a:br>
            <a:r>
              <a:rPr lang="ja-JP" altLang="en-US"/>
              <a:t>行ラベルの名前でソート</a:t>
            </a:r>
            <a:br>
              <a:rPr lang="en-US" altLang="ja-JP"/>
            </a:br>
            <a:r>
              <a:rPr lang="ja-JP" altLang="en-US"/>
              <a:t>をする．</a:t>
            </a:r>
            <a:br>
              <a:rPr lang="en-US" altLang="ja-JP"/>
            </a:br>
            <a:r>
              <a:rPr lang="ja-JP" altLang="en-US"/>
              <a:t>引数</a:t>
            </a:r>
            <a:r>
              <a:rPr lang="en-US" altLang="ja-JP"/>
              <a:t>ascending</a:t>
            </a:r>
            <a:r>
              <a:rPr lang="ja-JP" altLang="en-US"/>
              <a:t>で，同様に</a:t>
            </a:r>
            <a:br>
              <a:rPr lang="en-US" altLang="ja-JP"/>
            </a:br>
            <a:r>
              <a:rPr lang="ja-JP" altLang="en-US"/>
              <a:t>昇順か降順かを選択できる</a:t>
            </a:r>
            <a:br>
              <a:rPr lang="en-US" altLang="ja-JP"/>
            </a:br>
            <a:br>
              <a:rPr lang="en-US" altLang="ja-JP"/>
            </a:b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50</a:t>
            </a:fld>
            <a:endParaRPr kumimoji="1" lang="ja-JP" altLang="en-US"/>
          </a:p>
        </p:txBody>
      </p:sp>
      <p:sp>
        <p:nvSpPr>
          <p:cNvPr id="7" name="矢印: 下 6"/>
          <p:cNvSpPr/>
          <p:nvPr/>
        </p:nvSpPr>
        <p:spPr>
          <a:xfrm>
            <a:off x="6553200" y="3837093"/>
            <a:ext cx="683096" cy="622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02157" y="1314533"/>
            <a:ext cx="4441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/>
              <a:t>df.sort_values( 'dice1', ascending=True)</a:t>
            </a:r>
            <a:endParaRPr kumimoji="1" lang="ja-JP" altLang="en-US" sz="200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02157" y="1940260"/>
            <a:ext cx="4309728" cy="151314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701" y="4804864"/>
            <a:ext cx="4309728" cy="151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240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/>
              <a:t>問題</a:t>
            </a:r>
            <a:r>
              <a:rPr lang="en-US" altLang="ja-JP"/>
              <a:t>. 3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問題１で作成した</a:t>
            </a:r>
            <a:r>
              <a:rPr lang="en-US" altLang="ja-JP" dirty="0" err="1"/>
              <a:t>DataFrame</a:t>
            </a:r>
            <a:r>
              <a:rPr lang="ja-JP" altLang="en-US" dirty="0"/>
              <a:t> を用いる</a:t>
            </a:r>
            <a:endParaRPr lang="en-US" altLang="ja-JP" dirty="0"/>
          </a:p>
          <a:p>
            <a:endParaRPr kumimoji="1" lang="en-US" altLang="ja-JP" dirty="0"/>
          </a:p>
          <a:p>
            <a:pPr lvl="1"/>
            <a:r>
              <a:rPr lang="ja-JP" altLang="en-US" dirty="0"/>
              <a:t>①　値が５以下のものを欠損値にしなさい</a:t>
            </a:r>
            <a:endParaRPr lang="en-US" altLang="ja-JP" dirty="0"/>
          </a:p>
          <a:p>
            <a:pPr lvl="1"/>
            <a:r>
              <a:rPr lang="ja-JP" altLang="en-US" dirty="0"/>
              <a:t>②　</a:t>
            </a:r>
            <a:r>
              <a:rPr lang="en-US" altLang="ja-JP" dirty="0"/>
              <a:t>dice4 = [6,6,6] </a:t>
            </a:r>
            <a:r>
              <a:rPr lang="ja-JP" altLang="en-US" dirty="0"/>
              <a:t>を追加し，欠損値を含む列を</a:t>
            </a:r>
            <a:br>
              <a:rPr lang="en-US" altLang="ja-JP" dirty="0"/>
            </a:br>
            <a:r>
              <a:rPr lang="ja-JP" altLang="en-US" dirty="0"/>
              <a:t>　　　取り除き，別の変数名で保存しなさい</a:t>
            </a:r>
            <a:endParaRPr lang="en-US" altLang="ja-JP" dirty="0"/>
          </a:p>
          <a:p>
            <a:pPr lvl="1"/>
            <a:r>
              <a:rPr lang="ja-JP" altLang="en-US" dirty="0"/>
              <a:t>③　問題１の</a:t>
            </a:r>
            <a:r>
              <a:rPr lang="en-US" altLang="ja-JP" dirty="0" err="1"/>
              <a:t>DataFrame</a:t>
            </a:r>
            <a:r>
              <a:rPr lang="ja-JP" altLang="en-US" dirty="0"/>
              <a:t> と②で作成した</a:t>
            </a:r>
            <a:br>
              <a:rPr lang="en-US" altLang="ja-JP" dirty="0"/>
            </a:br>
            <a:r>
              <a:rPr lang="ja-JP" altLang="en-US" dirty="0"/>
              <a:t>　　　</a:t>
            </a:r>
            <a:r>
              <a:rPr lang="en-US" altLang="ja-JP" dirty="0" err="1"/>
              <a:t>DataFrame</a:t>
            </a:r>
            <a:r>
              <a:rPr lang="ja-JP" altLang="en-US" dirty="0"/>
              <a:t> とを</a:t>
            </a:r>
            <a:r>
              <a:rPr lang="en-US" altLang="ja-JP" dirty="0"/>
              <a:t>'dice2'</a:t>
            </a:r>
            <a:r>
              <a:rPr lang="ja-JP" altLang="en-US" dirty="0"/>
              <a:t>をキーに結合しなさい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6941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iris </a:t>
            </a:r>
            <a:r>
              <a:rPr lang="ja-JP" altLang="en-US"/>
              <a:t>データとは</a:t>
            </a:r>
            <a:endParaRPr lang="en-US" altLang="ja-JP"/>
          </a:p>
          <a:p>
            <a:pPr lvl="1"/>
            <a:r>
              <a:rPr kumimoji="1" lang="en-US" altLang="ja-JP"/>
              <a:t>iris(</a:t>
            </a:r>
            <a:r>
              <a:rPr kumimoji="1" lang="ja-JP" altLang="en-US"/>
              <a:t>アヤメ</a:t>
            </a:r>
            <a:r>
              <a:rPr kumimoji="1" lang="en-US" altLang="ja-JP"/>
              <a:t>)</a:t>
            </a:r>
            <a:r>
              <a:rPr kumimoji="1" lang="ja-JP" altLang="en-US"/>
              <a:t>の統計データ</a:t>
            </a:r>
            <a:endParaRPr kumimoji="1" lang="en-US" altLang="ja-JP"/>
          </a:p>
          <a:p>
            <a:pPr lvl="1"/>
            <a:r>
              <a:rPr lang="en-US" altLang="ja-JP"/>
              <a:t>sepal(</a:t>
            </a:r>
            <a:r>
              <a:rPr lang="ja-JP" altLang="en-US"/>
              <a:t>がく</a:t>
            </a:r>
            <a:r>
              <a:rPr lang="en-US" altLang="ja-JP"/>
              <a:t>)</a:t>
            </a:r>
            <a:r>
              <a:rPr lang="ja-JP" altLang="en-US"/>
              <a:t>，</a:t>
            </a:r>
            <a:r>
              <a:rPr lang="en-US" altLang="ja-JP"/>
              <a:t>petal(</a:t>
            </a:r>
            <a:r>
              <a:rPr lang="ja-JP" altLang="en-US"/>
              <a:t>花弁</a:t>
            </a:r>
            <a:r>
              <a:rPr lang="en-US" altLang="ja-JP"/>
              <a:t>)</a:t>
            </a:r>
            <a:r>
              <a:rPr lang="ja-JP" altLang="en-US"/>
              <a:t>の長さと幅，</a:t>
            </a:r>
            <a:br>
              <a:rPr lang="en-US" altLang="ja-JP"/>
            </a:br>
            <a:r>
              <a:rPr lang="ja-JP" altLang="en-US"/>
              <a:t>アヤメの種類</a:t>
            </a:r>
            <a:endParaRPr lang="en-US" altLang="ja-JP"/>
          </a:p>
          <a:p>
            <a:pPr lvl="1"/>
            <a:r>
              <a:rPr kumimoji="1" lang="en-US" altLang="ja-JP"/>
              <a:t>seaborn </a:t>
            </a:r>
            <a:r>
              <a:rPr kumimoji="1" lang="ja-JP" altLang="en-US"/>
              <a:t>の </a:t>
            </a:r>
            <a:r>
              <a:rPr kumimoji="1" lang="en-US" altLang="ja-JP"/>
              <a:t>dataset</a:t>
            </a:r>
            <a:r>
              <a:rPr lang="ja-JP" altLang="en-US"/>
              <a:t> に含まれている</a:t>
            </a:r>
            <a:endParaRPr lang="en-US" altLang="ja-JP"/>
          </a:p>
          <a:p>
            <a:pPr lvl="1"/>
            <a:r>
              <a:rPr kumimoji="1" lang="en-US" altLang="ja-JP"/>
              <a:t>R </a:t>
            </a:r>
            <a:r>
              <a:rPr kumimoji="1" lang="ja-JP" altLang="en-US"/>
              <a:t>でもよく用いられる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52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388" y="4797152"/>
            <a:ext cx="6095224" cy="172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351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データの準備</a:t>
            </a:r>
            <a:endParaRPr kumimoji="1" lang="en-US" altLang="ja-JP" dirty="0"/>
          </a:p>
          <a:p>
            <a:pPr lvl="1"/>
            <a:r>
              <a:rPr lang="en-US" altLang="ja-JP" dirty="0"/>
              <a:t>from seaborn import </a:t>
            </a:r>
            <a:r>
              <a:rPr lang="en-US" altLang="ja-JP" dirty="0" err="1"/>
              <a:t>load_dataset</a:t>
            </a:r>
            <a:endParaRPr lang="en-US" altLang="ja-JP" dirty="0"/>
          </a:p>
          <a:p>
            <a:pPr lvl="1"/>
            <a:r>
              <a:rPr kumimoji="1" lang="en-US" altLang="ja-JP" dirty="0" err="1"/>
              <a:t>load_dataset</a:t>
            </a:r>
            <a:r>
              <a:rPr kumimoji="1" lang="en-US" altLang="ja-JP" dirty="0"/>
              <a:t> ( 'iris' )</a:t>
            </a:r>
            <a:br>
              <a:rPr lang="en-US" altLang="ja-JP" dirty="0"/>
            </a:br>
            <a:r>
              <a:rPr lang="en-US" altLang="ja-JP" dirty="0"/>
              <a:t>iris </a:t>
            </a:r>
            <a:r>
              <a:rPr lang="ja-JP" altLang="en-US" dirty="0"/>
              <a:t>データのほかにも，</a:t>
            </a:r>
            <a:endParaRPr lang="en-US" altLang="ja-JP" dirty="0"/>
          </a:p>
          <a:p>
            <a:pPr lvl="2"/>
            <a:r>
              <a:rPr lang="en-US" altLang="ja-JP" dirty="0"/>
              <a:t>'titanic' (</a:t>
            </a:r>
            <a:r>
              <a:rPr lang="ja-JP" altLang="en-US" dirty="0"/>
              <a:t>タイタニック号の生死者データ</a:t>
            </a:r>
            <a:r>
              <a:rPr lang="en-US" altLang="ja-JP" dirty="0"/>
              <a:t>) </a:t>
            </a:r>
          </a:p>
          <a:p>
            <a:pPr lvl="2"/>
            <a:r>
              <a:rPr lang="en-US" altLang="ja-JP" dirty="0"/>
              <a:t>'tips' (</a:t>
            </a:r>
            <a:r>
              <a:rPr lang="ja-JP" altLang="en-US" dirty="0"/>
              <a:t>お店の食事時間と会計総額とチップの関係の</a:t>
            </a:r>
            <a:r>
              <a:rPr lang="ja-JP" altLang="en-US"/>
              <a:t>データ</a:t>
            </a:r>
            <a:r>
              <a:rPr lang="en-US" altLang="ja-JP"/>
              <a:t>)</a:t>
            </a:r>
          </a:p>
          <a:p>
            <a:pPr lvl="2"/>
            <a:r>
              <a:rPr lang="en-US" altLang="ja-JP"/>
              <a:t>'flights'( </a:t>
            </a:r>
            <a:r>
              <a:rPr lang="ja-JP" altLang="en-US"/>
              <a:t>航空機の乗客数のデータ</a:t>
            </a:r>
            <a:r>
              <a:rPr lang="en-US" altLang="ja-JP"/>
              <a:t> )</a:t>
            </a:r>
            <a:br>
              <a:rPr lang="en-US" altLang="ja-JP" dirty="0"/>
            </a:br>
            <a:r>
              <a:rPr lang="ja-JP" altLang="en-US" dirty="0"/>
              <a:t>など</a:t>
            </a:r>
            <a:endParaRPr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6073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47864" y="4678221"/>
            <a:ext cx="4816764" cy="217977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355160" cy="4525963"/>
          </a:xfrm>
        </p:spPr>
        <p:txBody>
          <a:bodyPr/>
          <a:lstStyle/>
          <a:p>
            <a:r>
              <a:rPr kumimoji="1" lang="ja-JP" altLang="en-US"/>
              <a:t>要約統計量</a:t>
            </a:r>
            <a:endParaRPr kumimoji="1" lang="en-US" altLang="ja-JP"/>
          </a:p>
          <a:p>
            <a:pPr lvl="1"/>
            <a:r>
              <a:rPr lang="en-US" altLang="ja-JP"/>
              <a:t>df. describe()</a:t>
            </a:r>
            <a:br>
              <a:rPr lang="en-US" altLang="ja-JP"/>
            </a:br>
            <a:r>
              <a:rPr lang="ja-JP" altLang="en-US"/>
              <a:t>中身が文字列の</a:t>
            </a:r>
            <a:r>
              <a:rPr lang="en-US" altLang="ja-JP"/>
              <a:t>Series </a:t>
            </a:r>
            <a:r>
              <a:rPr lang="ja-JP" altLang="en-US"/>
              <a:t>は適応されない</a:t>
            </a:r>
            <a:endParaRPr lang="en-US" altLang="ja-JP"/>
          </a:p>
          <a:p>
            <a:pPr lvl="1"/>
            <a:endParaRPr lang="en-US" altLang="ja-JP"/>
          </a:p>
          <a:p>
            <a:r>
              <a:rPr kumimoji="1"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相関係数</a:t>
            </a:r>
            <a:endParaRPr kumimoji="1"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df. corr()</a:t>
            </a:r>
            <a:b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真偽値は相関に含まれる</a:t>
            </a:r>
            <a:endParaRPr kumimoji="1"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7819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355160" cy="4525963"/>
          </a:xfrm>
        </p:spPr>
        <p:txBody>
          <a:bodyPr/>
          <a:lstStyle/>
          <a:p>
            <a:r>
              <a:rPr kumimoji="1"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要約統計量</a:t>
            </a:r>
            <a:endParaRPr kumimoji="1"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df. describe()</a:t>
            </a:r>
            <a:b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中身が文字列の</a:t>
            </a:r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Series </a:t>
            </a:r>
            <a:r>
              <a:rPr lang="ja-JP" alt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は適応されない</a:t>
            </a:r>
            <a:endParaRPr lang="en-US" altLang="ja-JP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endParaRPr lang="en-US" altLang="ja-JP"/>
          </a:p>
          <a:p>
            <a:r>
              <a:rPr kumimoji="1" lang="ja-JP" altLang="en-US"/>
              <a:t>相関係数</a:t>
            </a:r>
            <a:endParaRPr kumimoji="1" lang="en-US" altLang="ja-JP"/>
          </a:p>
          <a:p>
            <a:pPr lvl="1"/>
            <a:r>
              <a:rPr lang="en-US" altLang="ja-JP"/>
              <a:t>df. corr()</a:t>
            </a:r>
            <a:br>
              <a:rPr lang="en-US" altLang="ja-JP"/>
            </a:br>
            <a:r>
              <a:rPr lang="ja-JP" altLang="en-US"/>
              <a:t>真偽値は相関に含まれる</a:t>
            </a:r>
            <a:endParaRPr kumimoji="1"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55</a:t>
            </a:fld>
            <a:endParaRPr kumimoji="1" lang="ja-JP" altLang="en-US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35696" y="4866591"/>
            <a:ext cx="6340304" cy="15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08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ja-JP" altLang="en-US"/>
              <a:t>ピボットテーブル作成の</a:t>
            </a:r>
            <a:br>
              <a:rPr lang="en-US" altLang="ja-JP"/>
            </a:br>
            <a:r>
              <a:rPr lang="ja-JP" altLang="en-US"/>
              <a:t>下準備</a:t>
            </a:r>
            <a:endParaRPr lang="en-US" altLang="ja-JP"/>
          </a:p>
          <a:p>
            <a:pPr lvl="1"/>
            <a:r>
              <a:rPr kumimoji="1" lang="en-US" altLang="ja-JP"/>
              <a:t>pd.melt ( df,</a:t>
            </a:r>
            <a:br>
              <a:rPr kumimoji="1" lang="en-US" altLang="ja-JP"/>
            </a:br>
            <a:r>
              <a:rPr kumimoji="1" lang="en-US" altLang="ja-JP"/>
              <a:t>		  id_vars</a:t>
            </a:r>
            <a:r>
              <a:rPr lang="en-US" altLang="ja-JP"/>
              <a:t>,</a:t>
            </a:r>
            <a:br>
              <a:rPr lang="en-US" altLang="ja-JP"/>
            </a:br>
            <a:r>
              <a:rPr lang="en-US" altLang="ja-JP"/>
              <a:t>                  value_vars,</a:t>
            </a:r>
            <a:br>
              <a:rPr kumimoji="1" lang="en-US" altLang="ja-JP"/>
            </a:br>
            <a:r>
              <a:rPr kumimoji="1" lang="en-US" altLang="ja-JP"/>
              <a:t>		  var_name,</a:t>
            </a:r>
            <a:br>
              <a:rPr kumimoji="1" lang="en-US" altLang="ja-JP"/>
            </a:br>
            <a:r>
              <a:rPr kumimoji="1" lang="en-US" altLang="ja-JP"/>
              <a:t>		  value_name)</a:t>
            </a:r>
          </a:p>
          <a:p>
            <a:pPr lvl="1"/>
            <a:r>
              <a:rPr lang="ja-JP" altLang="en-US"/>
              <a:t>横長な</a:t>
            </a:r>
            <a:r>
              <a:rPr lang="en-US" altLang="ja-JP"/>
              <a:t>DataFrame </a:t>
            </a:r>
            <a:r>
              <a:rPr lang="ja-JP" altLang="en-US"/>
              <a:t>を</a:t>
            </a:r>
            <a:br>
              <a:rPr lang="en-US" altLang="ja-JP"/>
            </a:br>
            <a:r>
              <a:rPr lang="ja-JP" altLang="en-US"/>
              <a:t>縦長な</a:t>
            </a:r>
            <a:r>
              <a:rPr lang="en-US" altLang="ja-JP"/>
              <a:t>DataFrame</a:t>
            </a:r>
            <a:r>
              <a:rPr lang="ja-JP" altLang="en-US"/>
              <a:t>に加工</a:t>
            </a:r>
            <a:br>
              <a:rPr lang="en-US" altLang="ja-JP"/>
            </a:br>
            <a:r>
              <a:rPr lang="ja-JP" altLang="en-US"/>
              <a:t>するためのメソッド</a:t>
            </a:r>
            <a:endParaRPr lang="en-US" altLang="ja-JP"/>
          </a:p>
          <a:p>
            <a:pPr lvl="1"/>
            <a:endParaRPr kumimoji="1"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ja-JP"/>
              <a:t>id_vars </a:t>
            </a:r>
            <a:r>
              <a:rPr lang="ja-JP" altLang="en-US"/>
              <a:t>で基準となる列</a:t>
            </a:r>
            <a:br>
              <a:rPr lang="en-US" altLang="ja-JP"/>
            </a:br>
            <a:r>
              <a:rPr lang="ja-JP" altLang="en-US"/>
              <a:t>を指定する</a:t>
            </a:r>
            <a:endParaRPr lang="en-US" altLang="ja-JP"/>
          </a:p>
          <a:p>
            <a:pPr lvl="1"/>
            <a:r>
              <a:rPr lang="en-US" altLang="ja-JP"/>
              <a:t>value_vars </a:t>
            </a:r>
            <a:r>
              <a:rPr lang="ja-JP" altLang="en-US"/>
              <a:t>で行方向に展開する列を指定する</a:t>
            </a:r>
            <a:br>
              <a:rPr lang="en-US" altLang="ja-JP"/>
            </a:br>
            <a:r>
              <a:rPr lang="en-US" altLang="ja-JP"/>
              <a:t>( </a:t>
            </a:r>
            <a:r>
              <a:rPr lang="ja-JP" altLang="en-US"/>
              <a:t>指定がない場合は，</a:t>
            </a:r>
            <a:br>
              <a:rPr lang="en-US" altLang="ja-JP"/>
            </a:br>
            <a:r>
              <a:rPr lang="en-US" altLang="ja-JP"/>
              <a:t>   id_vars </a:t>
            </a:r>
            <a:r>
              <a:rPr lang="ja-JP" altLang="en-US"/>
              <a:t>以外のすべて</a:t>
            </a:r>
            <a:r>
              <a:rPr lang="en-US" altLang="ja-JP"/>
              <a:t> )</a:t>
            </a:r>
          </a:p>
          <a:p>
            <a:pPr lvl="1"/>
            <a:r>
              <a:rPr lang="en-US" altLang="ja-JP"/>
              <a:t>var_name</a:t>
            </a:r>
            <a:br>
              <a:rPr lang="en-US" altLang="ja-JP"/>
            </a:br>
            <a:r>
              <a:rPr lang="en-US" altLang="ja-JP"/>
              <a:t> value_vars</a:t>
            </a:r>
            <a:r>
              <a:rPr lang="ja-JP" altLang="en-US"/>
              <a:t>で指定した列の名前を決める</a:t>
            </a:r>
            <a:endParaRPr lang="en-US" altLang="ja-JP"/>
          </a:p>
          <a:p>
            <a:pPr lvl="1"/>
            <a:r>
              <a:rPr lang="en-US" altLang="ja-JP"/>
              <a:t>value_name </a:t>
            </a:r>
            <a:r>
              <a:rPr lang="ja-JP" altLang="en-US"/>
              <a:t>で</a:t>
            </a:r>
            <a:r>
              <a:rPr lang="en-US" altLang="ja-JP"/>
              <a:t>value_vars </a:t>
            </a:r>
            <a:r>
              <a:rPr lang="ja-JP" altLang="en-US"/>
              <a:t>の値の列の名前を決める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471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77737" y="1417638"/>
            <a:ext cx="4550925" cy="12843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-2257" y="1600200"/>
            <a:ext cx="5510361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ja-JP"/>
              <a:t>pd.melt(df,</a:t>
            </a:r>
            <a:br>
              <a:rPr lang="en-US" altLang="ja-JP"/>
            </a:br>
            <a:r>
              <a:rPr lang="en-US" altLang="ja-JP"/>
              <a:t>                id_vars = ['species'],</a:t>
            </a:r>
            <a:br>
              <a:rPr lang="en-US" altLang="ja-JP"/>
            </a:br>
            <a:r>
              <a:rPr lang="en-US" altLang="ja-JP"/>
              <a:t>                id_name = 'target',</a:t>
            </a:r>
            <a:br>
              <a:rPr lang="en-US" altLang="ja-JP"/>
            </a:br>
            <a:r>
              <a:rPr lang="en-US" altLang="ja-JP"/>
              <a:t>                value_vars = ['sepal_length'],</a:t>
            </a:r>
            <a:br>
              <a:rPr lang="en-US" altLang="ja-JP"/>
            </a:br>
            <a:r>
              <a:rPr lang="en-US" altLang="ja-JP"/>
              <a:t>                value_name = 'val') 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57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076" y="4288106"/>
            <a:ext cx="4256246" cy="1735788"/>
          </a:xfrm>
          <a:prstGeom prst="rect">
            <a:avLst/>
          </a:prstGeom>
        </p:spPr>
      </p:pic>
      <p:sp>
        <p:nvSpPr>
          <p:cNvPr id="8" name="矢印: 下 7"/>
          <p:cNvSpPr/>
          <p:nvPr/>
        </p:nvSpPr>
        <p:spPr>
          <a:xfrm>
            <a:off x="6157155" y="3048873"/>
            <a:ext cx="792088" cy="760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2544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1"/>
            <a:r>
              <a:rPr kumimoji="1" lang="en-US" altLang="ja-JP"/>
              <a:t>df.groupby( [ 'species', ' target ' ] ).mean().reset_index()</a:t>
            </a:r>
            <a:endParaRPr lang="en-US" altLang="ja-JP"/>
          </a:p>
          <a:p>
            <a:pPr lvl="2"/>
            <a:r>
              <a:rPr lang="ja-JP" altLang="en-US"/>
              <a:t>アヤメの種類ごとのがくの高さなどの平均を表示する</a:t>
            </a:r>
            <a:br>
              <a:rPr lang="en-US" altLang="ja-JP"/>
            </a:br>
            <a:endParaRPr lang="en-US" altLang="ja-JP"/>
          </a:p>
          <a:p>
            <a:pPr lvl="1"/>
            <a:r>
              <a:rPr lang="en-US" altLang="ja-JP"/>
              <a:t>df.groupby( [ 'species', ' target ' ] )</a:t>
            </a:r>
            <a:r>
              <a:rPr lang="en-US" altLang="ja-JP">
                <a:solidFill>
                  <a:srgbClr val="FF0000"/>
                </a:solidFill>
              </a:rPr>
              <a:t>.max()</a:t>
            </a:r>
            <a:r>
              <a:rPr lang="en-US" altLang="ja-JP"/>
              <a:t>.reset_index()</a:t>
            </a:r>
          </a:p>
          <a:p>
            <a:pPr lvl="1"/>
            <a:endParaRPr lang="en-US" altLang="ja-JP"/>
          </a:p>
          <a:p>
            <a:pPr lvl="1"/>
            <a:r>
              <a:rPr lang="en-US" altLang="ja-JP"/>
              <a:t>df.groupby( [ 'species', ' target ' ] )</a:t>
            </a:r>
            <a:r>
              <a:rPr lang="en-US" altLang="ja-JP">
                <a:solidFill>
                  <a:srgbClr val="FF0000"/>
                </a:solidFill>
              </a:rPr>
              <a:t>.min()</a:t>
            </a:r>
            <a:r>
              <a:rPr lang="en-US" altLang="ja-JP"/>
              <a:t>.reset_index()</a:t>
            </a:r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3887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1"/>
            <a:r>
              <a:rPr kumimoji="1" lang="en-US" altLang="ja-JP"/>
              <a:t>df.groupby( [ 'species', ' target ' ] ).mean().reset_index()</a:t>
            </a:r>
            <a:endParaRPr lang="en-US" altLang="ja-JP"/>
          </a:p>
          <a:p>
            <a:pPr lvl="2"/>
            <a:r>
              <a:rPr lang="ja-JP" altLang="en-US"/>
              <a:t>アヤメの種類ごとのがくの高さなどの平均を表示する</a:t>
            </a:r>
            <a:br>
              <a:rPr lang="en-US" altLang="ja-JP"/>
            </a:br>
            <a:endParaRPr lang="en-US" altLang="ja-JP"/>
          </a:p>
          <a:p>
            <a:pPr lvl="1"/>
            <a:r>
              <a:rPr lang="en-US" altLang="ja-JP"/>
              <a:t>df.groupby( [ 'species', ' target ' ] )</a:t>
            </a:r>
            <a:r>
              <a:rPr lang="en-US" altLang="ja-JP">
                <a:solidFill>
                  <a:srgbClr val="FF0000"/>
                </a:solidFill>
              </a:rPr>
              <a:t>.max()</a:t>
            </a:r>
            <a:r>
              <a:rPr lang="en-US" altLang="ja-JP"/>
              <a:t>.reset_index()</a:t>
            </a:r>
          </a:p>
          <a:p>
            <a:pPr lvl="1"/>
            <a:endParaRPr lang="en-US" altLang="ja-JP"/>
          </a:p>
          <a:p>
            <a:pPr lvl="1"/>
            <a:r>
              <a:rPr lang="en-US" altLang="ja-JP"/>
              <a:t>df.groupby( [ 'species', ' target ' ] )</a:t>
            </a:r>
            <a:r>
              <a:rPr lang="en-US" altLang="ja-JP">
                <a:solidFill>
                  <a:srgbClr val="FF0000"/>
                </a:solidFill>
              </a:rPr>
              <a:t>.min()</a:t>
            </a:r>
            <a:r>
              <a:rPr lang="en-US" altLang="ja-JP"/>
              <a:t>.reset_index()</a:t>
            </a:r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r>
              <a:rPr lang="en-US" altLang="ja-JP"/>
              <a:t>df.pivot( index = 'target', columns = 'species',</a:t>
            </a:r>
            <a:br>
              <a:rPr lang="en-US" altLang="ja-JP"/>
            </a:br>
            <a:r>
              <a:rPr lang="en-US" altLang="ja-JP"/>
              <a:t>                values = 'val' )</a:t>
            </a:r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59</a:t>
            </a:fld>
            <a:endParaRPr kumimoji="1" lang="ja-JP" altLang="en-US"/>
          </a:p>
        </p:txBody>
      </p:sp>
      <p:sp>
        <p:nvSpPr>
          <p:cNvPr id="6" name="矢印: 下 5"/>
          <p:cNvSpPr/>
          <p:nvPr/>
        </p:nvSpPr>
        <p:spPr>
          <a:xfrm>
            <a:off x="4139952" y="4221088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22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Series, </a:t>
            </a:r>
            <a:r>
              <a:rPr lang="en-US" altLang="ja-JP" err="1"/>
              <a:t>DataFrame</a:t>
            </a:r>
            <a:r>
              <a:rPr lang="en-US" altLang="ja-JP"/>
              <a:t> </a:t>
            </a:r>
            <a:r>
              <a:rPr lang="ja-JP" altLang="en-US"/>
              <a:t>の作成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Series</a:t>
            </a:r>
          </a:p>
          <a:p>
            <a:pPr marL="0" indent="0">
              <a:buNone/>
            </a:pPr>
            <a:r>
              <a:rPr lang="ja-JP" altLang="en-US"/>
              <a:t>　</a:t>
            </a:r>
            <a:r>
              <a:rPr lang="en-US" altLang="ja-JP"/>
              <a:t>s = </a:t>
            </a:r>
            <a:r>
              <a:rPr lang="en-US" altLang="ja-JP" err="1"/>
              <a:t>pd.Series</a:t>
            </a:r>
            <a:r>
              <a:rPr lang="en-US" altLang="ja-JP"/>
              <a:t> ( </a:t>
            </a:r>
            <a:r>
              <a:rPr lang="en-US" altLang="ja-JP" u="dbl">
                <a:uFill>
                  <a:solidFill>
                    <a:srgbClr val="FF0000"/>
                  </a:solidFill>
                </a:uFill>
              </a:rPr>
              <a:t>[ 'Alice', 'Bob' ] </a:t>
            </a:r>
            <a:r>
              <a:rPr lang="en-US" altLang="ja-JP"/>
              <a:t>)   </a:t>
            </a:r>
            <a:r>
              <a:rPr lang="ja-JP" altLang="en-US">
                <a:solidFill>
                  <a:srgbClr val="FF0000"/>
                </a:solidFill>
              </a:rPr>
              <a:t>←リスト</a:t>
            </a:r>
            <a:endParaRPr lang="en-US" altLang="ja-JP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FF0000"/>
                </a:solidFill>
              </a:rPr>
              <a:t>　　　　　　　　　　</a:t>
            </a:r>
            <a:r>
              <a:rPr lang="ja-JP" altLang="en-US"/>
              <a:t>もしくは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　</a:t>
            </a:r>
            <a:r>
              <a:rPr lang="en-US" altLang="ja-JP"/>
              <a:t>s = </a:t>
            </a:r>
            <a:r>
              <a:rPr lang="en-US" altLang="ja-JP" err="1"/>
              <a:t>pd.Series</a:t>
            </a:r>
            <a:r>
              <a:rPr lang="en-US" altLang="ja-JP"/>
              <a:t> ( </a:t>
            </a:r>
            <a:r>
              <a:rPr lang="en-US" altLang="ja-JP" u="dbl">
                <a:uFill>
                  <a:solidFill>
                    <a:srgbClr val="FF0000"/>
                  </a:solidFill>
                </a:uFill>
              </a:rPr>
              <a:t>{ 0: 'Alice' , 1: 'Bob'}</a:t>
            </a:r>
            <a:r>
              <a:rPr lang="ja-JP" altLang="en-US" u="dbl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altLang="ja-JP"/>
              <a:t>)</a:t>
            </a:r>
            <a:r>
              <a:rPr lang="ja-JP" altLang="en-US">
                <a:solidFill>
                  <a:srgbClr val="FF0000"/>
                </a:solidFill>
              </a:rPr>
              <a:t>  ←辞書</a:t>
            </a:r>
            <a:endParaRPr lang="en-US" altLang="ja-JP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0" y="4294247"/>
            <a:ext cx="47565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/>
              <a:t>辞書の場合，</a:t>
            </a:r>
            <a:endParaRPr lang="en-US" altLang="ja-JP" sz="3200"/>
          </a:p>
          <a:p>
            <a:r>
              <a:rPr lang="ja-JP" altLang="en-US" sz="3200"/>
              <a:t>キーを変えることで</a:t>
            </a:r>
            <a:endParaRPr lang="en-US" altLang="ja-JP" sz="3200"/>
          </a:p>
          <a:p>
            <a:r>
              <a:rPr lang="ja-JP" altLang="en-US" sz="3200"/>
              <a:t>インデックスを変更できる</a:t>
            </a:r>
            <a:endParaRPr lang="en-US" altLang="ja-JP" sz="3200"/>
          </a:p>
          <a:p>
            <a:endParaRPr kumimoji="1" lang="ja-JP" altLang="en-US" sz="320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293095"/>
            <a:ext cx="3473004" cy="18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642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lvl="1"/>
            <a:r>
              <a:rPr lang="en-US" altLang="ja-JP"/>
              <a:t>df.pivot( index = 'target', columns = 'species',</a:t>
            </a:r>
            <a:br>
              <a:rPr lang="en-US" altLang="ja-JP"/>
            </a:br>
            <a:r>
              <a:rPr lang="en-US" altLang="ja-JP"/>
              <a:t>                values = 'val' )</a:t>
            </a:r>
          </a:p>
          <a:p>
            <a:pPr lvl="1"/>
            <a:endParaRPr lang="en-US" altLang="ja-JP"/>
          </a:p>
          <a:p>
            <a:pPr lvl="1"/>
            <a:endParaRPr lang="en-US" altLang="ja-JP"/>
          </a:p>
          <a:p>
            <a:pPr lvl="1"/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60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844824"/>
            <a:ext cx="3672408" cy="2217524"/>
          </a:xfrm>
          <a:prstGeom prst="rect">
            <a:avLst/>
          </a:prstGeom>
        </p:spPr>
      </p:pic>
      <p:sp>
        <p:nvSpPr>
          <p:cNvPr id="7" name="吹き出し: 左矢印 6"/>
          <p:cNvSpPr/>
          <p:nvPr/>
        </p:nvSpPr>
        <p:spPr>
          <a:xfrm>
            <a:off x="4716016" y="1974116"/>
            <a:ext cx="3384376" cy="2088232"/>
          </a:xfrm>
          <a:prstGeom prst="leftArrowCallout">
            <a:avLst>
              <a:gd name="adj1" fmla="val 10988"/>
              <a:gd name="adj2" fmla="val 10404"/>
              <a:gd name="adj3" fmla="val 20329"/>
              <a:gd name="adj4" fmla="val 779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97760" y="2538087"/>
            <a:ext cx="2602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部位と種別ごとの平均のクロス集計</a:t>
            </a:r>
          </a:p>
        </p:txBody>
      </p:sp>
    </p:spTree>
    <p:extLst>
      <p:ext uri="{BB962C8B-B14F-4D97-AF65-F5344CB8AC3E}">
        <p14:creationId xmlns:p14="http://schemas.microsoft.com/office/powerpoint/2010/main" val="6826771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39136" cy="4525963"/>
          </a:xfrm>
        </p:spPr>
        <p:txBody>
          <a:bodyPr/>
          <a:lstStyle/>
          <a:p>
            <a:r>
              <a:rPr kumimoji="1" lang="ja-JP" altLang="en-US"/>
              <a:t>描画</a:t>
            </a:r>
            <a:endParaRPr kumimoji="1" lang="en-US" altLang="ja-JP"/>
          </a:p>
          <a:p>
            <a:pPr lvl="1"/>
            <a:r>
              <a:rPr kumimoji="1" lang="en-US" altLang="ja-JP"/>
              <a:t>matplotlib </a:t>
            </a:r>
            <a:r>
              <a:rPr kumimoji="1" lang="ja-JP" altLang="en-US"/>
              <a:t>を用いての</a:t>
            </a:r>
            <a:br>
              <a:rPr kumimoji="1" lang="en-US" altLang="ja-JP"/>
            </a:br>
            <a:r>
              <a:rPr kumimoji="1" lang="ja-JP" altLang="en-US"/>
              <a:t>描画が簡単に行える</a:t>
            </a:r>
            <a:endParaRPr kumimoji="1" lang="en-US" altLang="ja-JP"/>
          </a:p>
          <a:p>
            <a:pPr lvl="1"/>
            <a:endParaRPr lang="en-US" altLang="ja-JP"/>
          </a:p>
          <a:p>
            <a:pPr lvl="1"/>
            <a:r>
              <a:rPr kumimoji="1" lang="en-US" altLang="ja-JP"/>
              <a:t>import matplotlib.pyplot  as plt</a:t>
            </a:r>
          </a:p>
          <a:p>
            <a:pPr lvl="1"/>
            <a:r>
              <a:rPr lang="en-US" altLang="ja-JP"/>
              <a:t>% matplotlib inline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3099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ja-JP" altLang="en-US"/>
              <a:t>折れ線グラフ</a:t>
            </a:r>
            <a:endParaRPr lang="en-US" altLang="ja-JP"/>
          </a:p>
          <a:p>
            <a:pPr lvl="1"/>
            <a:r>
              <a:rPr kumimoji="1" lang="en-US" altLang="ja-JP"/>
              <a:t>df.plot()</a:t>
            </a:r>
          </a:p>
          <a:p>
            <a:pPr lvl="1"/>
            <a:r>
              <a:rPr lang="en-US" altLang="ja-JP"/>
              <a:t>plt.show() (</a:t>
            </a:r>
            <a:r>
              <a:rPr lang="ja-JP" altLang="en-US"/>
              <a:t>以降は記載省略</a:t>
            </a:r>
            <a:r>
              <a:rPr lang="en-US" altLang="ja-JP"/>
              <a:t>)</a:t>
            </a:r>
            <a:br>
              <a:rPr lang="en-US" altLang="ja-JP"/>
            </a:br>
            <a:br>
              <a:rPr lang="en-US" altLang="ja-JP"/>
            </a:br>
            <a:endParaRPr lang="en-US" altLang="ja-JP"/>
          </a:p>
          <a:p>
            <a:r>
              <a:rPr lang="ja-JP" altLang="en-US"/>
              <a:t>平均の棒グラフ</a:t>
            </a:r>
            <a:endParaRPr lang="en-US" altLang="ja-JP"/>
          </a:p>
          <a:p>
            <a:pPr lvl="1"/>
            <a:r>
              <a:rPr kumimoji="1" lang="en-US" altLang="ja-JP"/>
              <a:t>df.mean().plot(kind = 'bar')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62</a:t>
            </a:fld>
            <a:endParaRPr kumimoji="1" lang="ja-JP" altLang="en-US"/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8064" y="1196752"/>
            <a:ext cx="2952328" cy="247460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872" y="3846029"/>
            <a:ext cx="302895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952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iris </a:t>
            </a:r>
            <a:r>
              <a:rPr lang="ja-JP" altLang="en-US"/>
              <a:t>データを用いた計算や描画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ja-JP" altLang="en-US"/>
              <a:t>散布図</a:t>
            </a:r>
            <a:endParaRPr lang="en-US" altLang="ja-JP"/>
          </a:p>
          <a:p>
            <a:pPr lvl="1"/>
            <a:r>
              <a:rPr lang="en-US" altLang="ja-JP"/>
              <a:t>df.plot('sepal_length',</a:t>
            </a:r>
            <a:br>
              <a:rPr lang="en-US" altLang="ja-JP"/>
            </a:br>
            <a:r>
              <a:rPr lang="en-US" altLang="ja-JP"/>
              <a:t>             'sepal_width',</a:t>
            </a:r>
            <a:br>
              <a:rPr lang="en-US" altLang="ja-JP"/>
            </a:br>
            <a:r>
              <a:rPr lang="en-US" altLang="ja-JP"/>
              <a:t>              kind='scatter') </a:t>
            </a:r>
          </a:p>
          <a:p>
            <a:endParaRPr lang="en-US" altLang="ja-JP"/>
          </a:p>
          <a:p>
            <a:r>
              <a:rPr lang="ja-JP" altLang="en-US"/>
              <a:t>ヒストグラム</a:t>
            </a:r>
            <a:endParaRPr lang="en-US" altLang="ja-JP"/>
          </a:p>
          <a:p>
            <a:pPr lvl="1"/>
            <a:r>
              <a:rPr kumimoji="1" lang="en-US" altLang="ja-JP"/>
              <a:t>df.hist()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63</a:t>
            </a:fld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63474" y="1216932"/>
            <a:ext cx="3379451" cy="26700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049" y="4068028"/>
            <a:ext cx="316230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7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アクセサ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/>
              <a:t>アクセサとは</a:t>
            </a:r>
            <a:endParaRPr kumimoji="1" lang="en-US" altLang="ja-JP"/>
          </a:p>
          <a:p>
            <a:pPr lvl="1"/>
            <a:r>
              <a:rPr lang="ja-JP" altLang="en-US"/>
              <a:t>オブジェクト指向プログラミングの用語で，</a:t>
            </a:r>
            <a:br>
              <a:rPr lang="en-US" altLang="ja-JP"/>
            </a:br>
            <a:r>
              <a:rPr lang="ja-JP" altLang="en-US"/>
              <a:t>メンバ変数にアクセスできるように用意された</a:t>
            </a:r>
            <a:br>
              <a:rPr lang="en-US" altLang="ja-JP"/>
            </a:br>
            <a:r>
              <a:rPr lang="ja-JP" altLang="en-US"/>
              <a:t>メソッドであり，メンバ変数のように利用できる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64</a:t>
            </a:fld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69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アクセサ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/>
              <a:t>アクセサとは</a:t>
            </a:r>
            <a:endParaRPr kumimoji="1" lang="en-US" altLang="ja-JP"/>
          </a:p>
          <a:p>
            <a:pPr lvl="1"/>
            <a:r>
              <a:rPr lang="ja-JP" altLang="en-US"/>
              <a:t>オブジェクト指向プログラミングの用語で，</a:t>
            </a:r>
            <a:br>
              <a:rPr lang="en-US" altLang="ja-JP"/>
            </a:br>
            <a:r>
              <a:rPr lang="ja-JP" altLang="en-US"/>
              <a:t>メンバ変数にアクセスできるように用意された</a:t>
            </a:r>
            <a:br>
              <a:rPr lang="en-US" altLang="ja-JP"/>
            </a:br>
            <a:r>
              <a:rPr lang="ja-JP" altLang="en-US"/>
              <a:t>メソッドであり，メンバ変数のように利用できる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en-US" altLang="ja-JP"/>
          </a:p>
          <a:p>
            <a:pPr lvl="1"/>
            <a:r>
              <a:rPr lang="ja-JP" altLang="en-US"/>
              <a:t>特定の属性 </a:t>
            </a:r>
            <a:r>
              <a:rPr lang="en-US" altLang="ja-JP"/>
              <a:t>(str</a:t>
            </a:r>
            <a:r>
              <a:rPr lang="ja-JP" altLang="en-US"/>
              <a:t>型や</a:t>
            </a:r>
            <a:r>
              <a:rPr lang="en-US" altLang="ja-JP"/>
              <a:t>dt</a:t>
            </a:r>
            <a:r>
              <a:rPr lang="ja-JP" altLang="en-US"/>
              <a:t>型など</a:t>
            </a:r>
            <a:r>
              <a:rPr lang="en-US" altLang="ja-JP"/>
              <a:t>) </a:t>
            </a:r>
            <a:r>
              <a:rPr lang="ja-JP" altLang="en-US"/>
              <a:t>に対して，</a:t>
            </a:r>
            <a:br>
              <a:rPr lang="en-US" altLang="ja-JP"/>
            </a:br>
            <a:r>
              <a:rPr lang="ja-JP" altLang="en-US"/>
              <a:t>操作を行えるようにするための</a:t>
            </a:r>
            <a:br>
              <a:rPr lang="en-US" altLang="ja-JP"/>
            </a:br>
            <a:r>
              <a:rPr lang="ja-JP" altLang="en-US"/>
              <a:t>橋渡し的なメソッド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65</a:t>
            </a:fld>
            <a:endParaRPr kumimoji="1" lang="ja-JP" altLang="en-US"/>
          </a:p>
        </p:txBody>
      </p:sp>
      <p:sp>
        <p:nvSpPr>
          <p:cNvPr id="6" name="矢印: 右 5"/>
          <p:cNvSpPr/>
          <p:nvPr/>
        </p:nvSpPr>
        <p:spPr>
          <a:xfrm>
            <a:off x="4495800" y="2564904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338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237" y="2996952"/>
            <a:ext cx="4990915" cy="203540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文字列 </a:t>
            </a:r>
            <a:r>
              <a:rPr kumimoji="1" lang="en-US" altLang="ja-JP"/>
              <a:t>( str ) </a:t>
            </a:r>
            <a:r>
              <a:rPr kumimoji="1" lang="ja-JP" altLang="en-US"/>
              <a:t>アクセサ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kumimoji="1" lang="en-US" altLang="ja-JP"/>
              <a:t>Series </a:t>
            </a:r>
            <a:r>
              <a:rPr kumimoji="1" lang="ja-JP" altLang="en-US"/>
              <a:t>が文字列型だと， </a:t>
            </a:r>
            <a:r>
              <a:rPr kumimoji="1" lang="en-US" altLang="ja-JP"/>
              <a:t>str</a:t>
            </a:r>
            <a:r>
              <a:rPr kumimoji="1" lang="ja-JP" altLang="en-US"/>
              <a:t>アクセサを用いることができる．</a:t>
            </a:r>
            <a:endParaRPr lang="en-US" altLang="ja-JP"/>
          </a:p>
          <a:p>
            <a:pPr lvl="1"/>
            <a:r>
              <a:rPr lang="ja-JP" altLang="en-US"/>
              <a:t>例</a:t>
            </a:r>
            <a:r>
              <a:rPr lang="en-US" altLang="ja-JP"/>
              <a:t>:</a:t>
            </a:r>
            <a:r>
              <a:rPr lang="ja-JP" altLang="en-US"/>
              <a:t>　航空機の乗客数のデータ</a:t>
            </a:r>
            <a:endParaRPr lang="en-US" altLang="ja-JP"/>
          </a:p>
          <a:p>
            <a:pPr lvl="1"/>
            <a:endParaRPr kumimoji="1" lang="en-US" altLang="ja-JP"/>
          </a:p>
          <a:p>
            <a:pPr lvl="1"/>
            <a:endParaRPr lang="en-US" altLang="ja-JP"/>
          </a:p>
          <a:p>
            <a:pPr lvl="1"/>
            <a:endParaRPr kumimoji="1" lang="en-US" altLang="ja-JP"/>
          </a:p>
          <a:p>
            <a:pPr lvl="1"/>
            <a:endParaRPr lang="en-US" altLang="ja-JP"/>
          </a:p>
          <a:p>
            <a:pPr lvl="1"/>
            <a:endParaRPr kumimoji="1"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4419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237" y="2996952"/>
            <a:ext cx="4990915" cy="203540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文字列 </a:t>
            </a:r>
            <a:r>
              <a:rPr kumimoji="1" lang="en-US" altLang="ja-JP"/>
              <a:t>( str ) </a:t>
            </a:r>
            <a:r>
              <a:rPr kumimoji="1" lang="ja-JP" altLang="en-US"/>
              <a:t>アクセサ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kumimoji="1" lang="en-US" altLang="ja-JP"/>
              <a:t>Series </a:t>
            </a:r>
            <a:r>
              <a:rPr kumimoji="1" lang="ja-JP" altLang="en-US"/>
              <a:t>が文字列型だと， </a:t>
            </a:r>
            <a:r>
              <a:rPr kumimoji="1" lang="en-US" altLang="ja-JP"/>
              <a:t>str</a:t>
            </a:r>
            <a:r>
              <a:rPr kumimoji="1" lang="ja-JP" altLang="en-US"/>
              <a:t>アクセサを用いることができる．</a:t>
            </a:r>
            <a:endParaRPr lang="en-US" altLang="ja-JP"/>
          </a:p>
          <a:p>
            <a:pPr lvl="1"/>
            <a:r>
              <a:rPr lang="ja-JP" altLang="en-US"/>
              <a:t>例</a:t>
            </a:r>
            <a:r>
              <a:rPr lang="en-US" altLang="ja-JP"/>
              <a:t>:</a:t>
            </a:r>
            <a:r>
              <a:rPr lang="ja-JP" altLang="en-US"/>
              <a:t>　航空機の乗客数のデータ</a:t>
            </a:r>
            <a:endParaRPr lang="en-US" altLang="ja-JP"/>
          </a:p>
          <a:p>
            <a:pPr lvl="1"/>
            <a:endParaRPr kumimoji="1" lang="en-US" altLang="ja-JP"/>
          </a:p>
          <a:p>
            <a:pPr lvl="1"/>
            <a:endParaRPr lang="en-US" altLang="ja-JP"/>
          </a:p>
          <a:p>
            <a:pPr lvl="1"/>
            <a:endParaRPr kumimoji="1" lang="en-US" altLang="ja-JP"/>
          </a:p>
          <a:p>
            <a:pPr lvl="1"/>
            <a:endParaRPr lang="en-US" altLang="ja-JP"/>
          </a:p>
          <a:p>
            <a:pPr lvl="1"/>
            <a:endParaRPr kumimoji="1" lang="en-US" altLang="ja-JP"/>
          </a:p>
          <a:p>
            <a:pPr lvl="1"/>
            <a:r>
              <a:rPr kumimoji="1" lang="en-US" altLang="ja-JP"/>
              <a:t>df [ 'month' ] </a:t>
            </a:r>
            <a:r>
              <a:rPr kumimoji="1" lang="en-US" altLang="ja-JP">
                <a:solidFill>
                  <a:srgbClr val="FF0000"/>
                </a:solidFill>
              </a:rPr>
              <a:t>.str </a:t>
            </a:r>
            <a:r>
              <a:rPr kumimoji="1" lang="en-US" altLang="ja-JP"/>
              <a:t>.</a:t>
            </a:r>
            <a:r>
              <a:rPr kumimoji="1" lang="ja-JP" altLang="en-US"/>
              <a:t>メソッド</a:t>
            </a:r>
            <a:endParaRPr kumimoji="1" lang="en-US" altLang="ja-JP">
              <a:solidFill>
                <a:srgbClr val="FF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67</a:t>
            </a:fld>
            <a:endParaRPr kumimoji="1" lang="ja-JP" altLang="en-US"/>
          </a:p>
        </p:txBody>
      </p:sp>
      <p:sp>
        <p:nvSpPr>
          <p:cNvPr id="4" name="四角形: 角を丸くする 3"/>
          <p:cNvSpPr/>
          <p:nvPr/>
        </p:nvSpPr>
        <p:spPr>
          <a:xfrm>
            <a:off x="3275856" y="2971040"/>
            <a:ext cx="1296144" cy="20613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086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/>
              <a:t>文字列 </a:t>
            </a:r>
            <a:r>
              <a:rPr lang="en-US" altLang="ja-JP"/>
              <a:t>( str ) </a:t>
            </a:r>
            <a:r>
              <a:rPr lang="ja-JP" altLang="en-US"/>
              <a:t>アクセサ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ja-JP" altLang="en-US"/>
              <a:t>例</a:t>
            </a:r>
            <a:endParaRPr lang="en-US" altLang="ja-JP"/>
          </a:p>
          <a:p>
            <a:pPr lvl="1"/>
            <a:r>
              <a:rPr lang="en-US" altLang="ja-JP"/>
              <a:t> df['month'].str.split( 'a' )</a:t>
            </a:r>
            <a:br>
              <a:rPr lang="en-US" altLang="ja-JP"/>
            </a:br>
            <a:r>
              <a:rPr lang="ja-JP" altLang="en-US"/>
              <a:t>文字列 </a:t>
            </a:r>
            <a:r>
              <a:rPr lang="en-US" altLang="ja-JP"/>
              <a:t>a </a:t>
            </a:r>
            <a:r>
              <a:rPr lang="ja-JP" altLang="en-US"/>
              <a:t>で区切る</a:t>
            </a:r>
            <a:endParaRPr lang="en-US" altLang="ja-JP"/>
          </a:p>
          <a:p>
            <a:pPr lvl="1"/>
            <a:endParaRPr kumimoji="1" lang="en-US" altLang="ja-JP"/>
          </a:p>
          <a:p>
            <a:pPr lvl="1"/>
            <a:endParaRPr kumimoji="1" lang="ja-JP" altLang="en-US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91024" y="1599816"/>
            <a:ext cx="4301456" cy="1754226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68</a:t>
            </a:fld>
            <a:endParaRPr kumimoji="1" lang="ja-JP" altLang="en-US"/>
          </a:p>
        </p:txBody>
      </p:sp>
      <p:sp>
        <p:nvSpPr>
          <p:cNvPr id="9" name="矢印: 下 8"/>
          <p:cNvSpPr/>
          <p:nvPr/>
        </p:nvSpPr>
        <p:spPr>
          <a:xfrm>
            <a:off x="6444208" y="3449568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4293096"/>
            <a:ext cx="2206442" cy="190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419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/>
              <a:t>文字列 </a:t>
            </a:r>
            <a:r>
              <a:rPr lang="en-US" altLang="ja-JP"/>
              <a:t>( str ) </a:t>
            </a:r>
            <a:r>
              <a:rPr lang="ja-JP" altLang="en-US"/>
              <a:t>アクセサ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ja-JP" altLang="en-US"/>
              <a:t>例</a:t>
            </a:r>
            <a:endParaRPr lang="en-US" altLang="ja-JP"/>
          </a:p>
          <a:p>
            <a:pPr lvl="1"/>
            <a:r>
              <a:rPr lang="en-US" altLang="ja-JP"/>
              <a:t> df['month'].str.split( 'a' )</a:t>
            </a:r>
            <a:br>
              <a:rPr lang="en-US" altLang="ja-JP"/>
            </a:br>
            <a:r>
              <a:rPr lang="ja-JP" altLang="en-US"/>
              <a:t>文字列 </a:t>
            </a:r>
            <a:r>
              <a:rPr lang="en-US" altLang="ja-JP"/>
              <a:t>a </a:t>
            </a:r>
            <a:r>
              <a:rPr lang="ja-JP" altLang="en-US"/>
              <a:t>で区切る</a:t>
            </a:r>
            <a:endParaRPr lang="en-US" altLang="ja-JP"/>
          </a:p>
          <a:p>
            <a:pPr lvl="1"/>
            <a:endParaRPr kumimoji="1" lang="en-US" altLang="ja-JP"/>
          </a:p>
          <a:p>
            <a:pPr lvl="1"/>
            <a:r>
              <a:rPr lang="en-US" altLang="ja-JP"/>
              <a:t>df['month'].str.startswith( 'Ja' )</a:t>
            </a:r>
            <a:br>
              <a:rPr lang="en-US" altLang="ja-JP"/>
            </a:br>
            <a:r>
              <a:rPr lang="en-US" altLang="ja-JP"/>
              <a:t>Ja </a:t>
            </a:r>
            <a:r>
              <a:rPr lang="ja-JP" altLang="en-US"/>
              <a:t>で始まるものを </a:t>
            </a:r>
            <a:r>
              <a:rPr lang="en-US" altLang="ja-JP"/>
              <a:t>True</a:t>
            </a:r>
            <a:br>
              <a:rPr lang="en-US" altLang="ja-JP"/>
            </a:br>
            <a:r>
              <a:rPr lang="ja-JP" altLang="en-US"/>
              <a:t>そうでないものを </a:t>
            </a:r>
            <a:r>
              <a:rPr lang="en-US" altLang="ja-JP"/>
              <a:t>False</a:t>
            </a:r>
          </a:p>
          <a:p>
            <a:pPr lvl="1"/>
            <a:endParaRPr kumimoji="1" lang="ja-JP" altLang="en-US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91024" y="1599816"/>
            <a:ext cx="4301456" cy="1754226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69</a:t>
            </a:fld>
            <a:endParaRPr kumimoji="1" lang="ja-JP" altLang="en-US"/>
          </a:p>
        </p:txBody>
      </p:sp>
      <p:sp>
        <p:nvSpPr>
          <p:cNvPr id="9" name="矢印: 下 8"/>
          <p:cNvSpPr/>
          <p:nvPr/>
        </p:nvSpPr>
        <p:spPr>
          <a:xfrm>
            <a:off x="6444208" y="3449568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5850" y="4258585"/>
            <a:ext cx="2192780" cy="189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1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Series, </a:t>
            </a:r>
            <a:r>
              <a:rPr lang="en-US" altLang="ja-JP" err="1"/>
              <a:t>DataFrame</a:t>
            </a:r>
            <a:r>
              <a:rPr lang="en-US" altLang="ja-JP"/>
              <a:t> </a:t>
            </a:r>
            <a:r>
              <a:rPr lang="ja-JP" altLang="en-US"/>
              <a:t>の作成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Series</a:t>
            </a:r>
          </a:p>
          <a:p>
            <a:pPr marL="0" indent="0">
              <a:buNone/>
            </a:pPr>
            <a:r>
              <a:rPr lang="ja-JP" altLang="en-US"/>
              <a:t>　</a:t>
            </a:r>
            <a:r>
              <a:rPr lang="en-US" altLang="ja-JP"/>
              <a:t>s = </a:t>
            </a:r>
            <a:r>
              <a:rPr lang="en-US" altLang="ja-JP" err="1"/>
              <a:t>pd.Series</a:t>
            </a:r>
            <a:r>
              <a:rPr lang="en-US" altLang="ja-JP"/>
              <a:t> ( </a:t>
            </a:r>
            <a:r>
              <a:rPr lang="en-US" altLang="ja-JP" u="dbl">
                <a:uFill>
                  <a:solidFill>
                    <a:srgbClr val="FF0000"/>
                  </a:solidFill>
                </a:uFill>
              </a:rPr>
              <a:t>[ 'Alice', 'Bob' ] </a:t>
            </a:r>
            <a:r>
              <a:rPr lang="en-US" altLang="ja-JP"/>
              <a:t>)   </a:t>
            </a:r>
            <a:r>
              <a:rPr lang="ja-JP" altLang="en-US">
                <a:solidFill>
                  <a:srgbClr val="FF0000"/>
                </a:solidFill>
              </a:rPr>
              <a:t>←リスト</a:t>
            </a:r>
            <a:endParaRPr lang="en-US" altLang="ja-JP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FF0000"/>
                </a:solidFill>
              </a:rPr>
              <a:t>　　　　　　　　　　</a:t>
            </a:r>
            <a:r>
              <a:rPr lang="ja-JP" altLang="en-US"/>
              <a:t>もしくは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　</a:t>
            </a:r>
            <a:r>
              <a:rPr lang="en-US" altLang="ja-JP"/>
              <a:t>s = </a:t>
            </a:r>
            <a:r>
              <a:rPr lang="en-US" altLang="ja-JP" err="1"/>
              <a:t>pd.Series</a:t>
            </a:r>
            <a:r>
              <a:rPr lang="en-US" altLang="ja-JP"/>
              <a:t> ( </a:t>
            </a:r>
            <a:r>
              <a:rPr lang="en-US" altLang="ja-JP" u="dbl">
                <a:uFill>
                  <a:solidFill>
                    <a:srgbClr val="FF0000"/>
                  </a:solidFill>
                </a:uFill>
              </a:rPr>
              <a:t>{ </a:t>
            </a:r>
            <a:r>
              <a:rPr lang="en-US" altLang="ja-JP" u="dbl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</a:rPr>
              <a:t>'A'</a:t>
            </a:r>
            <a:r>
              <a:rPr lang="en-US" altLang="ja-JP" u="dbl">
                <a:uFill>
                  <a:solidFill>
                    <a:srgbClr val="FF0000"/>
                  </a:solidFill>
                </a:uFill>
              </a:rPr>
              <a:t>: 'Alice' , </a:t>
            </a:r>
            <a:r>
              <a:rPr lang="en-US" altLang="ja-JP" u="dbl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</a:rPr>
              <a:t>'B'</a:t>
            </a:r>
            <a:r>
              <a:rPr lang="en-US" altLang="ja-JP" u="dbl">
                <a:uFill>
                  <a:solidFill>
                    <a:srgbClr val="FF0000"/>
                  </a:solidFill>
                </a:uFill>
              </a:rPr>
              <a:t>: 'Bob' }</a:t>
            </a:r>
            <a:r>
              <a:rPr lang="ja-JP" altLang="en-US" u="dbl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altLang="ja-JP"/>
              <a:t>)</a:t>
            </a:r>
            <a:r>
              <a:rPr lang="ja-JP" altLang="en-US">
                <a:solidFill>
                  <a:srgbClr val="FF0000"/>
                </a:solidFill>
              </a:rPr>
              <a:t>  </a:t>
            </a:r>
            <a:endParaRPr lang="en-US" altLang="ja-JP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0" y="4294247"/>
            <a:ext cx="47565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/>
              <a:t>辞書の場合，</a:t>
            </a:r>
            <a:endParaRPr lang="en-US" altLang="ja-JP" sz="3200"/>
          </a:p>
          <a:p>
            <a:r>
              <a:rPr lang="ja-JP" altLang="en-US" sz="3200"/>
              <a:t>キーを変えることで</a:t>
            </a:r>
            <a:endParaRPr lang="en-US" altLang="ja-JP" sz="3200"/>
          </a:p>
          <a:p>
            <a:r>
              <a:rPr lang="ja-JP" altLang="en-US" sz="3200"/>
              <a:t>インデックスを変更できる</a:t>
            </a:r>
            <a:endParaRPr lang="en-US" altLang="ja-JP" sz="3200"/>
          </a:p>
          <a:p>
            <a:endParaRPr kumimoji="1" lang="ja-JP" altLang="en-US" sz="320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431" y="4293094"/>
            <a:ext cx="3473006" cy="183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896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Excel</a:t>
            </a:r>
            <a:r>
              <a:rPr lang="ja-JP" altLang="en-US"/>
              <a:t> や </a:t>
            </a:r>
            <a:r>
              <a:rPr lang="en-US" altLang="ja-JP"/>
              <a:t>CSV </a:t>
            </a:r>
            <a:r>
              <a:rPr lang="ja-JP" altLang="en-US"/>
              <a:t>ファイルの読み方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pd.read_excel</a:t>
            </a:r>
            <a:r>
              <a:rPr kumimoji="1" lang="en-US" altLang="ja-JP" dirty="0"/>
              <a:t>('</a:t>
            </a:r>
            <a:r>
              <a:rPr kumimoji="1" lang="ja-JP" altLang="en-US" dirty="0"/>
              <a:t>ファイル名</a:t>
            </a:r>
            <a:r>
              <a:rPr lang="en-US" altLang="ja-JP" dirty="0"/>
              <a:t>.</a:t>
            </a:r>
            <a:r>
              <a:rPr lang="en-US" altLang="ja-JP" dirty="0" err="1"/>
              <a:t>xlsx</a:t>
            </a:r>
            <a:r>
              <a:rPr lang="en-US" altLang="ja-JP" dirty="0"/>
              <a:t>'</a:t>
            </a:r>
            <a:r>
              <a:rPr kumimoji="1" lang="en-US" altLang="ja-JP" dirty="0"/>
              <a:t>)</a:t>
            </a:r>
          </a:p>
          <a:p>
            <a:endParaRPr kumimoji="1" lang="en-US" altLang="ja-JP" dirty="0"/>
          </a:p>
          <a:p>
            <a:r>
              <a:rPr lang="en-US" altLang="ja-JP" dirty="0" err="1"/>
              <a:t>pd.read_csv</a:t>
            </a:r>
            <a:r>
              <a:rPr lang="en-US" altLang="ja-JP" dirty="0"/>
              <a:t>('</a:t>
            </a:r>
            <a:r>
              <a:rPr lang="ja-JP" altLang="en-US" dirty="0"/>
              <a:t>ファイル名</a:t>
            </a:r>
            <a:r>
              <a:rPr lang="en-US" altLang="ja-JP" dirty="0"/>
              <a:t>.csv')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62162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/>
              <a:t>問題</a:t>
            </a:r>
            <a:r>
              <a:rPr lang="en-US" altLang="ja-JP"/>
              <a:t>. 4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1"/>
            <a:ext cx="8686800" cy="5524723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タイタニック号の生死者</a:t>
            </a:r>
            <a:r>
              <a:rPr kumimoji="1" lang="ja-JP" altLang="en-US" sz="2800" dirty="0"/>
              <a:t>データを作成し</a:t>
            </a:r>
            <a:endParaRPr kumimoji="1" lang="en-US" altLang="ja-JP" sz="2800" dirty="0"/>
          </a:p>
          <a:p>
            <a:pPr lvl="1"/>
            <a:r>
              <a:rPr lang="ja-JP" altLang="en-US" sz="2400" dirty="0"/>
              <a:t>①　年齢の欠損値を含む行を除いた要約統計量</a:t>
            </a:r>
            <a:br>
              <a:rPr lang="en-US" altLang="ja-JP" sz="2400" dirty="0"/>
            </a:br>
            <a:r>
              <a:rPr lang="ja-JP" altLang="en-US" sz="2400" dirty="0"/>
              <a:t>　　を表示しなさい</a:t>
            </a:r>
            <a:endParaRPr lang="en-US" altLang="ja-JP" sz="2400" dirty="0"/>
          </a:p>
          <a:p>
            <a:pPr lvl="1"/>
            <a:r>
              <a:rPr kumimoji="1" lang="ja-JP" altLang="en-US" sz="2400" dirty="0"/>
              <a:t>②　子供の男女別の平均年齢を表示しなさい</a:t>
            </a:r>
            <a:br>
              <a:rPr kumimoji="1" lang="en-US" altLang="ja-JP" sz="2400" dirty="0"/>
            </a:br>
            <a:r>
              <a:rPr kumimoji="1" lang="ja-JP" altLang="en-US" sz="2400" dirty="0"/>
              <a:t>　　　（生死は問わない）</a:t>
            </a:r>
            <a:endParaRPr kumimoji="1" lang="en-US" altLang="ja-JP" sz="2400" dirty="0"/>
          </a:p>
          <a:p>
            <a:pPr lvl="1"/>
            <a:r>
              <a:rPr lang="ja-JP" altLang="en-US" sz="2400" dirty="0"/>
              <a:t>③　生存した成人男性の</a:t>
            </a:r>
            <a:r>
              <a:rPr lang="ja-JP" altLang="en-US" sz="2400" u="sng" dirty="0"/>
              <a:t>年齢の</a:t>
            </a:r>
            <a:r>
              <a:rPr lang="ja-JP" altLang="en-US" sz="2400" dirty="0"/>
              <a:t>ヒストグラムを</a:t>
            </a:r>
            <a:br>
              <a:rPr lang="en-US" altLang="ja-JP" sz="2400" dirty="0"/>
            </a:br>
            <a:r>
              <a:rPr lang="ja-JP" altLang="en-US" sz="2400" dirty="0"/>
              <a:t>　　 表示しなさい</a:t>
            </a:r>
            <a:r>
              <a:rPr lang="en-US" altLang="ja-JP" sz="2400" dirty="0"/>
              <a:t>(</a:t>
            </a:r>
            <a:r>
              <a:rPr lang="ja-JP" altLang="en-US" sz="2400" dirty="0"/>
              <a:t>欠損値は取り除くこと</a:t>
            </a:r>
            <a:r>
              <a:rPr lang="en-US" altLang="ja-JP" sz="2400" dirty="0"/>
              <a:t>)</a:t>
            </a:r>
            <a:br>
              <a:rPr lang="en-US" altLang="ja-JP" sz="2400" dirty="0"/>
            </a:br>
            <a:r>
              <a:rPr lang="en-US" altLang="ja-JP" sz="2400" dirty="0"/>
              <a:t>        </a:t>
            </a:r>
            <a:r>
              <a:rPr lang="ja-JP" altLang="en-US" sz="2400" dirty="0"/>
              <a:t>なお，ここで成人とは，日本の場合であると</a:t>
            </a:r>
            <a:br>
              <a:rPr lang="en-US" altLang="ja-JP" sz="2400" dirty="0"/>
            </a:br>
            <a:r>
              <a:rPr lang="ja-JP" altLang="en-US" sz="2400" dirty="0"/>
              <a:t>　　  します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800" dirty="0"/>
              <a:t>タイタニック号の生死者データは，</a:t>
            </a:r>
            <a:r>
              <a:rPr lang="en-US" altLang="ja-JP" sz="2800" dirty="0"/>
              <a:t>seaborn </a:t>
            </a:r>
            <a:r>
              <a:rPr lang="ja-JP" altLang="en-US" sz="2800" dirty="0"/>
              <a:t>から作成する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200" dirty="0"/>
              <a:t> from seaborn import </a:t>
            </a:r>
            <a:r>
              <a:rPr lang="en-US" altLang="ja-JP" sz="2200" dirty="0" err="1"/>
              <a:t>load_dataset</a:t>
            </a:r>
            <a:endParaRPr lang="en-US" altLang="ja-JP" sz="2200" dirty="0"/>
          </a:p>
          <a:p>
            <a:pPr marL="0" indent="0">
              <a:buNone/>
            </a:pPr>
            <a:r>
              <a:rPr lang="en-US" altLang="ja-JP" sz="2200" dirty="0"/>
              <a:t> titanic = </a:t>
            </a:r>
            <a:r>
              <a:rPr lang="en-US" altLang="ja-JP" sz="2200" dirty="0" err="1"/>
              <a:t>load_dataset</a:t>
            </a:r>
            <a:r>
              <a:rPr lang="en-US" altLang="ja-JP" sz="2200"/>
              <a:t>( </a:t>
            </a:r>
            <a:r>
              <a:rPr lang="en-US" altLang="ja-JP" sz="2200"/>
              <a:t>'</a:t>
            </a:r>
            <a:r>
              <a:rPr lang="en-US" altLang="ja-JP" sz="2200"/>
              <a:t>titanic' )</a:t>
            </a:r>
            <a:endParaRPr lang="en-US" altLang="ja-JP" sz="2200" dirty="0"/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1298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問題</a:t>
            </a:r>
            <a:r>
              <a:rPr kumimoji="1" lang="en-US" altLang="ja-JP"/>
              <a:t>. 5-</a:t>
            </a:r>
            <a:r>
              <a:rPr lang="en-US" altLang="ja-JP"/>
              <a:t>1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199"/>
            <a:ext cx="8435280" cy="5121275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アメリカの人口調査のデータ </a:t>
            </a:r>
            <a:r>
              <a:rPr kumimoji="1" lang="en-US" altLang="ja-JP" dirty="0"/>
              <a:t>(census.csv) </a:t>
            </a:r>
            <a:r>
              <a:rPr kumimoji="1" lang="ja-JP" altLang="en-US" dirty="0"/>
              <a:t>を</a:t>
            </a:r>
            <a:br>
              <a:rPr kumimoji="1" lang="en-US" altLang="ja-JP" dirty="0"/>
            </a:br>
            <a:r>
              <a:rPr kumimoji="1" lang="ja-JP" altLang="en-US" dirty="0"/>
              <a:t>読み取り，以下の設問に答える関数を作成</a:t>
            </a:r>
            <a:br>
              <a:rPr kumimoji="1" lang="en-US" altLang="ja-JP" dirty="0"/>
            </a:br>
            <a:r>
              <a:rPr kumimoji="1" lang="ja-JP" altLang="en-US" dirty="0"/>
              <a:t>せよ</a:t>
            </a:r>
            <a:br>
              <a:rPr lang="en-US" altLang="ja-JP" dirty="0"/>
            </a:br>
            <a:r>
              <a:rPr lang="ja-JP" altLang="en-US" sz="2000" dirty="0"/>
              <a:t>（ 出典 </a:t>
            </a:r>
            <a:r>
              <a:rPr lang="en-US" altLang="ja-JP" sz="2000"/>
              <a:t>: Co</a:t>
            </a:r>
            <a:r>
              <a:rPr lang="en-US" altLang="ja-JP" sz="2000"/>
              <a:t>r</a:t>
            </a:r>
            <a:r>
              <a:rPr lang="en-US" altLang="ja-JP" sz="2000"/>
              <a:t>sera </a:t>
            </a:r>
            <a:r>
              <a:rPr lang="en-US" altLang="ja-JP" sz="2000" dirty="0"/>
              <a:t>" Introduction to Data Science in Python "</a:t>
            </a:r>
            <a:r>
              <a:rPr lang="ja-JP" altLang="en-US" sz="2000" dirty="0"/>
              <a:t> </a:t>
            </a:r>
            <a:r>
              <a:rPr lang="en-US" altLang="ja-JP" sz="2000" dirty="0"/>
              <a:t>WEEK2 </a:t>
            </a:r>
            <a:r>
              <a:rPr lang="ja-JP" altLang="en-US" sz="2000" dirty="0"/>
              <a:t>の </a:t>
            </a:r>
            <a:r>
              <a:rPr lang="ja-JP" altLang="en-US" sz="2000"/>
              <a:t>課題）</a:t>
            </a:r>
            <a:endParaRPr kumimoji="1" lang="en-US" altLang="ja-JP" dirty="0"/>
          </a:p>
          <a:p>
            <a:pPr lvl="1"/>
            <a:r>
              <a:rPr lang="en-US" altLang="ja-JP" dirty="0"/>
              <a:t>County</a:t>
            </a:r>
            <a:r>
              <a:rPr lang="ja-JP" altLang="en-US" dirty="0"/>
              <a:t>が最も多い </a:t>
            </a:r>
            <a:r>
              <a:rPr lang="en-US" altLang="ja-JP" dirty="0"/>
              <a:t>State</a:t>
            </a:r>
            <a:r>
              <a:rPr lang="ja-JP" altLang="en-US" dirty="0"/>
              <a:t>はどこか，</a:t>
            </a:r>
            <a:br>
              <a:rPr lang="en-US" altLang="ja-JP" dirty="0"/>
            </a:br>
            <a:r>
              <a:rPr lang="ja-JP" altLang="en-US" dirty="0"/>
              <a:t>関数名 </a:t>
            </a:r>
            <a:r>
              <a:rPr lang="en-US" altLang="ja-JP" dirty="0" err="1"/>
              <a:t>answer_one</a:t>
            </a:r>
            <a:r>
              <a:rPr lang="en-US" altLang="ja-JP" dirty="0"/>
              <a:t> </a:t>
            </a:r>
            <a:r>
              <a:rPr lang="ja-JP" altLang="en-US" dirty="0"/>
              <a:t>で作成すること</a:t>
            </a:r>
            <a:br>
              <a:rPr lang="en-US" altLang="ja-JP" dirty="0"/>
            </a:br>
            <a:r>
              <a:rPr lang="ja-JP" altLang="en-US" dirty="0"/>
              <a:t>（ </a:t>
            </a:r>
            <a:r>
              <a:rPr lang="en-US" altLang="ja-JP" dirty="0"/>
              <a:t>Hint : </a:t>
            </a:r>
            <a:r>
              <a:rPr lang="ja-JP" altLang="en-US" dirty="0"/>
              <a:t>返り値は</a:t>
            </a:r>
            <a:r>
              <a:rPr lang="ja-JP" altLang="en-US"/>
              <a:t>文字列 ）</a:t>
            </a:r>
            <a:endParaRPr lang="en-US" altLang="ja-JP"/>
          </a:p>
          <a:p>
            <a:pPr marL="457200" lvl="1" indent="0">
              <a:buNone/>
            </a:pPr>
            <a:r>
              <a:rPr lang="en-US" altLang="ja-JP"/>
              <a:t>※</a:t>
            </a:r>
            <a:r>
              <a:rPr lang="ja-JP" altLang="en-US"/>
              <a:t>）そのままだと読み込めない可能性があるので，</a:t>
            </a:r>
            <a:endParaRPr lang="en-US" altLang="ja-JP"/>
          </a:p>
          <a:p>
            <a:pPr marL="457200" lvl="1" indent="0">
              <a:buNone/>
            </a:pPr>
            <a:r>
              <a:rPr lang="ja-JP" altLang="en-US"/>
              <a:t>　　引数 </a:t>
            </a:r>
            <a:r>
              <a:rPr lang="en-US" altLang="ja-JP"/>
              <a:t>encoding = 'cp932' </a:t>
            </a:r>
            <a:r>
              <a:rPr lang="ja-JP" altLang="en-US"/>
              <a:t>をいれること</a:t>
            </a:r>
            <a:endParaRPr lang="en-US" altLang="ja-JP"/>
          </a:p>
          <a:p>
            <a:pPr marL="457200" lvl="1" indent="0">
              <a:buNone/>
            </a:pPr>
            <a:endParaRPr lang="en-US" altLang="ja-JP"/>
          </a:p>
          <a:p>
            <a:pPr marL="457200" lvl="1" indent="0">
              <a:buNone/>
            </a:pPr>
            <a:r>
              <a:rPr lang="ja-JP" altLang="en-US"/>
              <a:t>　　</a:t>
            </a:r>
            <a:r>
              <a:rPr lang="ja-JP" altLang="en-US" sz="1800"/>
              <a:t>それでもダメなら</a:t>
            </a:r>
            <a:r>
              <a:rPr lang="en-US" altLang="ja-JP" sz="1800"/>
              <a:t>TA</a:t>
            </a:r>
            <a:r>
              <a:rPr lang="ja-JP" altLang="en-US" sz="1800"/>
              <a:t>へ</a:t>
            </a:r>
            <a:r>
              <a:rPr lang="en-US" altLang="ja-JP" sz="1800"/>
              <a:t>……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12290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問題</a:t>
            </a:r>
            <a:r>
              <a:rPr kumimoji="1" lang="en-US" altLang="ja-JP"/>
              <a:t>. 5-2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ja-JP"/>
              <a:t>CENSUS2010POP </a:t>
            </a:r>
            <a:r>
              <a:rPr lang="ja-JP" altLang="en-US"/>
              <a:t>の列を用いて，</a:t>
            </a:r>
            <a:r>
              <a:rPr lang="en-US" altLang="ja-JP"/>
              <a:t>State</a:t>
            </a:r>
            <a:r>
              <a:rPr lang="ja-JP" altLang="en-US"/>
              <a:t>ごとの上位３つの</a:t>
            </a:r>
            <a:r>
              <a:rPr lang="en-US" altLang="ja-JP"/>
              <a:t>County</a:t>
            </a:r>
            <a:r>
              <a:rPr lang="ja-JP" altLang="en-US"/>
              <a:t>に着目したとき，その合計が多い上位３つの</a:t>
            </a:r>
            <a:r>
              <a:rPr lang="en-US" altLang="ja-JP"/>
              <a:t>State</a:t>
            </a:r>
            <a:r>
              <a:rPr lang="ja-JP" altLang="en-US"/>
              <a:t>はどれか</a:t>
            </a:r>
            <a:br>
              <a:rPr lang="en-US" altLang="ja-JP"/>
            </a:br>
            <a:r>
              <a:rPr lang="ja-JP" altLang="en-US"/>
              <a:t>関数名　</a:t>
            </a:r>
            <a:r>
              <a:rPr lang="en-US" altLang="ja-JP"/>
              <a:t>answer_two </a:t>
            </a:r>
            <a:r>
              <a:rPr lang="ja-JP" altLang="en-US"/>
              <a:t>で作成すること</a:t>
            </a:r>
            <a:br>
              <a:rPr lang="en-US" altLang="ja-JP"/>
            </a:br>
            <a:r>
              <a:rPr lang="en-US" altLang="ja-JP"/>
              <a:t>( Hint : </a:t>
            </a:r>
            <a:r>
              <a:rPr lang="ja-JP" altLang="en-US"/>
              <a:t>返り値はリスト</a:t>
            </a:r>
            <a:r>
              <a:rPr lang="en-US" altLang="ja-JP"/>
              <a:t> 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151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問題</a:t>
            </a:r>
            <a:r>
              <a:rPr kumimoji="1" lang="en-US" altLang="ja-JP"/>
              <a:t>. 5-3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ja-JP" dirty="0"/>
              <a:t>2010</a:t>
            </a:r>
            <a:r>
              <a:rPr lang="ja-JP" altLang="en-US" dirty="0"/>
              <a:t>年から</a:t>
            </a:r>
            <a:r>
              <a:rPr lang="en-US" altLang="ja-JP" dirty="0"/>
              <a:t>2015</a:t>
            </a:r>
            <a:r>
              <a:rPr lang="ja-JP" altLang="en-US" dirty="0"/>
              <a:t>年までの人口推移</a:t>
            </a:r>
            <a:r>
              <a:rPr lang="en-US" altLang="ja-JP" dirty="0"/>
              <a:t>(POPESTIMATE2010 ~ 2015) </a:t>
            </a:r>
            <a:r>
              <a:rPr lang="ja-JP" altLang="en-US" dirty="0"/>
              <a:t>を見たときに，</a:t>
            </a:r>
            <a:br>
              <a:rPr lang="en-US" altLang="ja-JP" dirty="0"/>
            </a:br>
            <a:r>
              <a:rPr lang="ja-JP" altLang="en-US" dirty="0"/>
              <a:t>その差が最も大きくなった</a:t>
            </a:r>
            <a:r>
              <a:rPr lang="en-US" altLang="ja-JP" dirty="0"/>
              <a:t>County </a:t>
            </a:r>
            <a:r>
              <a:rPr lang="ja-JP" altLang="en-US" dirty="0"/>
              <a:t>はどこか</a:t>
            </a:r>
            <a:br>
              <a:rPr lang="en-US" altLang="ja-JP" dirty="0"/>
            </a:br>
            <a:r>
              <a:rPr lang="ja-JP" altLang="en-US" dirty="0"/>
              <a:t>関数名 </a:t>
            </a:r>
            <a:r>
              <a:rPr lang="en-US" altLang="ja-JP" dirty="0" err="1"/>
              <a:t>answer_three</a:t>
            </a:r>
            <a:r>
              <a:rPr lang="en-US" altLang="ja-JP" dirty="0"/>
              <a:t> </a:t>
            </a:r>
            <a:r>
              <a:rPr lang="ja-JP" altLang="en-US" dirty="0"/>
              <a:t>で作成すること</a:t>
            </a:r>
            <a:br>
              <a:rPr lang="en-US" altLang="ja-JP" dirty="0"/>
            </a:br>
            <a:r>
              <a:rPr lang="en-US" altLang="ja-JP" dirty="0"/>
              <a:t>( Hint : </a:t>
            </a:r>
            <a:r>
              <a:rPr lang="ja-JP" altLang="en-US" dirty="0"/>
              <a:t>返り値は文字列</a:t>
            </a:r>
            <a:r>
              <a:rPr lang="en-US" altLang="ja-JP" dirty="0"/>
              <a:t> )</a:t>
            </a:r>
            <a:br>
              <a:rPr lang="en-US" altLang="ja-JP" dirty="0"/>
            </a:br>
            <a:endParaRPr lang="en-US" altLang="ja-JP" dirty="0"/>
          </a:p>
          <a:p>
            <a:pPr lvl="1"/>
            <a:endParaRPr lang="en-US" altLang="ja-JP" dirty="0"/>
          </a:p>
          <a:p>
            <a:pPr lvl="1"/>
            <a:r>
              <a:rPr lang="ja-JP" altLang="en-US" dirty="0"/>
              <a:t>上の例の場合だと，</a:t>
            </a:r>
            <a:r>
              <a:rPr lang="en-US" altLang="ja-JP" dirty="0"/>
              <a:t>130 – 80 = 50 </a:t>
            </a:r>
            <a:r>
              <a:rPr lang="ja-JP" altLang="en-US" dirty="0"/>
              <a:t>となる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74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933056"/>
            <a:ext cx="5986024" cy="7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4331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/>
              <a:t>問題</a:t>
            </a:r>
            <a:r>
              <a:rPr kumimoji="1" lang="en-US" altLang="ja-JP"/>
              <a:t>. 5-4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ja-JP"/>
              <a:t>REGION</a:t>
            </a:r>
            <a:r>
              <a:rPr lang="ja-JP" altLang="en-US"/>
              <a:t>の列に着目し，値が１か２で，</a:t>
            </a:r>
            <a:r>
              <a:rPr lang="en-US" altLang="ja-JP"/>
              <a:t>County </a:t>
            </a:r>
            <a:r>
              <a:rPr lang="ja-JP" altLang="en-US"/>
              <a:t>の名前が </a:t>
            </a:r>
            <a:r>
              <a:rPr lang="en-US" altLang="ja-JP"/>
              <a:t>'Washington' </a:t>
            </a:r>
            <a:r>
              <a:rPr lang="ja-JP" altLang="en-US"/>
              <a:t>で始まり，また</a:t>
            </a:r>
            <a:r>
              <a:rPr lang="en-US" altLang="ja-JP"/>
              <a:t>POPESTIMATE2015 </a:t>
            </a:r>
            <a:r>
              <a:rPr lang="ja-JP" altLang="en-US"/>
              <a:t>が </a:t>
            </a:r>
            <a:r>
              <a:rPr lang="en-US" altLang="ja-JP"/>
              <a:t>POPESTIMATE2014</a:t>
            </a:r>
            <a:r>
              <a:rPr lang="ja-JP" altLang="en-US"/>
              <a:t> よりも</a:t>
            </a:r>
            <a:br>
              <a:rPr lang="en-US" altLang="ja-JP"/>
            </a:br>
            <a:r>
              <a:rPr lang="ja-JP" altLang="en-US"/>
              <a:t>大きいものはいくつあるか</a:t>
            </a:r>
            <a:br>
              <a:rPr lang="en-US" altLang="ja-JP"/>
            </a:br>
            <a:r>
              <a:rPr lang="ja-JP" altLang="en-US"/>
              <a:t>関数名　</a:t>
            </a:r>
            <a:r>
              <a:rPr lang="en-US" altLang="ja-JP"/>
              <a:t>answer_four </a:t>
            </a:r>
            <a:r>
              <a:rPr lang="ja-JP" altLang="en-US"/>
              <a:t>で作成すること</a:t>
            </a:r>
            <a:br>
              <a:rPr lang="en-US" altLang="ja-JP"/>
            </a:br>
            <a:r>
              <a:rPr lang="en-US" altLang="ja-JP"/>
              <a:t>( Hint : </a:t>
            </a:r>
            <a:r>
              <a:rPr lang="ja-JP" altLang="en-US"/>
              <a:t>返り値は整数</a:t>
            </a:r>
            <a:r>
              <a:rPr lang="en-US" altLang="ja-JP"/>
              <a:t> )</a:t>
            </a:r>
            <a:br>
              <a:rPr lang="en-US" altLang="ja-JP"/>
            </a:br>
            <a:r>
              <a:rPr lang="en-US" altLang="ja-JP"/>
              <a:t> </a:t>
            </a:r>
            <a:br>
              <a:rPr lang="en-US" altLang="ja-JP"/>
            </a:b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86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Series, </a:t>
            </a:r>
            <a:r>
              <a:rPr lang="en-US" altLang="ja-JP" err="1"/>
              <a:t>DataFrame</a:t>
            </a:r>
            <a:r>
              <a:rPr lang="en-US" altLang="ja-JP"/>
              <a:t> </a:t>
            </a:r>
            <a:r>
              <a:rPr lang="ja-JP" altLang="en-US"/>
              <a:t>の作成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DataFrame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err="1"/>
              <a:t>df</a:t>
            </a:r>
            <a:r>
              <a:rPr lang="en-US" altLang="ja-JP" dirty="0"/>
              <a:t> = </a:t>
            </a:r>
            <a:r>
              <a:rPr lang="en-US" altLang="ja-JP" dirty="0" err="1"/>
              <a:t>pd.DataFrame</a:t>
            </a:r>
            <a:r>
              <a:rPr lang="en-US" altLang="ja-JP" dirty="0"/>
              <a:t>( [( 'Alice', 20), ( 'Bob', 24)]</a:t>
            </a:r>
          </a:p>
          <a:p>
            <a:pPr marL="0" indent="0">
              <a:buNone/>
            </a:pPr>
            <a:r>
              <a:rPr lang="en-US" altLang="ja-JP" dirty="0"/>
              <a:t>                                     , columns=[ 'Name' , 'Age' ])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　　　　　　　　　</a:t>
            </a:r>
            <a:r>
              <a:rPr lang="ja-JP" altLang="en-US" dirty="0"/>
              <a:t>もしくは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err="1"/>
              <a:t>df</a:t>
            </a:r>
            <a:r>
              <a:rPr lang="en-US" altLang="ja-JP" dirty="0"/>
              <a:t> = </a:t>
            </a:r>
            <a:r>
              <a:rPr lang="en-US" altLang="ja-JP" dirty="0" err="1"/>
              <a:t>pd.DataFrame</a:t>
            </a:r>
            <a:r>
              <a:rPr lang="en-US" altLang="ja-JP" dirty="0"/>
              <a:t>( {</a:t>
            </a:r>
            <a:r>
              <a:rPr lang="en-US" altLang="ja-JP" i="1" dirty="0"/>
              <a:t> </a:t>
            </a:r>
            <a:r>
              <a:rPr lang="en-US" altLang="ja-JP" dirty="0"/>
              <a:t>'Name' : [ 'Alice', 'Bob' ] </a:t>
            </a:r>
          </a:p>
          <a:p>
            <a:pPr marL="0" indent="0">
              <a:buNone/>
            </a:pPr>
            <a:r>
              <a:rPr lang="en-US" altLang="ja-JP" dirty="0"/>
              <a:t>                                      , 'Age' : [20 , 24]</a:t>
            </a:r>
            <a:r>
              <a:rPr lang="en-US" altLang="ja-JP" i="1" dirty="0"/>
              <a:t> </a:t>
            </a:r>
            <a:r>
              <a:rPr lang="en-US" altLang="ja-JP"/>
              <a:t>} )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71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/>
              <a:t>Series, </a:t>
            </a:r>
            <a:r>
              <a:rPr lang="en-US" altLang="ja-JP" err="1"/>
              <a:t>DataFrame</a:t>
            </a:r>
            <a:r>
              <a:rPr lang="en-US" altLang="ja-JP"/>
              <a:t> </a:t>
            </a:r>
            <a:r>
              <a:rPr lang="ja-JP" altLang="en-US"/>
              <a:t>の作成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DataFrame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err="1"/>
              <a:t>df</a:t>
            </a:r>
            <a:r>
              <a:rPr lang="en-US" altLang="ja-JP" dirty="0"/>
              <a:t> = </a:t>
            </a:r>
            <a:r>
              <a:rPr lang="en-US" altLang="ja-JP" dirty="0" err="1"/>
              <a:t>pd.DataFrame</a:t>
            </a:r>
            <a:r>
              <a:rPr lang="en-US" altLang="ja-JP" dirty="0"/>
              <a:t>( [( 'Alice', 20), ( 'Bob', 24)]</a:t>
            </a:r>
          </a:p>
          <a:p>
            <a:pPr marL="0" indent="0">
              <a:buNone/>
            </a:pPr>
            <a:r>
              <a:rPr lang="en-US" altLang="ja-JP" dirty="0"/>
              <a:t>                                     , columns=[ 'Name' , 'Age' ])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　　　　　　　　　</a:t>
            </a:r>
            <a:r>
              <a:rPr lang="ja-JP" altLang="en-US" dirty="0"/>
              <a:t>もしくは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df</a:t>
            </a:r>
            <a:r>
              <a:rPr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= </a:t>
            </a:r>
            <a:r>
              <a:rPr lang="en-US" altLang="ja-JP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pd.DataFrame</a:t>
            </a:r>
            <a:r>
              <a:rPr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 {</a:t>
            </a:r>
            <a:r>
              <a:rPr lang="en-US" altLang="ja-JP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'Name' : [ 'Alice', 'Bob' ] 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, 'Age' : [20 , 24]</a:t>
            </a:r>
            <a:r>
              <a:rPr lang="en-US" altLang="ja-JP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ja-JP">
                <a:solidFill>
                  <a:schemeClr val="accent2">
                    <a:lumMod val="60000"/>
                    <a:lumOff val="40000"/>
                  </a:schemeClr>
                </a:solidFill>
              </a:rPr>
              <a:t>} )</a:t>
            </a:r>
            <a:endParaRPr lang="en-US" altLang="ja-JP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77A-0910-4787-9297-491515B293CF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40" y="5130969"/>
            <a:ext cx="3312368" cy="117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6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20718</TotalTime>
  <Words>1793</Words>
  <Application>Microsoft Office PowerPoint</Application>
  <PresentationFormat>画面に合わせる (4:3)</PresentationFormat>
  <Paragraphs>606</Paragraphs>
  <Slides>75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75</vt:i4>
      </vt:variant>
    </vt:vector>
  </HeadingPairs>
  <TitlesOfParts>
    <vt:vector size="79" baseType="lpstr">
      <vt:lpstr>ＭＳ Ｐゴシック</vt:lpstr>
      <vt:lpstr>Arial</vt:lpstr>
      <vt:lpstr>Calibri</vt:lpstr>
      <vt:lpstr>Office ​​テーマ</vt:lpstr>
      <vt:lpstr>第７章　データ解析モジュール pandas, blaze, dask </vt:lpstr>
      <vt:lpstr>Pandasとは</vt:lpstr>
      <vt:lpstr> 概要</vt:lpstr>
      <vt:lpstr> 概要</vt:lpstr>
      <vt:lpstr> 概要</vt:lpstr>
      <vt:lpstr>Series, DataFrame の作成</vt:lpstr>
      <vt:lpstr>Series, DataFrame の作成</vt:lpstr>
      <vt:lpstr>Series, DataFrame の作成</vt:lpstr>
      <vt:lpstr>Series, DataFrame の作成</vt:lpstr>
      <vt:lpstr>Series, DataFrame の作成</vt:lpstr>
      <vt:lpstr>問題. 1-1</vt:lpstr>
      <vt:lpstr>問題. 1-2</vt:lpstr>
      <vt:lpstr>データの参照</vt:lpstr>
      <vt:lpstr>データの参照</vt:lpstr>
      <vt:lpstr>データの参照</vt:lpstr>
      <vt:lpstr>データの参照</vt:lpstr>
      <vt:lpstr>データの参照</vt:lpstr>
      <vt:lpstr>データの参照</vt:lpstr>
      <vt:lpstr>データの参照</vt:lpstr>
      <vt:lpstr>データの参照</vt:lpstr>
      <vt:lpstr>データの参照</vt:lpstr>
      <vt:lpstr>データの参照</vt:lpstr>
      <vt:lpstr>問題. 2</vt:lpstr>
      <vt:lpstr>条件による抽出</vt:lpstr>
      <vt:lpstr>条件による抽出</vt:lpstr>
      <vt:lpstr>条件による抽出</vt:lpstr>
      <vt:lpstr>条件による抽出</vt:lpstr>
      <vt:lpstr>条件による抽出</vt:lpstr>
      <vt:lpstr>条件による抽出</vt:lpstr>
      <vt:lpstr>条件による抽出</vt:lpstr>
      <vt:lpstr>条件によってNaNを与える</vt:lpstr>
      <vt:lpstr>条件によってNaNを与える</vt:lpstr>
      <vt:lpstr>列の追加や連結と結合</vt:lpstr>
      <vt:lpstr>列の追加や連結と結合</vt:lpstr>
      <vt:lpstr>列の追加や連結と結合</vt:lpstr>
      <vt:lpstr>列の追加や連結と結合</vt:lpstr>
      <vt:lpstr>列の追加や連結と結合</vt:lpstr>
      <vt:lpstr>列の追加や連結と結合</vt:lpstr>
      <vt:lpstr>欠損値の処理</vt:lpstr>
      <vt:lpstr>欠損値の処理</vt:lpstr>
      <vt:lpstr>欠損値の処理</vt:lpstr>
      <vt:lpstr>欠損値の処理</vt:lpstr>
      <vt:lpstr>欠損値の処理</vt:lpstr>
      <vt:lpstr>欠損値の処理</vt:lpstr>
      <vt:lpstr>欠損値の処理</vt:lpstr>
      <vt:lpstr>そのほかの機能</vt:lpstr>
      <vt:lpstr>そのほかの機能</vt:lpstr>
      <vt:lpstr>そのほかの機能</vt:lpstr>
      <vt:lpstr>そのほかの機能</vt:lpstr>
      <vt:lpstr>そのほかの機能</vt:lpstr>
      <vt:lpstr>問題. 3</vt:lpstr>
      <vt:lpstr>iris データを用いた計算や描画</vt:lpstr>
      <vt:lpstr>iris データを用いた計算や描画</vt:lpstr>
      <vt:lpstr>iris データを用いた計算や描画</vt:lpstr>
      <vt:lpstr>iris データを用いた計算や描画</vt:lpstr>
      <vt:lpstr>iris データを用いた計算や描画</vt:lpstr>
      <vt:lpstr>iris データを用いた計算や描画</vt:lpstr>
      <vt:lpstr>iris データを用いた計算や描画</vt:lpstr>
      <vt:lpstr>iris データを用いた計算や描画</vt:lpstr>
      <vt:lpstr>iris データを用いた計算や描画</vt:lpstr>
      <vt:lpstr>iris データを用いた計算や描画</vt:lpstr>
      <vt:lpstr>iris データを用いた計算や描画</vt:lpstr>
      <vt:lpstr>iris データを用いた計算や描画</vt:lpstr>
      <vt:lpstr>アクセサ</vt:lpstr>
      <vt:lpstr>アクセサ</vt:lpstr>
      <vt:lpstr>文字列 ( str ) アクセサ</vt:lpstr>
      <vt:lpstr>文字列 ( str ) アクセサ</vt:lpstr>
      <vt:lpstr>文字列 ( str ) アクセサ</vt:lpstr>
      <vt:lpstr>文字列 ( str ) アクセサ</vt:lpstr>
      <vt:lpstr>Excel や CSV ファイルの読み方</vt:lpstr>
      <vt:lpstr>問題. 4</vt:lpstr>
      <vt:lpstr>問題. 5-1</vt:lpstr>
      <vt:lpstr>問題. 5-2</vt:lpstr>
      <vt:lpstr>問題. 5-3</vt:lpstr>
      <vt:lpstr>問題. 5-4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jlo</dc:creator>
  <cp:lastModifiedBy>logman</cp:lastModifiedBy>
  <cp:revision>272</cp:revision>
  <cp:lastPrinted>2015-07-07T03:33:09Z</cp:lastPrinted>
  <dcterms:created xsi:type="dcterms:W3CDTF">2014-01-21T04:51:47Z</dcterms:created>
  <dcterms:modified xsi:type="dcterms:W3CDTF">2016-11-25T03:43:33Z</dcterms:modified>
</cp:coreProperties>
</file>