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66" r:id="rId4"/>
    <p:sldId id="257" r:id="rId5"/>
    <p:sldId id="258" r:id="rId6"/>
    <p:sldId id="259" r:id="rId7"/>
    <p:sldId id="272" r:id="rId8"/>
    <p:sldId id="260" r:id="rId9"/>
    <p:sldId id="262" r:id="rId10"/>
    <p:sldId id="274" r:id="rId11"/>
    <p:sldId id="269" r:id="rId12"/>
    <p:sldId id="270" r:id="rId13"/>
    <p:sldId id="273" r:id="rId14"/>
    <p:sldId id="263" r:id="rId15"/>
    <p:sldId id="261" r:id="rId16"/>
    <p:sldId id="264" r:id="rId17"/>
    <p:sldId id="271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濃色スタイル 1 - アクセント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155" autoAdjust="0"/>
  </p:normalViewPr>
  <p:slideViewPr>
    <p:cSldViewPr snapToGrid="0">
      <p:cViewPr varScale="1">
        <p:scale>
          <a:sx n="86" d="100"/>
          <a:sy n="86" d="100"/>
        </p:scale>
        <p:origin x="15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4AD23-21F5-4EE1-A1BA-85A84B55CC20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5E492-FB03-49A0-9AB8-9EFDCD0763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34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5E492-FB03-49A0-9AB8-9EFDCD0763E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90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y_{t} - y_{t-d} =c + \phi_{1}y_{t-1} + \phi_{2}y_{t-2} + \</a:t>
            </a:r>
            <a:r>
              <a:rPr kumimoji="1" lang="en-US" altLang="ja-JP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cdots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\phi_{p}y_{t-p} + \</a:t>
            </a:r>
            <a:r>
              <a:rPr kumimoji="1" lang="en-US" altLang="ja-JP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varepsilon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_{t} + \theta_{1}\</a:t>
            </a:r>
            <a:r>
              <a:rPr kumimoji="1" lang="en-US" altLang="ja-JP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varepsilon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_{t-1} + \</a:t>
            </a:r>
            <a:r>
              <a:rPr kumimoji="1" lang="en-US" altLang="ja-JP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cdots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\theta_{q}\</a:t>
            </a:r>
            <a:r>
              <a:rPr kumimoji="1" lang="en-US" altLang="ja-JP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varepsilon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_{t-q}</a:t>
            </a:r>
          </a:p>
          <a:p>
            <a:endParaRPr kumimoji="1" lang="en-US" altLang="ja-JP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\begin{align}</a:t>
            </a:r>
          </a:p>
          <a:p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s_0 = x_0\\</a:t>
            </a:r>
          </a:p>
          <a:p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s_{t} = \alpha (x_{t}-c_{t-L}) + (1-\alpha)(s_{t-1} + b_{t-1})\\</a:t>
            </a:r>
          </a:p>
          <a:p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b_{t} = \beta (</a:t>
            </a:r>
            <a:r>
              <a:rPr kumimoji="1" lang="en-US" altLang="ja-JP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s_t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s_{t-1}) + (1-\beta)b_{t-1}\\</a:t>
            </a:r>
          </a:p>
          <a:p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c_{t} = \gamma (x_{t}-s_{t-1}-b_{t-1})+(1-\gamma)c_{t-L}\\</a:t>
            </a:r>
          </a:p>
          <a:p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y_{</a:t>
            </a:r>
            <a:r>
              <a:rPr kumimoji="1" lang="en-US" altLang="ja-JP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t+m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= </a:t>
            </a:r>
            <a:r>
              <a:rPr kumimoji="1" lang="en-US" altLang="ja-JP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s_t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kumimoji="1" lang="en-US" altLang="ja-JP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mb_t+c</a:t>
            </a:r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_{t-L+1+(m-1)\mod L},</a:t>
            </a:r>
          </a:p>
          <a:p>
            <a:r>
              <a:rPr kumimoji="1" lang="en-US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\end{align}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5E492-FB03-49A0-9AB8-9EFDCD0763E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11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$P(data | \theta)$ </a:t>
            </a:r>
            <a:r>
              <a:rPr kumimoji="1" lang="ja-JP" altLang="en-US" dirty="0"/>
              <a:t>　</a:t>
            </a:r>
            <a:r>
              <a:rPr kumimoji="1" lang="en-US" altLang="ja-JP" dirty="0"/>
              <a:t>$P(\theta)$ $P(\</a:t>
            </a:r>
            <a:r>
              <a:rPr kumimoji="1" lang="en-US" altLang="ja-JP" dirty="0" err="1"/>
              <a:t>theta|data</a:t>
            </a:r>
            <a:r>
              <a:rPr kumimoji="1" lang="en-US" altLang="ja-JP" dirty="0"/>
              <a:t>)$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5E492-FB03-49A0-9AB8-9EFDCD0763E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120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q= \frac{ P(\theta^{new}| data)}{   P(\theta) } |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q= P(\theta^{new}| data) /   P(\theta |data)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5E492-FB03-49A0-9AB8-9EFDCD0763E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8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5E492-FB03-49A0-9AB8-9EFDCD0763E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908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5E492-FB03-49A0-9AB8-9EFDCD0763E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248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 a^{&lt;0&gt;}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5E492-FB03-49A0-9AB8-9EFDCD0763E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85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7D02CB-F4F4-4CA9-8AD1-CF0E17AEA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E6C5042-E58B-40BD-858B-3DB0515E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F1EC15-CEBC-436B-A0CE-3E1BECA97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850C-66DF-4A1B-82DB-5B13C82E9C0A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EBD180-180F-4C21-BF41-8564CCF5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E3077E-158F-4AE5-883B-9ABFEC9C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2315-E00E-49D4-AD2E-CC01EFE143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73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DC0A49-CCC6-40B1-A923-BEFEBE43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46B4AAB-F6B8-4F4E-AE77-8268BA19E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8DF46C-0420-45CC-A90E-D93EE735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850C-66DF-4A1B-82DB-5B13C82E9C0A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17FD0D-B73D-4B83-A4E8-1728678C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E70B1E-CCD5-49E1-BF1F-0D86AF630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2315-E00E-49D4-AD2E-CC01EFE143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78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6D31EF1-F2A9-4AC6-BFAA-7EBE2D482D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ECE462-6423-4979-A42F-643E707D1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43EE1C-7CE0-4335-A0AB-52D47143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850C-66DF-4A1B-82DB-5B13C82E9C0A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CD402C-B721-4B21-9BEB-15FF2BAF3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AC0EC2-865B-4033-8143-D27FE9723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2315-E00E-49D4-AD2E-CC01EFE143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59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67689F-5CF0-4B31-8B66-6CA11CBFD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3EE0E7-3D2C-488C-84EB-364966236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ACC9A4-A658-4558-B22E-4664B2B93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850C-66DF-4A1B-82DB-5B13C82E9C0A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B0F1E7-3D83-46C4-ABD6-5FCCBE70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BE1E96-BE4A-4DE3-BBA5-63BC09284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2315-E00E-49D4-AD2E-CC01EFE143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21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658752-5641-4D5F-B511-F32386F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08E434-B053-4553-AA66-4ED018DCA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F4220D-DA3C-46D9-A755-91E0B97D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850C-66DF-4A1B-82DB-5B13C82E9C0A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C0FCBF-55A1-401D-B2E2-702A6F75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F3CE2B-F3F4-4D23-9902-B7CE82C2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2315-E00E-49D4-AD2E-CC01EFE143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79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FEE580-6CAE-4BAF-A9A9-BC73E1E19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3B6508-E373-4C02-AA49-69B1B6A18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106B648-33DB-4D6E-8087-CB9F457AE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66AEA8-2331-4C8B-B842-3F4270715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850C-66DF-4A1B-82DB-5B13C82E9C0A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317B725-2D6E-4226-B331-394A5E8A0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FF31531-BB38-4166-8237-682936A3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2315-E00E-49D4-AD2E-CC01EFE143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95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4A245E-EBF5-40E7-BED8-D5970DCCE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E43907-559D-4990-8E43-A57B7BABD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1522939-1528-4F7C-BC8D-9C1959627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6345536-2251-4124-ADB4-E8AC2C977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5D31053-254A-4170-9DE1-15A25FD13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DA43996-450B-4CB9-8134-FFFAFCD8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850C-66DF-4A1B-82DB-5B13C82E9C0A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CF616DE-71CE-4D7E-A802-AA144569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66C62B-7949-470A-BE71-9DC94973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2315-E00E-49D4-AD2E-CC01EFE143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20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24BB1C-CA68-4757-A32E-9305FC307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9B9A226-FE18-4887-B5F7-956EE6985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850C-66DF-4A1B-82DB-5B13C82E9C0A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076DDD8-3B5F-49D4-8832-336CD9EE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89DD20C-6B77-45BB-A11C-5955E598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2315-E00E-49D4-AD2E-CC01EFE143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68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F967217-331F-4B17-9BEB-168DBF184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850C-66DF-4A1B-82DB-5B13C82E9C0A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01EA942-4C15-4F38-BDF8-C9559B9D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DDD55E-D620-4DAB-A247-5D28481A5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2315-E00E-49D4-AD2E-CC01EFE143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977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8B2164-C99C-4283-B1BE-BE1FB9B4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5FE745-8A0E-43E1-89CD-F5081BF20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7FBD845-EC89-4F42-B258-C29AA28BC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BFE2CFC-3F58-4E49-9762-62E1A1B7F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850C-66DF-4A1B-82DB-5B13C82E9C0A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38CDAA-6FAA-4F1A-B061-3AF9FCB9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985CBB2-CC31-421F-BB51-5B2A7C75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2315-E00E-49D4-AD2E-CC01EFE143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917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C574D0-2605-4E7D-BED8-7C802A64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64A6DC2-9693-40DD-A125-FD78B7AAF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93AA11-5A05-4589-B84F-54FAB2203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92C929-DA4D-4D3E-A5A0-801522CD7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850C-66DF-4A1B-82DB-5B13C82E9C0A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53CFA4-02B0-43F9-827F-17B183D52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4F28DCA-093C-4C84-B67E-F13BE4A97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2315-E00E-49D4-AD2E-CC01EFE143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69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8F86DA7-10AB-4EA7-B595-A25C1ED70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8F8D62-8D40-4A6E-B766-8C7A0017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A72058-80D9-4745-9D5E-E04719E7A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C850C-66DF-4A1B-82DB-5B13C82E9C0A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B1EC7C-A755-420A-81D9-8EC330CF8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627AF1-958D-4E40-A1F2-18C5EBA32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52315-E00E-49D4-AD2E-CC01EFE143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01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t/bigode-guiador-masculino-cabelo-473661/" TargetMode="External"/><Relationship Id="rId3" Type="http://schemas.openxmlformats.org/officeDocument/2006/relationships/image" Target="../media/image21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node-gift-ribbon-satin-bow-2021064/" TargetMode="External"/><Relationship Id="rId5" Type="http://schemas.openxmlformats.org/officeDocument/2006/relationships/image" Target="../media/image22.jpg"/><Relationship Id="rId4" Type="http://schemas.openxmlformats.org/officeDocument/2006/relationships/hyperlink" Target="http://galletasparamatilde.com/2012/11/10/tarta-hello-kitty-doble-chocolate-cake-con-buttercream-de-fres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hyperlink" Target="https://pixabay.com/pt/bigode-guiador-masculino-cabelo-47366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pixabay.com/en/node-gift-ribbon-satin-bow-2021064/" TargetMode="Externa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8.png"/><Relationship Id="rId18" Type="http://schemas.openxmlformats.org/officeDocument/2006/relationships/image" Target="../media/image35.png"/><Relationship Id="rId26" Type="http://schemas.openxmlformats.org/officeDocument/2006/relationships/image" Target="../media/image44.png"/><Relationship Id="rId3" Type="http://schemas.openxmlformats.org/officeDocument/2006/relationships/image" Target="../media/image18.png"/><Relationship Id="rId21" Type="http://schemas.openxmlformats.org/officeDocument/2006/relationships/image" Target="../media/image3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4.png"/><Relationship Id="rId25" Type="http://schemas.openxmlformats.org/officeDocument/2006/relationships/image" Target="../media/image43.png"/><Relationship Id="rId3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png"/><Relationship Id="rId20" Type="http://schemas.openxmlformats.org/officeDocument/2006/relationships/image" Target="../media/image37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42.png"/><Relationship Id="rId32" Type="http://schemas.openxmlformats.org/officeDocument/2006/relationships/image" Target="../media/image51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5.png"/><Relationship Id="rId19" Type="http://schemas.openxmlformats.org/officeDocument/2006/relationships/image" Target="../media/image36.png"/><Relationship Id="rId31" Type="http://schemas.openxmlformats.org/officeDocument/2006/relationships/image" Target="../media/image49.png"/><Relationship Id="rId4" Type="http://schemas.openxmlformats.org/officeDocument/2006/relationships/image" Target="../media/image191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9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0.png"/><Relationship Id="rId18" Type="http://schemas.openxmlformats.org/officeDocument/2006/relationships/image" Target="../media/image270.png"/><Relationship Id="rId3" Type="http://schemas.openxmlformats.org/officeDocument/2006/relationships/image" Target="../media/image120.png"/><Relationship Id="rId21" Type="http://schemas.openxmlformats.org/officeDocument/2006/relationships/image" Target="../media/image300.png"/><Relationship Id="rId7" Type="http://schemas.openxmlformats.org/officeDocument/2006/relationships/image" Target="../media/image16.png"/><Relationship Id="rId12" Type="http://schemas.openxmlformats.org/officeDocument/2006/relationships/image" Target="../media/image211.png"/><Relationship Id="rId17" Type="http://schemas.openxmlformats.org/officeDocument/2006/relationships/image" Target="../media/image260.png"/><Relationship Id="rId2" Type="http://schemas.openxmlformats.org/officeDocument/2006/relationships/image" Target="../media/image111.png"/><Relationship Id="rId16" Type="http://schemas.openxmlformats.org/officeDocument/2006/relationships/image" Target="../media/image250.png"/><Relationship Id="rId20" Type="http://schemas.openxmlformats.org/officeDocument/2006/relationships/image" Target="../media/image2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0.png"/><Relationship Id="rId11" Type="http://schemas.openxmlformats.org/officeDocument/2006/relationships/image" Target="../media/image200.png"/><Relationship Id="rId5" Type="http://schemas.openxmlformats.org/officeDocument/2006/relationships/image" Target="../media/image140.png"/><Relationship Id="rId15" Type="http://schemas.openxmlformats.org/officeDocument/2006/relationships/image" Target="../media/image240.png"/><Relationship Id="rId10" Type="http://schemas.openxmlformats.org/officeDocument/2006/relationships/image" Target="../media/image190.png"/><Relationship Id="rId19" Type="http://schemas.openxmlformats.org/officeDocument/2006/relationships/image" Target="../media/image280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Relationship Id="rId14" Type="http://schemas.openxmlformats.org/officeDocument/2006/relationships/image" Target="../media/image2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xploratory.io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int_probability_distribution" TargetMode="External"/><Relationship Id="rId2" Type="http://schemas.openxmlformats.org/officeDocument/2006/relationships/hyperlink" Target="https://galletasparamatilde.com/2012/11/10/tarta-hello-kitty-doble-chocolate-cake-con-buttercream-de-fresa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1.png"/><Relationship Id="rId4" Type="http://schemas.openxmlformats.org/officeDocument/2006/relationships/image" Target="../media/image2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hyperlink" Target="https://en.wikipedia.org/wiki/Joint_probability_distribu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0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4DB8DF-EBDE-47F3-80B7-084711EA93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深層学習とベイズ推論を用いた予測手法について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E0B10C9-3F28-48C0-A9E1-72B3C0886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1419"/>
            <a:ext cx="9144000" cy="1655762"/>
          </a:xfrm>
        </p:spPr>
        <p:txBody>
          <a:bodyPr>
            <a:normAutofit lnSpcReduction="10000"/>
          </a:bodyPr>
          <a:lstStyle/>
          <a:p>
            <a:endParaRPr kumimoji="1" lang="en-US" altLang="ja-JP" dirty="0"/>
          </a:p>
          <a:p>
            <a:r>
              <a:rPr lang="ja-JP" altLang="en-US" dirty="0"/>
              <a:t>東京海洋大学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久保</a:t>
            </a:r>
            <a:r>
              <a:rPr kumimoji="1" lang="ja-JP" altLang="en-US" dirty="0"/>
              <a:t>幹雄</a:t>
            </a:r>
          </a:p>
        </p:txBody>
      </p:sp>
    </p:spTree>
    <p:extLst>
      <p:ext uri="{BB962C8B-B14F-4D97-AF65-F5344CB8AC3E}">
        <p14:creationId xmlns:p14="http://schemas.microsoft.com/office/powerpoint/2010/main" val="524585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384D69-E39D-413B-B8D6-7A46A663A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56" y="0"/>
            <a:ext cx="10515600" cy="1325563"/>
          </a:xfrm>
        </p:spPr>
        <p:txBody>
          <a:bodyPr/>
          <a:lstStyle/>
          <a:p>
            <a:r>
              <a:rPr lang="ja-JP" altLang="en-US" dirty="0"/>
              <a:t>ランダム森</a:t>
            </a:r>
            <a:endParaRPr kumimoji="1" lang="ja-JP" altLang="en-US" dirty="0"/>
          </a:p>
        </p:txBody>
      </p:sp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641DDCE1-4B10-44BB-B1C7-E1FF59227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364167"/>
            <a:ext cx="4619625" cy="3450007"/>
          </a:xfrm>
          <a:prstGeom prst="rect">
            <a:avLst/>
          </a:prstGeom>
        </p:spPr>
      </p:pic>
      <p:pic>
        <p:nvPicPr>
          <p:cNvPr id="17" name="グラフィックス 16">
            <a:extLst>
              <a:ext uri="{FF2B5EF4-FFF2-40B4-BE49-F238E27FC236}">
                <a16:creationId xmlns:a16="http://schemas.microsoft.com/office/drawing/2014/main" id="{0D9EB877-EA58-417E-BCD1-8DD6844F1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8601" y="3429000"/>
            <a:ext cx="3523437" cy="3312757"/>
          </a:xfrm>
          <a:prstGeom prst="rect">
            <a:avLst/>
          </a:prstGeom>
        </p:spPr>
      </p:pic>
      <p:pic>
        <p:nvPicPr>
          <p:cNvPr id="52" name="グラフィックス 51">
            <a:extLst>
              <a:ext uri="{FF2B5EF4-FFF2-40B4-BE49-F238E27FC236}">
                <a16:creationId xmlns:a16="http://schemas.microsoft.com/office/drawing/2014/main" id="{A0130E1E-1A46-4F5D-9F2A-E1653C67E0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4628" y="3436582"/>
            <a:ext cx="4073973" cy="3305175"/>
          </a:xfrm>
          <a:prstGeom prst="rect">
            <a:avLst/>
          </a:prstGeom>
        </p:spPr>
      </p:pic>
      <p:graphicFrame>
        <p:nvGraphicFramePr>
          <p:cNvPr id="56" name="表 55">
            <a:extLst>
              <a:ext uri="{FF2B5EF4-FFF2-40B4-BE49-F238E27FC236}">
                <a16:creationId xmlns:a16="http://schemas.microsoft.com/office/drawing/2014/main" id="{8973DED0-B4C1-4F5F-A626-D29E1B308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979204"/>
              </p:ext>
            </p:extLst>
          </p:nvPr>
        </p:nvGraphicFramePr>
        <p:xfrm>
          <a:off x="593337" y="1101000"/>
          <a:ext cx="5295900" cy="2190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389">
                  <a:extLst>
                    <a:ext uri="{9D8B030D-6E8A-4147-A177-3AD203B41FA5}">
                      <a16:colId xmlns:a16="http://schemas.microsoft.com/office/drawing/2014/main" val="784269001"/>
                    </a:ext>
                  </a:extLst>
                </a:gridCol>
                <a:gridCol w="939237">
                  <a:extLst>
                    <a:ext uri="{9D8B030D-6E8A-4147-A177-3AD203B41FA5}">
                      <a16:colId xmlns:a16="http://schemas.microsoft.com/office/drawing/2014/main" val="4187526581"/>
                    </a:ext>
                  </a:extLst>
                </a:gridCol>
                <a:gridCol w="1028084">
                  <a:extLst>
                    <a:ext uri="{9D8B030D-6E8A-4147-A177-3AD203B41FA5}">
                      <a16:colId xmlns:a16="http://schemas.microsoft.com/office/drawing/2014/main" val="1278903218"/>
                    </a:ext>
                  </a:extLst>
                </a:gridCol>
                <a:gridCol w="977314">
                  <a:extLst>
                    <a:ext uri="{9D8B030D-6E8A-4147-A177-3AD203B41FA5}">
                      <a16:colId xmlns:a16="http://schemas.microsoft.com/office/drawing/2014/main" val="1516918234"/>
                    </a:ext>
                  </a:extLst>
                </a:gridCol>
                <a:gridCol w="980487">
                  <a:extLst>
                    <a:ext uri="{9D8B030D-6E8A-4147-A177-3AD203B41FA5}">
                      <a16:colId xmlns:a16="http://schemas.microsoft.com/office/drawing/2014/main" val="1890132295"/>
                    </a:ext>
                  </a:extLst>
                </a:gridCol>
                <a:gridCol w="685389">
                  <a:extLst>
                    <a:ext uri="{9D8B030D-6E8A-4147-A177-3AD203B41FA5}">
                      <a16:colId xmlns:a16="http://schemas.microsoft.com/office/drawing/2014/main" val="60918017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sepal_length</a:t>
                      </a:r>
                      <a:endParaRPr lang="en-US" sz="1100" b="1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sepal_width</a:t>
                      </a:r>
                      <a:endParaRPr lang="en-US" sz="1100" b="1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petal_length</a:t>
                      </a:r>
                      <a:endParaRPr lang="en-US" sz="1100" b="1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petal_width</a:t>
                      </a:r>
                      <a:endParaRPr lang="en-US" sz="1100" b="1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species</a:t>
                      </a:r>
                      <a:endParaRPr lang="en-US" sz="1100" b="1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375625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0</a:t>
                      </a:r>
                      <a:endParaRPr lang="en-US" altLang="ja-JP" sz="1100" b="1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5.1</a:t>
                      </a:r>
                      <a:endParaRPr lang="en-US" altLang="ja-JP" sz="11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3.5</a:t>
                      </a:r>
                      <a:endParaRPr lang="en-US" altLang="ja-JP" sz="11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1.4</a:t>
                      </a:r>
                      <a:endParaRPr lang="en-US" altLang="ja-JP" sz="11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0.2</a:t>
                      </a:r>
                      <a:endParaRPr lang="en-US" altLang="ja-JP" sz="11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Iris-setosa</a:t>
                      </a:r>
                      <a:endParaRPr lang="en-US" sz="11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553855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</a:t>
                      </a:r>
                      <a:endParaRPr lang="en-US" altLang="ja-JP" sz="1100" b="1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4.9</a:t>
                      </a:r>
                      <a:endParaRPr lang="en-US" altLang="ja-JP" sz="11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</a:t>
                      </a:r>
                      <a:endParaRPr lang="en-US" altLang="ja-JP" sz="11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1.4</a:t>
                      </a:r>
                      <a:endParaRPr lang="en-US" altLang="ja-JP" sz="11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0.2</a:t>
                      </a:r>
                      <a:endParaRPr lang="en-US" altLang="ja-JP" sz="11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Iris-setosa</a:t>
                      </a:r>
                      <a:endParaRPr lang="en-US" sz="11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7406336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2</a:t>
                      </a:r>
                      <a:endParaRPr lang="en-US" altLang="ja-JP" sz="1100" b="1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4.7</a:t>
                      </a:r>
                      <a:endParaRPr lang="en-US" altLang="ja-JP" sz="11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3.2</a:t>
                      </a:r>
                      <a:endParaRPr lang="en-US" altLang="ja-JP" sz="11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1.3</a:t>
                      </a:r>
                      <a:endParaRPr lang="en-US" altLang="ja-JP" sz="11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0.2</a:t>
                      </a:r>
                      <a:endParaRPr lang="en-US" altLang="ja-JP" sz="11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Iris-setosa</a:t>
                      </a:r>
                      <a:endParaRPr lang="en-US" sz="11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656544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3</a:t>
                      </a:r>
                      <a:endParaRPr lang="en-US" altLang="ja-JP" sz="1100" b="1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4.6</a:t>
                      </a:r>
                      <a:endParaRPr lang="en-US" altLang="ja-JP" sz="11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3.1</a:t>
                      </a:r>
                      <a:endParaRPr lang="en-US" altLang="ja-JP" sz="11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1.5</a:t>
                      </a:r>
                      <a:endParaRPr lang="en-US" altLang="ja-JP" sz="11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0.2</a:t>
                      </a:r>
                      <a:endParaRPr lang="en-US" altLang="ja-JP" sz="11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Iris-setosa</a:t>
                      </a:r>
                      <a:endParaRPr lang="en-US" sz="11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676135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4</a:t>
                      </a:r>
                      <a:endParaRPr lang="en-US" altLang="ja-JP" sz="1100" b="1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</a:t>
                      </a:r>
                      <a:endParaRPr lang="en-US" altLang="ja-JP" sz="11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3.6</a:t>
                      </a:r>
                      <a:endParaRPr lang="en-US" altLang="ja-JP" sz="11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1.4</a:t>
                      </a:r>
                      <a:endParaRPr lang="en-US" altLang="ja-JP" sz="11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0.2</a:t>
                      </a:r>
                      <a:endParaRPr lang="en-US" altLang="ja-JP" sz="11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</a:rPr>
                        <a:t>Iris-</a:t>
                      </a:r>
                      <a:r>
                        <a:rPr lang="en-US" sz="1100" u="none" strike="noStrike" dirty="0" err="1">
                          <a:effectLst/>
                        </a:rPr>
                        <a:t>setosa</a:t>
                      </a:r>
                      <a:endParaRPr lang="en-US" sz="1100" b="0" i="0" u="none" strike="noStrike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1458856"/>
                  </a:ext>
                </a:extLst>
              </a:tr>
            </a:tbl>
          </a:graphicData>
        </a:graphic>
      </p:graphicFrame>
      <p:sp>
        <p:nvSpPr>
          <p:cNvPr id="57" name="矢印: 右 56">
            <a:extLst>
              <a:ext uri="{FF2B5EF4-FFF2-40B4-BE49-F238E27FC236}">
                <a16:creationId xmlns:a16="http://schemas.microsoft.com/office/drawing/2014/main" id="{6ED3052C-1533-4571-B782-D70B51D59BB2}"/>
              </a:ext>
            </a:extLst>
          </p:cNvPr>
          <p:cNvSpPr/>
          <p:nvPr/>
        </p:nvSpPr>
        <p:spPr>
          <a:xfrm>
            <a:off x="8249640" y="1704417"/>
            <a:ext cx="657922" cy="66907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650B58C0-9E94-4E2E-B5A9-BF6C7E403662}"/>
              </a:ext>
            </a:extLst>
          </p:cNvPr>
          <p:cNvSpPr/>
          <p:nvPr/>
        </p:nvSpPr>
        <p:spPr>
          <a:xfrm>
            <a:off x="6122715" y="1101000"/>
            <a:ext cx="1984221" cy="179831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楕円 60">
            <a:extLst>
              <a:ext uri="{FF2B5EF4-FFF2-40B4-BE49-F238E27FC236}">
                <a16:creationId xmlns:a16="http://schemas.microsoft.com/office/drawing/2014/main" id="{26780D26-4A40-4BA2-AC08-2C6EBA8A06BD}"/>
              </a:ext>
            </a:extLst>
          </p:cNvPr>
          <p:cNvSpPr/>
          <p:nvPr/>
        </p:nvSpPr>
        <p:spPr>
          <a:xfrm>
            <a:off x="6608521" y="1440227"/>
            <a:ext cx="267628" cy="26419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>
            <a:extLst>
              <a:ext uri="{FF2B5EF4-FFF2-40B4-BE49-F238E27FC236}">
                <a16:creationId xmlns:a16="http://schemas.microsoft.com/office/drawing/2014/main" id="{B7361A16-AA6C-4FC6-A867-4FC2A31B63D9}"/>
              </a:ext>
            </a:extLst>
          </p:cNvPr>
          <p:cNvSpPr/>
          <p:nvPr/>
        </p:nvSpPr>
        <p:spPr>
          <a:xfrm>
            <a:off x="6548611" y="2044466"/>
            <a:ext cx="267628" cy="26419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6E848875-5D9C-499F-8F74-01C95F4B1A9C}"/>
              </a:ext>
            </a:extLst>
          </p:cNvPr>
          <p:cNvSpPr/>
          <p:nvPr/>
        </p:nvSpPr>
        <p:spPr>
          <a:xfrm>
            <a:off x="6901296" y="2508751"/>
            <a:ext cx="267628" cy="26419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楕円 63">
            <a:extLst>
              <a:ext uri="{FF2B5EF4-FFF2-40B4-BE49-F238E27FC236}">
                <a16:creationId xmlns:a16="http://schemas.microsoft.com/office/drawing/2014/main" id="{60A1B4EB-AB99-4417-BE43-9AC8F3BB6677}"/>
              </a:ext>
            </a:extLst>
          </p:cNvPr>
          <p:cNvSpPr/>
          <p:nvPr/>
        </p:nvSpPr>
        <p:spPr>
          <a:xfrm>
            <a:off x="7327773" y="2124465"/>
            <a:ext cx="267628" cy="2641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>
            <a:extLst>
              <a:ext uri="{FF2B5EF4-FFF2-40B4-BE49-F238E27FC236}">
                <a16:creationId xmlns:a16="http://schemas.microsoft.com/office/drawing/2014/main" id="{52C78A17-9D0F-4661-A7DE-67053866ABC4}"/>
              </a:ext>
            </a:extLst>
          </p:cNvPr>
          <p:cNvSpPr/>
          <p:nvPr/>
        </p:nvSpPr>
        <p:spPr>
          <a:xfrm>
            <a:off x="7168924" y="1691973"/>
            <a:ext cx="267628" cy="264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F225F49F-BD57-440A-B298-7EF77DC32A03}"/>
              </a:ext>
            </a:extLst>
          </p:cNvPr>
          <p:cNvSpPr/>
          <p:nvPr/>
        </p:nvSpPr>
        <p:spPr>
          <a:xfrm>
            <a:off x="7000097" y="1231251"/>
            <a:ext cx="267628" cy="26419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9AA0399C-70DA-4F76-81E0-946E1148880F}"/>
              </a:ext>
            </a:extLst>
          </p:cNvPr>
          <p:cNvSpPr/>
          <p:nvPr/>
        </p:nvSpPr>
        <p:spPr>
          <a:xfrm>
            <a:off x="7684142" y="1652967"/>
            <a:ext cx="267628" cy="264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楕円 67">
            <a:extLst>
              <a:ext uri="{FF2B5EF4-FFF2-40B4-BE49-F238E27FC236}">
                <a16:creationId xmlns:a16="http://schemas.microsoft.com/office/drawing/2014/main" id="{410CC153-E70C-48D8-BD7E-FC736C44041C}"/>
              </a:ext>
            </a:extLst>
          </p:cNvPr>
          <p:cNvSpPr/>
          <p:nvPr/>
        </p:nvSpPr>
        <p:spPr>
          <a:xfrm>
            <a:off x="9335656" y="584631"/>
            <a:ext cx="1388796" cy="111978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479FE20F-03E6-4CAB-AFB6-76B0972FE08A}"/>
              </a:ext>
            </a:extLst>
          </p:cNvPr>
          <p:cNvSpPr/>
          <p:nvPr/>
        </p:nvSpPr>
        <p:spPr>
          <a:xfrm>
            <a:off x="9498767" y="1552247"/>
            <a:ext cx="1388796" cy="111978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71DF3D2A-FB91-43F2-B934-54E8404AA8DF}"/>
              </a:ext>
            </a:extLst>
          </p:cNvPr>
          <p:cNvSpPr/>
          <p:nvPr/>
        </p:nvSpPr>
        <p:spPr>
          <a:xfrm>
            <a:off x="9050266" y="2185255"/>
            <a:ext cx="1388796" cy="111978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A0772721-BF8D-4EF8-814D-6752299F3E52}"/>
              </a:ext>
            </a:extLst>
          </p:cNvPr>
          <p:cNvSpPr/>
          <p:nvPr/>
        </p:nvSpPr>
        <p:spPr>
          <a:xfrm>
            <a:off x="10473345" y="1062638"/>
            <a:ext cx="1388796" cy="111978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B04A42E7-F6E3-49F5-AE4A-3ECF48DE0FDB}"/>
              </a:ext>
            </a:extLst>
          </p:cNvPr>
          <p:cNvCxnSpPr>
            <a:cxnSpLocks/>
          </p:cNvCxnSpPr>
          <p:nvPr/>
        </p:nvCxnSpPr>
        <p:spPr>
          <a:xfrm flipV="1">
            <a:off x="7958894" y="1292234"/>
            <a:ext cx="1665087" cy="511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29E03933-7CD9-44EE-8511-9F96192AEBDB}"/>
              </a:ext>
            </a:extLst>
          </p:cNvPr>
          <p:cNvCxnSpPr>
            <a:cxnSpLocks/>
          </p:cNvCxnSpPr>
          <p:nvPr/>
        </p:nvCxnSpPr>
        <p:spPr>
          <a:xfrm flipV="1">
            <a:off x="7302535" y="830775"/>
            <a:ext cx="2432151" cy="481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B6AAAB23-0231-4AE3-A780-2C23CD462FE1}"/>
              </a:ext>
            </a:extLst>
          </p:cNvPr>
          <p:cNvCxnSpPr/>
          <p:nvPr/>
        </p:nvCxnSpPr>
        <p:spPr>
          <a:xfrm flipV="1">
            <a:off x="7595401" y="1150295"/>
            <a:ext cx="2823000" cy="1075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EAD84388-1122-4B50-BD52-5D20214FDD71}"/>
              </a:ext>
            </a:extLst>
          </p:cNvPr>
          <p:cNvCxnSpPr>
            <a:cxnSpLocks/>
            <a:stCxn id="67" idx="7"/>
          </p:cNvCxnSpPr>
          <p:nvPr/>
        </p:nvCxnSpPr>
        <p:spPr>
          <a:xfrm flipV="1">
            <a:off x="7912577" y="1015987"/>
            <a:ext cx="2099944" cy="675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楕円 84">
            <a:extLst>
              <a:ext uri="{FF2B5EF4-FFF2-40B4-BE49-F238E27FC236}">
                <a16:creationId xmlns:a16="http://schemas.microsoft.com/office/drawing/2014/main" id="{3551F4BF-9733-4BBB-A547-B81433879864}"/>
              </a:ext>
            </a:extLst>
          </p:cNvPr>
          <p:cNvSpPr/>
          <p:nvPr/>
        </p:nvSpPr>
        <p:spPr>
          <a:xfrm>
            <a:off x="9757326" y="659191"/>
            <a:ext cx="267628" cy="26419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楕円 85">
            <a:extLst>
              <a:ext uri="{FF2B5EF4-FFF2-40B4-BE49-F238E27FC236}">
                <a16:creationId xmlns:a16="http://schemas.microsoft.com/office/drawing/2014/main" id="{294CB46F-FC31-4D87-B122-EFF145E35F28}"/>
              </a:ext>
            </a:extLst>
          </p:cNvPr>
          <p:cNvSpPr/>
          <p:nvPr/>
        </p:nvSpPr>
        <p:spPr>
          <a:xfrm>
            <a:off x="10024954" y="829682"/>
            <a:ext cx="267628" cy="264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楕円 86">
            <a:extLst>
              <a:ext uri="{FF2B5EF4-FFF2-40B4-BE49-F238E27FC236}">
                <a16:creationId xmlns:a16="http://schemas.microsoft.com/office/drawing/2014/main" id="{F9D61174-799B-42A7-9B07-646E5D619B1A}"/>
              </a:ext>
            </a:extLst>
          </p:cNvPr>
          <p:cNvSpPr/>
          <p:nvPr/>
        </p:nvSpPr>
        <p:spPr>
          <a:xfrm>
            <a:off x="9607996" y="1146021"/>
            <a:ext cx="267628" cy="264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楕円 87">
            <a:extLst>
              <a:ext uri="{FF2B5EF4-FFF2-40B4-BE49-F238E27FC236}">
                <a16:creationId xmlns:a16="http://schemas.microsoft.com/office/drawing/2014/main" id="{9539820A-EA92-4DA6-A876-3B925F50F92E}"/>
              </a:ext>
            </a:extLst>
          </p:cNvPr>
          <p:cNvSpPr/>
          <p:nvPr/>
        </p:nvSpPr>
        <p:spPr>
          <a:xfrm>
            <a:off x="10404038" y="974899"/>
            <a:ext cx="267628" cy="26419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C209681A-0246-4142-9EC1-695064A9C1B2}"/>
              </a:ext>
            </a:extLst>
          </p:cNvPr>
          <p:cNvSpPr txBox="1"/>
          <p:nvPr/>
        </p:nvSpPr>
        <p:spPr>
          <a:xfrm>
            <a:off x="7311751" y="53631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ブートストラップ</a:t>
            </a:r>
            <a:endParaRPr kumimoji="1" lang="ja-JP" altLang="en-US" dirty="0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53D2E83F-74A8-48E4-BD28-29A855C55A5E}"/>
              </a:ext>
            </a:extLst>
          </p:cNvPr>
          <p:cNvCxnSpPr>
            <a:cxnSpLocks/>
          </p:cNvCxnSpPr>
          <p:nvPr/>
        </p:nvCxnSpPr>
        <p:spPr>
          <a:xfrm flipV="1">
            <a:off x="3389971" y="4861944"/>
            <a:ext cx="7722828" cy="1271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2E9DCD44-8857-4315-BC71-C72DA7B14130}"/>
              </a:ext>
            </a:extLst>
          </p:cNvPr>
          <p:cNvCxnSpPr>
            <a:cxnSpLocks/>
          </p:cNvCxnSpPr>
          <p:nvPr/>
        </p:nvCxnSpPr>
        <p:spPr>
          <a:xfrm flipV="1">
            <a:off x="7436552" y="4934359"/>
            <a:ext cx="3859633" cy="1264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1C2EB85-C9CB-4F6A-B171-B7B113631D0E}"/>
              </a:ext>
            </a:extLst>
          </p:cNvPr>
          <p:cNvCxnSpPr>
            <a:cxnSpLocks/>
          </p:cNvCxnSpPr>
          <p:nvPr/>
        </p:nvCxnSpPr>
        <p:spPr>
          <a:xfrm flipV="1">
            <a:off x="10724452" y="4985903"/>
            <a:ext cx="671076" cy="897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8E7813-3B5F-4E71-981A-E02812490A1A}"/>
              </a:ext>
            </a:extLst>
          </p:cNvPr>
          <p:cNvSpPr txBox="1"/>
          <p:nvPr/>
        </p:nvSpPr>
        <p:spPr>
          <a:xfrm>
            <a:off x="10724452" y="449261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アンサンブル</a:t>
            </a: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4CF32323-1F9F-4D8D-9A58-0EB68A717A42}"/>
              </a:ext>
            </a:extLst>
          </p:cNvPr>
          <p:cNvSpPr/>
          <p:nvPr/>
        </p:nvSpPr>
        <p:spPr>
          <a:xfrm>
            <a:off x="10292532" y="1917157"/>
            <a:ext cx="1388796" cy="111978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981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34B54B-0F18-4767-9929-CB1019C4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5" y="16503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畳み込みニューラルネット </a:t>
            </a:r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5" name="直方体 4">
            <a:extLst>
              <a:ext uri="{FF2B5EF4-FFF2-40B4-BE49-F238E27FC236}">
                <a16:creationId xmlns:a16="http://schemas.microsoft.com/office/drawing/2014/main" id="{4BC946CA-BF64-444E-96A6-89AF5D8DC5B0}"/>
              </a:ext>
            </a:extLst>
          </p:cNvPr>
          <p:cNvSpPr/>
          <p:nvPr/>
        </p:nvSpPr>
        <p:spPr>
          <a:xfrm rot="5400000">
            <a:off x="622927" y="1151353"/>
            <a:ext cx="1246442" cy="1302837"/>
          </a:xfrm>
          <a:prstGeom prst="cube">
            <a:avLst>
              <a:gd name="adj" fmla="val 1426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方体 5">
            <a:extLst>
              <a:ext uri="{FF2B5EF4-FFF2-40B4-BE49-F238E27FC236}">
                <a16:creationId xmlns:a16="http://schemas.microsoft.com/office/drawing/2014/main" id="{6374B1F7-1254-4B14-BCE0-DD490FD83E41}"/>
              </a:ext>
            </a:extLst>
          </p:cNvPr>
          <p:cNvSpPr/>
          <p:nvPr/>
        </p:nvSpPr>
        <p:spPr>
          <a:xfrm rot="5400000">
            <a:off x="2520495" y="1784444"/>
            <a:ext cx="499308" cy="503664"/>
          </a:xfrm>
          <a:prstGeom prst="cube">
            <a:avLst>
              <a:gd name="adj" fmla="val 14264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直方体 6">
            <a:extLst>
              <a:ext uri="{FF2B5EF4-FFF2-40B4-BE49-F238E27FC236}">
                <a16:creationId xmlns:a16="http://schemas.microsoft.com/office/drawing/2014/main" id="{FA888395-BB76-43D9-8723-04FE8A4741E9}"/>
              </a:ext>
            </a:extLst>
          </p:cNvPr>
          <p:cNvSpPr/>
          <p:nvPr/>
        </p:nvSpPr>
        <p:spPr>
          <a:xfrm rot="5400000">
            <a:off x="2520495" y="2407665"/>
            <a:ext cx="499308" cy="503664"/>
          </a:xfrm>
          <a:prstGeom prst="cube">
            <a:avLst>
              <a:gd name="adj" fmla="val 14264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直方体 7">
            <a:extLst>
              <a:ext uri="{FF2B5EF4-FFF2-40B4-BE49-F238E27FC236}">
                <a16:creationId xmlns:a16="http://schemas.microsoft.com/office/drawing/2014/main" id="{4EE5AFFC-EB5C-4483-9D4C-281A9594BF8E}"/>
              </a:ext>
            </a:extLst>
          </p:cNvPr>
          <p:cNvSpPr/>
          <p:nvPr/>
        </p:nvSpPr>
        <p:spPr>
          <a:xfrm rot="5400000">
            <a:off x="2520495" y="3030886"/>
            <a:ext cx="499308" cy="503664"/>
          </a:xfrm>
          <a:prstGeom prst="cube">
            <a:avLst>
              <a:gd name="adj" fmla="val 14264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直方体 8">
            <a:extLst>
              <a:ext uri="{FF2B5EF4-FFF2-40B4-BE49-F238E27FC236}">
                <a16:creationId xmlns:a16="http://schemas.microsoft.com/office/drawing/2014/main" id="{8D2DFBDA-9947-4B27-AC1B-058D0194CE62}"/>
              </a:ext>
            </a:extLst>
          </p:cNvPr>
          <p:cNvSpPr/>
          <p:nvPr/>
        </p:nvSpPr>
        <p:spPr>
          <a:xfrm rot="5400000">
            <a:off x="2520495" y="3654107"/>
            <a:ext cx="499308" cy="503664"/>
          </a:xfrm>
          <a:prstGeom prst="cube">
            <a:avLst>
              <a:gd name="adj" fmla="val 14264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方体 9">
            <a:extLst>
              <a:ext uri="{FF2B5EF4-FFF2-40B4-BE49-F238E27FC236}">
                <a16:creationId xmlns:a16="http://schemas.microsoft.com/office/drawing/2014/main" id="{15A39A00-5820-499A-9558-85DCF8CF0416}"/>
              </a:ext>
            </a:extLst>
          </p:cNvPr>
          <p:cNvSpPr/>
          <p:nvPr/>
        </p:nvSpPr>
        <p:spPr>
          <a:xfrm rot="5400000">
            <a:off x="2520495" y="4277328"/>
            <a:ext cx="499308" cy="503664"/>
          </a:xfrm>
          <a:prstGeom prst="cube">
            <a:avLst>
              <a:gd name="adj" fmla="val 14264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方体 10">
            <a:extLst>
              <a:ext uri="{FF2B5EF4-FFF2-40B4-BE49-F238E27FC236}">
                <a16:creationId xmlns:a16="http://schemas.microsoft.com/office/drawing/2014/main" id="{F57FBD21-7DE8-43E3-AD98-B98022237B7C}"/>
              </a:ext>
            </a:extLst>
          </p:cNvPr>
          <p:cNvSpPr/>
          <p:nvPr/>
        </p:nvSpPr>
        <p:spPr>
          <a:xfrm rot="5400000">
            <a:off x="5228255" y="1162630"/>
            <a:ext cx="1126846" cy="1138351"/>
          </a:xfrm>
          <a:prstGeom prst="cube">
            <a:avLst>
              <a:gd name="adj" fmla="val 2570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4EC2479-6D7E-4D99-90A1-CC68B661ACA4}"/>
              </a:ext>
            </a:extLst>
          </p:cNvPr>
          <p:cNvSpPr/>
          <p:nvPr/>
        </p:nvSpPr>
        <p:spPr>
          <a:xfrm>
            <a:off x="3501719" y="1769898"/>
            <a:ext cx="981307" cy="8895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DDE2DC6-9CD9-49CE-AA84-1C7F954C0737}"/>
              </a:ext>
            </a:extLst>
          </p:cNvPr>
          <p:cNvSpPr/>
          <p:nvPr/>
        </p:nvSpPr>
        <p:spPr>
          <a:xfrm>
            <a:off x="3490570" y="2733229"/>
            <a:ext cx="981307" cy="8895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5DA20C7-42E9-4540-A5EB-9353120D4FEA}"/>
              </a:ext>
            </a:extLst>
          </p:cNvPr>
          <p:cNvSpPr/>
          <p:nvPr/>
        </p:nvSpPr>
        <p:spPr>
          <a:xfrm>
            <a:off x="3479421" y="3696560"/>
            <a:ext cx="981307" cy="8895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6216456-ABD5-4215-BA72-FC75A4CE963C}"/>
              </a:ext>
            </a:extLst>
          </p:cNvPr>
          <p:cNvSpPr/>
          <p:nvPr/>
        </p:nvSpPr>
        <p:spPr>
          <a:xfrm>
            <a:off x="3468272" y="4659891"/>
            <a:ext cx="981307" cy="8895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711D193-06BF-4418-A4EB-5C25F67DC680}"/>
              </a:ext>
            </a:extLst>
          </p:cNvPr>
          <p:cNvSpPr/>
          <p:nvPr/>
        </p:nvSpPr>
        <p:spPr>
          <a:xfrm>
            <a:off x="3457123" y="5623222"/>
            <a:ext cx="981307" cy="8895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方体 17">
            <a:extLst>
              <a:ext uri="{FF2B5EF4-FFF2-40B4-BE49-F238E27FC236}">
                <a16:creationId xmlns:a16="http://schemas.microsoft.com/office/drawing/2014/main" id="{68B05E72-7477-4D7A-8EE2-EE2D032CF859}"/>
              </a:ext>
            </a:extLst>
          </p:cNvPr>
          <p:cNvSpPr/>
          <p:nvPr/>
        </p:nvSpPr>
        <p:spPr>
          <a:xfrm rot="5400000">
            <a:off x="5537181" y="4835763"/>
            <a:ext cx="646514" cy="643514"/>
          </a:xfrm>
          <a:prstGeom prst="cube">
            <a:avLst>
              <a:gd name="adj" fmla="val 3088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方体 18">
            <a:extLst>
              <a:ext uri="{FF2B5EF4-FFF2-40B4-BE49-F238E27FC236}">
                <a16:creationId xmlns:a16="http://schemas.microsoft.com/office/drawing/2014/main" id="{CD7094D3-AF8D-49B4-B225-F9276EBFD453}"/>
              </a:ext>
            </a:extLst>
          </p:cNvPr>
          <p:cNvSpPr/>
          <p:nvPr/>
        </p:nvSpPr>
        <p:spPr>
          <a:xfrm rot="5400000">
            <a:off x="6823240" y="1861392"/>
            <a:ext cx="277682" cy="260190"/>
          </a:xfrm>
          <a:prstGeom prst="cube">
            <a:avLst>
              <a:gd name="adj" fmla="val 14264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方体 19">
            <a:extLst>
              <a:ext uri="{FF2B5EF4-FFF2-40B4-BE49-F238E27FC236}">
                <a16:creationId xmlns:a16="http://schemas.microsoft.com/office/drawing/2014/main" id="{B95660CC-69A3-407E-9DB4-32B7570D524D}"/>
              </a:ext>
            </a:extLst>
          </p:cNvPr>
          <p:cNvSpPr/>
          <p:nvPr/>
        </p:nvSpPr>
        <p:spPr>
          <a:xfrm rot="5400000">
            <a:off x="6823240" y="2279748"/>
            <a:ext cx="277682" cy="260190"/>
          </a:xfrm>
          <a:prstGeom prst="cube">
            <a:avLst>
              <a:gd name="adj" fmla="val 14264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方体 20">
            <a:extLst>
              <a:ext uri="{FF2B5EF4-FFF2-40B4-BE49-F238E27FC236}">
                <a16:creationId xmlns:a16="http://schemas.microsoft.com/office/drawing/2014/main" id="{D470CECF-1E54-46F8-8E07-8BEAC41ADDAD}"/>
              </a:ext>
            </a:extLst>
          </p:cNvPr>
          <p:cNvSpPr/>
          <p:nvPr/>
        </p:nvSpPr>
        <p:spPr>
          <a:xfrm rot="5400000">
            <a:off x="6823240" y="2753036"/>
            <a:ext cx="277682" cy="260190"/>
          </a:xfrm>
          <a:prstGeom prst="cube">
            <a:avLst>
              <a:gd name="adj" fmla="val 14264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直方体 21">
            <a:extLst>
              <a:ext uri="{FF2B5EF4-FFF2-40B4-BE49-F238E27FC236}">
                <a16:creationId xmlns:a16="http://schemas.microsoft.com/office/drawing/2014/main" id="{E8FBC166-B6EE-4125-8E98-36ADCDCF1B38}"/>
              </a:ext>
            </a:extLst>
          </p:cNvPr>
          <p:cNvSpPr/>
          <p:nvPr/>
        </p:nvSpPr>
        <p:spPr>
          <a:xfrm rot="5400000">
            <a:off x="6816030" y="3184950"/>
            <a:ext cx="277682" cy="260190"/>
          </a:xfrm>
          <a:prstGeom prst="cube">
            <a:avLst>
              <a:gd name="adj" fmla="val 14264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方体 22">
            <a:extLst>
              <a:ext uri="{FF2B5EF4-FFF2-40B4-BE49-F238E27FC236}">
                <a16:creationId xmlns:a16="http://schemas.microsoft.com/office/drawing/2014/main" id="{3B68B03C-5A6C-484A-A66E-808934AED43C}"/>
              </a:ext>
            </a:extLst>
          </p:cNvPr>
          <p:cNvSpPr/>
          <p:nvPr/>
        </p:nvSpPr>
        <p:spPr>
          <a:xfrm rot="5400000">
            <a:off x="6809098" y="3643381"/>
            <a:ext cx="277682" cy="260190"/>
          </a:xfrm>
          <a:prstGeom prst="cube">
            <a:avLst>
              <a:gd name="adj" fmla="val 14264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直方体 23">
            <a:extLst>
              <a:ext uri="{FF2B5EF4-FFF2-40B4-BE49-F238E27FC236}">
                <a16:creationId xmlns:a16="http://schemas.microsoft.com/office/drawing/2014/main" id="{F69716F6-2FFF-46FB-BAEF-C55B49F9B29E}"/>
              </a:ext>
            </a:extLst>
          </p:cNvPr>
          <p:cNvSpPr/>
          <p:nvPr/>
        </p:nvSpPr>
        <p:spPr>
          <a:xfrm rot="5400000">
            <a:off x="6810372" y="4127761"/>
            <a:ext cx="277682" cy="260190"/>
          </a:xfrm>
          <a:prstGeom prst="cube">
            <a:avLst>
              <a:gd name="adj" fmla="val 14264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直方体 24">
            <a:extLst>
              <a:ext uri="{FF2B5EF4-FFF2-40B4-BE49-F238E27FC236}">
                <a16:creationId xmlns:a16="http://schemas.microsoft.com/office/drawing/2014/main" id="{BE48A1C4-6802-488E-B21D-AAF8934C3A3C}"/>
              </a:ext>
            </a:extLst>
          </p:cNvPr>
          <p:cNvSpPr/>
          <p:nvPr/>
        </p:nvSpPr>
        <p:spPr>
          <a:xfrm rot="5400000">
            <a:off x="6800712" y="4569473"/>
            <a:ext cx="277682" cy="260190"/>
          </a:xfrm>
          <a:prstGeom prst="cube">
            <a:avLst>
              <a:gd name="adj" fmla="val 14264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直方体 25">
            <a:extLst>
              <a:ext uri="{FF2B5EF4-FFF2-40B4-BE49-F238E27FC236}">
                <a16:creationId xmlns:a16="http://schemas.microsoft.com/office/drawing/2014/main" id="{E53AB52D-D528-4F18-881C-539CAC34800B}"/>
              </a:ext>
            </a:extLst>
          </p:cNvPr>
          <p:cNvSpPr/>
          <p:nvPr/>
        </p:nvSpPr>
        <p:spPr>
          <a:xfrm rot="5400000">
            <a:off x="6798879" y="5016144"/>
            <a:ext cx="277682" cy="260190"/>
          </a:xfrm>
          <a:prstGeom prst="cube">
            <a:avLst>
              <a:gd name="adj" fmla="val 14264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EFA98B4-7F23-486A-9FF5-88BF4CE96596}"/>
              </a:ext>
            </a:extLst>
          </p:cNvPr>
          <p:cNvSpPr/>
          <p:nvPr/>
        </p:nvSpPr>
        <p:spPr>
          <a:xfrm>
            <a:off x="7730588" y="1879163"/>
            <a:ext cx="643514" cy="5675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7A29A03-37D6-4962-A7DD-987752F1AEC7}"/>
              </a:ext>
            </a:extLst>
          </p:cNvPr>
          <p:cNvSpPr/>
          <p:nvPr/>
        </p:nvSpPr>
        <p:spPr>
          <a:xfrm>
            <a:off x="7730588" y="2502384"/>
            <a:ext cx="643514" cy="5675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71EF2BA-485E-4DD2-AC3D-8E6255B8637B}"/>
              </a:ext>
            </a:extLst>
          </p:cNvPr>
          <p:cNvSpPr/>
          <p:nvPr/>
        </p:nvSpPr>
        <p:spPr>
          <a:xfrm>
            <a:off x="7730588" y="3125605"/>
            <a:ext cx="643514" cy="5675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8D6D3E5-E5DD-4F67-96FC-1E2DF23B8380}"/>
              </a:ext>
            </a:extLst>
          </p:cNvPr>
          <p:cNvSpPr/>
          <p:nvPr/>
        </p:nvSpPr>
        <p:spPr>
          <a:xfrm>
            <a:off x="7730588" y="3748826"/>
            <a:ext cx="643514" cy="5675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7DF1365-74CA-4543-AD34-F3D723530111}"/>
              </a:ext>
            </a:extLst>
          </p:cNvPr>
          <p:cNvSpPr/>
          <p:nvPr/>
        </p:nvSpPr>
        <p:spPr>
          <a:xfrm>
            <a:off x="7730588" y="4372047"/>
            <a:ext cx="643514" cy="5675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1D49C86C-A0C0-43B9-A135-9F4776C48D9D}"/>
              </a:ext>
            </a:extLst>
          </p:cNvPr>
          <p:cNvSpPr/>
          <p:nvPr/>
        </p:nvSpPr>
        <p:spPr>
          <a:xfrm>
            <a:off x="7730588" y="4995268"/>
            <a:ext cx="643514" cy="5675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D4A1EA1-9065-4490-A225-A8C4FD5271E9}"/>
              </a:ext>
            </a:extLst>
          </p:cNvPr>
          <p:cNvSpPr/>
          <p:nvPr/>
        </p:nvSpPr>
        <p:spPr>
          <a:xfrm>
            <a:off x="7730588" y="5618489"/>
            <a:ext cx="643514" cy="5675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5B2DA7B2-9087-4D03-AB6C-077BBBD5061F}"/>
              </a:ext>
            </a:extLst>
          </p:cNvPr>
          <p:cNvSpPr/>
          <p:nvPr/>
        </p:nvSpPr>
        <p:spPr>
          <a:xfrm>
            <a:off x="7730588" y="6241710"/>
            <a:ext cx="643514" cy="5675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直方体 35">
            <a:extLst>
              <a:ext uri="{FF2B5EF4-FFF2-40B4-BE49-F238E27FC236}">
                <a16:creationId xmlns:a16="http://schemas.microsoft.com/office/drawing/2014/main" id="{A0452F56-34A2-49BD-A7EC-011BA54BB212}"/>
              </a:ext>
            </a:extLst>
          </p:cNvPr>
          <p:cNvSpPr/>
          <p:nvPr/>
        </p:nvSpPr>
        <p:spPr>
          <a:xfrm rot="5400000">
            <a:off x="5228255" y="2993798"/>
            <a:ext cx="1126846" cy="1138351"/>
          </a:xfrm>
          <a:prstGeom prst="cube">
            <a:avLst>
              <a:gd name="adj" fmla="val 2570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72AD5508-6ED8-4031-B02B-E9CB8BA0F5F4}"/>
              </a:ext>
            </a:extLst>
          </p:cNvPr>
          <p:cNvSpPr/>
          <p:nvPr/>
        </p:nvSpPr>
        <p:spPr>
          <a:xfrm>
            <a:off x="5579811" y="2466161"/>
            <a:ext cx="423733" cy="462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矢印: 下 37">
            <a:extLst>
              <a:ext uri="{FF2B5EF4-FFF2-40B4-BE49-F238E27FC236}">
                <a16:creationId xmlns:a16="http://schemas.microsoft.com/office/drawing/2014/main" id="{F79322CD-7947-499D-8213-5C4FAB39FBE3}"/>
              </a:ext>
            </a:extLst>
          </p:cNvPr>
          <p:cNvSpPr/>
          <p:nvPr/>
        </p:nvSpPr>
        <p:spPr>
          <a:xfrm>
            <a:off x="5594551" y="4297939"/>
            <a:ext cx="423733" cy="462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直方体 38">
            <a:extLst>
              <a:ext uri="{FF2B5EF4-FFF2-40B4-BE49-F238E27FC236}">
                <a16:creationId xmlns:a16="http://schemas.microsoft.com/office/drawing/2014/main" id="{8D80705B-11F1-411D-800F-F419B768AED0}"/>
              </a:ext>
            </a:extLst>
          </p:cNvPr>
          <p:cNvSpPr/>
          <p:nvPr/>
        </p:nvSpPr>
        <p:spPr>
          <a:xfrm rot="5400000">
            <a:off x="8779507" y="1198608"/>
            <a:ext cx="935383" cy="993274"/>
          </a:xfrm>
          <a:prstGeom prst="cube">
            <a:avLst>
              <a:gd name="adj" fmla="val 464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150ECD72-3DA8-4AA1-B149-EB879090940C}"/>
              </a:ext>
            </a:extLst>
          </p:cNvPr>
          <p:cNvSpPr/>
          <p:nvPr/>
        </p:nvSpPr>
        <p:spPr>
          <a:xfrm>
            <a:off x="2057282" y="1410203"/>
            <a:ext cx="3063454" cy="343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直方体 45">
            <a:extLst>
              <a:ext uri="{FF2B5EF4-FFF2-40B4-BE49-F238E27FC236}">
                <a16:creationId xmlns:a16="http://schemas.microsoft.com/office/drawing/2014/main" id="{6639A452-8084-46F8-A9EA-80C081BDA86A}"/>
              </a:ext>
            </a:extLst>
          </p:cNvPr>
          <p:cNvSpPr/>
          <p:nvPr/>
        </p:nvSpPr>
        <p:spPr>
          <a:xfrm rot="5400000">
            <a:off x="8777509" y="2825201"/>
            <a:ext cx="935383" cy="993274"/>
          </a:xfrm>
          <a:prstGeom prst="cube">
            <a:avLst>
              <a:gd name="adj" fmla="val 464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直方体 46">
            <a:extLst>
              <a:ext uri="{FF2B5EF4-FFF2-40B4-BE49-F238E27FC236}">
                <a16:creationId xmlns:a16="http://schemas.microsoft.com/office/drawing/2014/main" id="{54C9EE9C-345E-49C3-8495-462D94985B23}"/>
              </a:ext>
            </a:extLst>
          </p:cNvPr>
          <p:cNvSpPr/>
          <p:nvPr/>
        </p:nvSpPr>
        <p:spPr>
          <a:xfrm rot="5400000">
            <a:off x="9028670" y="4459677"/>
            <a:ext cx="646513" cy="643513"/>
          </a:xfrm>
          <a:prstGeom prst="cube">
            <a:avLst>
              <a:gd name="adj" fmla="val 464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矢印: 下 47">
            <a:extLst>
              <a:ext uri="{FF2B5EF4-FFF2-40B4-BE49-F238E27FC236}">
                <a16:creationId xmlns:a16="http://schemas.microsoft.com/office/drawing/2014/main" id="{3171C960-5E06-440A-9F8E-8E89200F94CF}"/>
              </a:ext>
            </a:extLst>
          </p:cNvPr>
          <p:cNvSpPr/>
          <p:nvPr/>
        </p:nvSpPr>
        <p:spPr>
          <a:xfrm>
            <a:off x="9035331" y="2295229"/>
            <a:ext cx="423733" cy="462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矢印: 下 48">
            <a:extLst>
              <a:ext uri="{FF2B5EF4-FFF2-40B4-BE49-F238E27FC236}">
                <a16:creationId xmlns:a16="http://schemas.microsoft.com/office/drawing/2014/main" id="{377BB99B-9C14-4405-AA40-01482F58E6A7}"/>
              </a:ext>
            </a:extLst>
          </p:cNvPr>
          <p:cNvSpPr/>
          <p:nvPr/>
        </p:nvSpPr>
        <p:spPr>
          <a:xfrm>
            <a:off x="9033335" y="3905061"/>
            <a:ext cx="423733" cy="462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3" name="表 52">
            <a:extLst>
              <a:ext uri="{FF2B5EF4-FFF2-40B4-BE49-F238E27FC236}">
                <a16:creationId xmlns:a16="http://schemas.microsoft.com/office/drawing/2014/main" id="{FE7FBCE0-8A6C-4173-A037-EABFCC466EA8}"/>
              </a:ext>
            </a:extLst>
          </p:cNvPr>
          <p:cNvGraphicFramePr>
            <a:graphicFrameLocks noGrp="1"/>
          </p:cNvGraphicFramePr>
          <p:nvPr/>
        </p:nvGraphicFramePr>
        <p:xfrm>
          <a:off x="10475203" y="3511908"/>
          <a:ext cx="416164" cy="2966720"/>
        </p:xfrm>
        <a:graphic>
          <a:graphicData uri="http://schemas.openxmlformats.org/drawingml/2006/table">
            <a:tbl>
              <a:tblPr bandRow="1">
                <a:tableStyleId>{E8034E78-7F5D-4C2E-B375-FC64B27BC917}</a:tableStyleId>
              </a:tblPr>
              <a:tblGrid>
                <a:gridCol w="416164">
                  <a:extLst>
                    <a:ext uri="{9D8B030D-6E8A-4147-A177-3AD203B41FA5}">
                      <a16:colId xmlns:a16="http://schemas.microsoft.com/office/drawing/2014/main" val="595746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24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05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197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38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79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134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371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007557"/>
                  </a:ext>
                </a:extLst>
              </a:tr>
            </a:tbl>
          </a:graphicData>
        </a:graphic>
      </p:graphicFrame>
      <p:sp>
        <p:nvSpPr>
          <p:cNvPr id="54" name="矢印: 右 53">
            <a:extLst>
              <a:ext uri="{FF2B5EF4-FFF2-40B4-BE49-F238E27FC236}">
                <a16:creationId xmlns:a16="http://schemas.microsoft.com/office/drawing/2014/main" id="{4E529965-8560-498F-B7DE-3E2719D56915}"/>
              </a:ext>
            </a:extLst>
          </p:cNvPr>
          <p:cNvSpPr/>
          <p:nvPr/>
        </p:nvSpPr>
        <p:spPr>
          <a:xfrm>
            <a:off x="9894584" y="4655820"/>
            <a:ext cx="435167" cy="448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CFC2647-28DE-4226-B3AA-0A67C813481B}"/>
              </a:ext>
            </a:extLst>
          </p:cNvPr>
          <p:cNvSpPr txBox="1"/>
          <p:nvPr/>
        </p:nvSpPr>
        <p:spPr>
          <a:xfrm>
            <a:off x="4471877" y="4330236"/>
            <a:ext cx="130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Max Pool</a:t>
            </a:r>
            <a:endParaRPr kumimoji="1" lang="ja-JP" altLang="en-US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2589B67B-E0A1-4B3B-B156-D5D4B821085C}"/>
              </a:ext>
            </a:extLst>
          </p:cNvPr>
          <p:cNvSpPr txBox="1"/>
          <p:nvPr/>
        </p:nvSpPr>
        <p:spPr>
          <a:xfrm>
            <a:off x="3021981" y="1095572"/>
            <a:ext cx="130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Conv2d</a:t>
            </a:r>
            <a:endParaRPr kumimoji="1" lang="ja-JP" altLang="en-US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5AEEEA5-F124-4B1D-A55A-43A8EE86DB3B}"/>
              </a:ext>
            </a:extLst>
          </p:cNvPr>
          <p:cNvSpPr txBox="1"/>
          <p:nvPr/>
        </p:nvSpPr>
        <p:spPr>
          <a:xfrm>
            <a:off x="2429513" y="4919426"/>
            <a:ext cx="130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Filters</a:t>
            </a:r>
            <a:endParaRPr kumimoji="1" lang="ja-JP" altLang="en-US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5EEDCA28-B0F4-48F4-BE6F-383A60EA8039}"/>
              </a:ext>
            </a:extLst>
          </p:cNvPr>
          <p:cNvSpPr txBox="1"/>
          <p:nvPr/>
        </p:nvSpPr>
        <p:spPr>
          <a:xfrm>
            <a:off x="4825427" y="2493945"/>
            <a:ext cx="130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ReLU</a:t>
            </a:r>
            <a:endParaRPr kumimoji="1" lang="ja-JP" altLang="en-US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175F75A-89FB-4E26-BED2-592D59E31217}"/>
              </a:ext>
            </a:extLst>
          </p:cNvPr>
          <p:cNvSpPr txBox="1"/>
          <p:nvPr/>
        </p:nvSpPr>
        <p:spPr>
          <a:xfrm>
            <a:off x="9457068" y="5227154"/>
            <a:ext cx="130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Flatten</a:t>
            </a:r>
            <a:endParaRPr kumimoji="1" lang="ja-JP" altLang="en-US" dirty="0"/>
          </a:p>
        </p:txBody>
      </p:sp>
      <p:sp>
        <p:nvSpPr>
          <p:cNvPr id="65" name="矢印: 折線 64">
            <a:extLst>
              <a:ext uri="{FF2B5EF4-FFF2-40B4-BE49-F238E27FC236}">
                <a16:creationId xmlns:a16="http://schemas.microsoft.com/office/drawing/2014/main" id="{1C547ADE-EA29-4127-987F-B730A876E407}"/>
              </a:ext>
            </a:extLst>
          </p:cNvPr>
          <p:cNvSpPr/>
          <p:nvPr/>
        </p:nvSpPr>
        <p:spPr>
          <a:xfrm>
            <a:off x="6151401" y="1085473"/>
            <a:ext cx="2538457" cy="4063648"/>
          </a:xfrm>
          <a:prstGeom prst="bentArrow">
            <a:avLst>
              <a:gd name="adj1" fmla="val 4353"/>
              <a:gd name="adj2" fmla="val 12261"/>
              <a:gd name="adj3" fmla="val 13139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D5209DDD-D651-49D4-933B-9D6DA870F676}"/>
              </a:ext>
            </a:extLst>
          </p:cNvPr>
          <p:cNvSpPr txBox="1"/>
          <p:nvPr/>
        </p:nvSpPr>
        <p:spPr>
          <a:xfrm>
            <a:off x="6998334" y="974904"/>
            <a:ext cx="130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Conv2d</a:t>
            </a:r>
            <a:endParaRPr kumimoji="1" lang="ja-JP" altLang="en-US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9AD7E98F-4652-4956-B537-596CC047B83F}"/>
              </a:ext>
            </a:extLst>
          </p:cNvPr>
          <p:cNvSpPr txBox="1"/>
          <p:nvPr/>
        </p:nvSpPr>
        <p:spPr>
          <a:xfrm>
            <a:off x="9436411" y="2289020"/>
            <a:ext cx="130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ReLU</a:t>
            </a:r>
            <a:endParaRPr kumimoji="1" lang="ja-JP" altLang="en-US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2B9E425-F91A-44C0-A395-BFEEC3967E1A}"/>
              </a:ext>
            </a:extLst>
          </p:cNvPr>
          <p:cNvSpPr txBox="1"/>
          <p:nvPr/>
        </p:nvSpPr>
        <p:spPr>
          <a:xfrm>
            <a:off x="9380448" y="3924726"/>
            <a:ext cx="130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Max Pool</a:t>
            </a:r>
            <a:endParaRPr kumimoji="1" lang="ja-JP" altLang="en-US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1939821-498D-455E-8176-D77B0AFAC65F}"/>
              </a:ext>
            </a:extLst>
          </p:cNvPr>
          <p:cNvSpPr txBox="1"/>
          <p:nvPr/>
        </p:nvSpPr>
        <p:spPr>
          <a:xfrm>
            <a:off x="6485578" y="5345138"/>
            <a:ext cx="130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Filters</a:t>
            </a:r>
            <a:endParaRPr kumimoji="1" lang="ja-JP" altLang="en-US" dirty="0"/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A6AF9C46-10BF-423F-8A39-F77FFD579D45}"/>
              </a:ext>
            </a:extLst>
          </p:cNvPr>
          <p:cNvCxnSpPr/>
          <p:nvPr/>
        </p:nvCxnSpPr>
        <p:spPr>
          <a:xfrm>
            <a:off x="1897567" y="2032000"/>
            <a:ext cx="5319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7B19E247-CEC7-4938-B63F-A91C17ECF3D1}"/>
              </a:ext>
            </a:extLst>
          </p:cNvPr>
          <p:cNvCxnSpPr>
            <a:cxnSpLocks/>
          </p:cNvCxnSpPr>
          <p:nvPr/>
        </p:nvCxnSpPr>
        <p:spPr>
          <a:xfrm>
            <a:off x="3021981" y="2032000"/>
            <a:ext cx="4462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15744530-B412-4DBE-9EE0-5FEEF1EB402A}"/>
              </a:ext>
            </a:extLst>
          </p:cNvPr>
          <p:cNvCxnSpPr/>
          <p:nvPr/>
        </p:nvCxnSpPr>
        <p:spPr>
          <a:xfrm>
            <a:off x="6219605" y="5180782"/>
            <a:ext cx="5319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5DE97EFA-85E4-412B-8734-01798143254C}"/>
              </a:ext>
            </a:extLst>
          </p:cNvPr>
          <p:cNvCxnSpPr>
            <a:cxnSpLocks/>
          </p:cNvCxnSpPr>
          <p:nvPr/>
        </p:nvCxnSpPr>
        <p:spPr>
          <a:xfrm>
            <a:off x="7163557" y="5157520"/>
            <a:ext cx="529688" cy="1332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図 50" descr="ケーキ, 室内, テーブル, 誕生日 が含まれている画像&#10;&#10;自動的に生成された説明">
            <a:extLst>
              <a:ext uri="{FF2B5EF4-FFF2-40B4-BE49-F238E27FC236}">
                <a16:creationId xmlns:a16="http://schemas.microsoft.com/office/drawing/2014/main" id="{CA7257C2-40E0-4D8E-9F64-36EAF6F2E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6113" y="2576911"/>
            <a:ext cx="1583386" cy="1411614"/>
          </a:xfrm>
          <a:prstGeom prst="rect">
            <a:avLst/>
          </a:prstGeom>
        </p:spPr>
      </p:pic>
      <p:pic>
        <p:nvPicPr>
          <p:cNvPr id="74" name="図 73" descr="クリップアート が含まれている画像&#10;&#10;自動的に生成された説明">
            <a:extLst>
              <a:ext uri="{FF2B5EF4-FFF2-40B4-BE49-F238E27FC236}">
                <a16:creationId xmlns:a16="http://schemas.microsoft.com/office/drawing/2014/main" id="{BBEC2798-37A8-46BA-8E4F-92315D9F6D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028250" y="3882985"/>
            <a:ext cx="561616" cy="452814"/>
          </a:xfrm>
          <a:prstGeom prst="rect">
            <a:avLst/>
          </a:prstGeom>
        </p:spPr>
      </p:pic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35C1174C-F0CB-4DA7-BE5C-14D4AB62FAC5}"/>
              </a:ext>
            </a:extLst>
          </p:cNvPr>
          <p:cNvCxnSpPr>
            <a:cxnSpLocks/>
          </p:cNvCxnSpPr>
          <p:nvPr/>
        </p:nvCxnSpPr>
        <p:spPr>
          <a:xfrm>
            <a:off x="3958924" y="1915880"/>
            <a:ext cx="33448" cy="6680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5B0506CF-6C45-4471-8C09-B32243053324}"/>
              </a:ext>
            </a:extLst>
          </p:cNvPr>
          <p:cNvCxnSpPr>
            <a:cxnSpLocks/>
          </p:cNvCxnSpPr>
          <p:nvPr/>
        </p:nvCxnSpPr>
        <p:spPr>
          <a:xfrm flipH="1">
            <a:off x="3777962" y="2953368"/>
            <a:ext cx="361923" cy="507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A8B01EE3-C851-4312-9587-DB32D3165858}"/>
              </a:ext>
            </a:extLst>
          </p:cNvPr>
          <p:cNvCxnSpPr>
            <a:cxnSpLocks/>
          </p:cNvCxnSpPr>
          <p:nvPr/>
        </p:nvCxnSpPr>
        <p:spPr>
          <a:xfrm flipH="1">
            <a:off x="3646295" y="4155593"/>
            <a:ext cx="65437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4" name="図 83">
            <a:extLst>
              <a:ext uri="{FF2B5EF4-FFF2-40B4-BE49-F238E27FC236}">
                <a16:creationId xmlns:a16="http://schemas.microsoft.com/office/drawing/2014/main" id="{031C2D77-842C-4625-85CF-7E4DED895B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036819" y="5816600"/>
            <a:ext cx="701367" cy="350684"/>
          </a:xfrm>
          <a:prstGeom prst="rect">
            <a:avLst/>
          </a:prstGeom>
        </p:spPr>
      </p:pic>
      <p:sp>
        <p:nvSpPr>
          <p:cNvPr id="85" name="楕円 84">
            <a:extLst>
              <a:ext uri="{FF2B5EF4-FFF2-40B4-BE49-F238E27FC236}">
                <a16:creationId xmlns:a16="http://schemas.microsoft.com/office/drawing/2014/main" id="{30C85892-5A4A-4C7D-9434-E6A76A0A448D}"/>
              </a:ext>
            </a:extLst>
          </p:cNvPr>
          <p:cNvSpPr/>
          <p:nvPr/>
        </p:nvSpPr>
        <p:spPr>
          <a:xfrm>
            <a:off x="11129435" y="4655820"/>
            <a:ext cx="416164" cy="35068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D07E4934-C739-43F7-91AB-89536705190A}"/>
              </a:ext>
            </a:extLst>
          </p:cNvPr>
          <p:cNvCxnSpPr/>
          <p:nvPr/>
        </p:nvCxnSpPr>
        <p:spPr>
          <a:xfrm>
            <a:off x="7909455" y="4560727"/>
            <a:ext cx="3726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012B00BB-D9AD-457F-8AC7-12517A3A94DA}"/>
              </a:ext>
            </a:extLst>
          </p:cNvPr>
          <p:cNvCxnSpPr/>
          <p:nvPr/>
        </p:nvCxnSpPr>
        <p:spPr>
          <a:xfrm>
            <a:off x="7909455" y="4834263"/>
            <a:ext cx="3726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34CDB565-1FB5-4636-B7A2-623A67984C93}"/>
              </a:ext>
            </a:extLst>
          </p:cNvPr>
          <p:cNvCxnSpPr>
            <a:cxnSpLocks/>
          </p:cNvCxnSpPr>
          <p:nvPr/>
        </p:nvCxnSpPr>
        <p:spPr>
          <a:xfrm>
            <a:off x="7909455" y="4699568"/>
            <a:ext cx="37265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64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34B54B-0F18-4767-9929-CB1019C4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5" y="16503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畳み込みニューラルネット </a:t>
            </a:r>
            <a:r>
              <a:rPr kumimoji="1" lang="en-US" altLang="ja-JP" dirty="0"/>
              <a:t>(2)</a:t>
            </a:r>
            <a:endParaRPr kumimoji="1" lang="ja-JP" altLang="en-US" dirty="0"/>
          </a:p>
        </p:txBody>
      </p:sp>
      <p:graphicFrame>
        <p:nvGraphicFramePr>
          <p:cNvPr id="53" name="表 52">
            <a:extLst>
              <a:ext uri="{FF2B5EF4-FFF2-40B4-BE49-F238E27FC236}">
                <a16:creationId xmlns:a16="http://schemas.microsoft.com/office/drawing/2014/main" id="{FE7FBCE0-8A6C-4173-A037-EABFCC466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792498"/>
              </p:ext>
            </p:extLst>
          </p:nvPr>
        </p:nvGraphicFramePr>
        <p:xfrm>
          <a:off x="1953503" y="1837366"/>
          <a:ext cx="416164" cy="2966720"/>
        </p:xfrm>
        <a:graphic>
          <a:graphicData uri="http://schemas.openxmlformats.org/drawingml/2006/table">
            <a:tbl>
              <a:tblPr bandRow="1">
                <a:tableStyleId>{E8034E78-7F5D-4C2E-B375-FC64B27BC917}</a:tableStyleId>
              </a:tblPr>
              <a:tblGrid>
                <a:gridCol w="416164">
                  <a:extLst>
                    <a:ext uri="{9D8B030D-6E8A-4147-A177-3AD203B41FA5}">
                      <a16:colId xmlns:a16="http://schemas.microsoft.com/office/drawing/2014/main" val="595746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24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05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197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38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79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134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371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007557"/>
                  </a:ext>
                </a:extLst>
              </a:tr>
            </a:tbl>
          </a:graphicData>
        </a:graphic>
      </p:graphicFrame>
      <p:graphicFrame>
        <p:nvGraphicFramePr>
          <p:cNvPr id="55" name="表 54">
            <a:extLst>
              <a:ext uri="{FF2B5EF4-FFF2-40B4-BE49-F238E27FC236}">
                <a16:creationId xmlns:a16="http://schemas.microsoft.com/office/drawing/2014/main" id="{21BFE5D5-C02B-4285-9F4D-9E0DCD7F9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369485"/>
              </p:ext>
            </p:extLst>
          </p:nvPr>
        </p:nvGraphicFramePr>
        <p:xfrm>
          <a:off x="7315200" y="1879600"/>
          <a:ext cx="416164" cy="3657600"/>
        </p:xfrm>
        <a:graphic>
          <a:graphicData uri="http://schemas.openxmlformats.org/drawingml/2006/table">
            <a:tbl>
              <a:tblPr bandRow="1">
                <a:tableStyleId>{E8034E78-7F5D-4C2E-B375-FC64B27BC917}</a:tableStyleId>
              </a:tblPr>
              <a:tblGrid>
                <a:gridCol w="416164">
                  <a:extLst>
                    <a:ext uri="{9D8B030D-6E8A-4147-A177-3AD203B41FA5}">
                      <a16:colId xmlns:a16="http://schemas.microsoft.com/office/drawing/2014/main" val="595746282"/>
                    </a:ext>
                  </a:extLst>
                </a:gridCol>
              </a:tblGrid>
              <a:tr h="36238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241613"/>
                  </a:ext>
                </a:extLst>
              </a:tr>
              <a:tr h="36238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05298"/>
                  </a:ext>
                </a:extLst>
              </a:tr>
              <a:tr h="35741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197598"/>
                  </a:ext>
                </a:extLst>
              </a:tr>
              <a:tr h="36238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389030"/>
                  </a:ext>
                </a:extLst>
              </a:tr>
              <a:tr h="36238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79315"/>
                  </a:ext>
                </a:extLst>
              </a:tr>
              <a:tr h="36238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134557"/>
                  </a:ext>
                </a:extLst>
              </a:tr>
              <a:tr h="36238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050459"/>
                  </a:ext>
                </a:extLst>
              </a:tr>
              <a:tr h="36238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534185"/>
                  </a:ext>
                </a:extLst>
              </a:tr>
              <a:tr h="36238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829231"/>
                  </a:ext>
                </a:extLst>
              </a:tr>
              <a:tr h="36238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371937"/>
                  </a:ext>
                </a:extLst>
              </a:tr>
            </a:tbl>
          </a:graphicData>
        </a:graphic>
      </p:graphicFrame>
      <p:sp>
        <p:nvSpPr>
          <p:cNvPr id="56" name="矢印: 右 55">
            <a:extLst>
              <a:ext uri="{FF2B5EF4-FFF2-40B4-BE49-F238E27FC236}">
                <a16:creationId xmlns:a16="http://schemas.microsoft.com/office/drawing/2014/main" id="{1155664F-8909-4DD6-A719-92B5575A05B3}"/>
              </a:ext>
            </a:extLst>
          </p:cNvPr>
          <p:cNvSpPr/>
          <p:nvPr/>
        </p:nvSpPr>
        <p:spPr>
          <a:xfrm>
            <a:off x="4537322" y="4804086"/>
            <a:ext cx="435167" cy="448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E6C1FFB5-F37F-4BC9-ADBB-D25FB602B2A0}"/>
              </a:ext>
            </a:extLst>
          </p:cNvPr>
          <p:cNvSpPr txBox="1"/>
          <p:nvPr/>
        </p:nvSpPr>
        <p:spPr>
          <a:xfrm>
            <a:off x="4416618" y="5298912"/>
            <a:ext cx="130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FC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99C9A79-B6C6-413C-8762-F2265A8CED9D}"/>
              </a:ext>
            </a:extLst>
          </p:cNvPr>
          <p:cNvSpPr/>
          <p:nvPr/>
        </p:nvSpPr>
        <p:spPr>
          <a:xfrm>
            <a:off x="2936285" y="1837366"/>
            <a:ext cx="3718515" cy="29667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8" name="表 57">
            <a:extLst>
              <a:ext uri="{FF2B5EF4-FFF2-40B4-BE49-F238E27FC236}">
                <a16:creationId xmlns:a16="http://schemas.microsoft.com/office/drawing/2014/main" id="{A57C6DC5-B53B-4D3D-B4AB-F5239BF2C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607844"/>
              </p:ext>
            </p:extLst>
          </p:nvPr>
        </p:nvGraphicFramePr>
        <p:xfrm>
          <a:off x="8997511" y="1879600"/>
          <a:ext cx="416164" cy="3657600"/>
        </p:xfrm>
        <a:graphic>
          <a:graphicData uri="http://schemas.openxmlformats.org/drawingml/2006/table">
            <a:tbl>
              <a:tblPr bandRow="1">
                <a:tableStyleId>{E8034E78-7F5D-4C2E-B375-FC64B27BC917}</a:tableStyleId>
              </a:tblPr>
              <a:tblGrid>
                <a:gridCol w="416164">
                  <a:extLst>
                    <a:ext uri="{9D8B030D-6E8A-4147-A177-3AD203B41FA5}">
                      <a16:colId xmlns:a16="http://schemas.microsoft.com/office/drawing/2014/main" val="595746282"/>
                    </a:ext>
                  </a:extLst>
                </a:gridCol>
              </a:tblGrid>
              <a:tr h="362382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241613"/>
                  </a:ext>
                </a:extLst>
              </a:tr>
              <a:tr h="362382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05298"/>
                  </a:ext>
                </a:extLst>
              </a:tr>
              <a:tr h="357417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197598"/>
                  </a:ext>
                </a:extLst>
              </a:tr>
              <a:tr h="362382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389030"/>
                  </a:ext>
                </a:extLst>
              </a:tr>
              <a:tr h="362382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279315"/>
                  </a:ext>
                </a:extLst>
              </a:tr>
              <a:tr h="362382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134557"/>
                  </a:ext>
                </a:extLst>
              </a:tr>
              <a:tr h="362382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050459"/>
                  </a:ext>
                </a:extLst>
              </a:tr>
              <a:tr h="362382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534185"/>
                  </a:ext>
                </a:extLst>
              </a:tr>
              <a:tr h="362382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829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37193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0298C72-48BD-4AFF-B584-329CE2C91100}"/>
                  </a:ext>
                </a:extLst>
              </p:cNvPr>
              <p:cNvSpPr txBox="1"/>
              <p:nvPr/>
            </p:nvSpPr>
            <p:spPr>
              <a:xfrm>
                <a:off x="8748393" y="1314146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0298C72-48BD-4AFF-B584-329CE2C91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393" y="1314146"/>
                <a:ext cx="9144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直方体 69">
            <a:extLst>
              <a:ext uri="{FF2B5EF4-FFF2-40B4-BE49-F238E27FC236}">
                <a16:creationId xmlns:a16="http://schemas.microsoft.com/office/drawing/2014/main" id="{7BDF060C-0E25-48A0-BA7D-6A811A7A1465}"/>
              </a:ext>
            </a:extLst>
          </p:cNvPr>
          <p:cNvSpPr/>
          <p:nvPr/>
        </p:nvSpPr>
        <p:spPr>
          <a:xfrm rot="5400000">
            <a:off x="166185" y="2835422"/>
            <a:ext cx="646513" cy="643513"/>
          </a:xfrm>
          <a:prstGeom prst="cube">
            <a:avLst>
              <a:gd name="adj" fmla="val 464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022ED6F4-756E-4C76-B954-26432DDA9493}"/>
              </a:ext>
            </a:extLst>
          </p:cNvPr>
          <p:cNvSpPr txBox="1"/>
          <p:nvPr/>
        </p:nvSpPr>
        <p:spPr>
          <a:xfrm>
            <a:off x="571849" y="3562244"/>
            <a:ext cx="130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Flatten</a:t>
            </a:r>
            <a:endParaRPr kumimoji="1" lang="ja-JP" altLang="en-US" dirty="0"/>
          </a:p>
        </p:txBody>
      </p:sp>
      <p:sp>
        <p:nvSpPr>
          <p:cNvPr id="72" name="矢印: 右 71">
            <a:extLst>
              <a:ext uri="{FF2B5EF4-FFF2-40B4-BE49-F238E27FC236}">
                <a16:creationId xmlns:a16="http://schemas.microsoft.com/office/drawing/2014/main" id="{E0429444-8F6F-4FB4-B6DE-F326D05A9B76}"/>
              </a:ext>
            </a:extLst>
          </p:cNvPr>
          <p:cNvSpPr/>
          <p:nvPr/>
        </p:nvSpPr>
        <p:spPr>
          <a:xfrm>
            <a:off x="1063303" y="3019070"/>
            <a:ext cx="435167" cy="448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乗算記号 41">
            <a:extLst>
              <a:ext uri="{FF2B5EF4-FFF2-40B4-BE49-F238E27FC236}">
                <a16:creationId xmlns:a16="http://schemas.microsoft.com/office/drawing/2014/main" id="{646F3A0C-4BD2-4F41-9C88-9081AFB3484F}"/>
              </a:ext>
            </a:extLst>
          </p:cNvPr>
          <p:cNvSpPr/>
          <p:nvPr/>
        </p:nvSpPr>
        <p:spPr>
          <a:xfrm>
            <a:off x="2433518" y="3047321"/>
            <a:ext cx="502767" cy="46136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次の値と等しい 42">
            <a:extLst>
              <a:ext uri="{FF2B5EF4-FFF2-40B4-BE49-F238E27FC236}">
                <a16:creationId xmlns:a16="http://schemas.microsoft.com/office/drawing/2014/main" id="{883525E9-2F19-4BE6-B4D3-509C13CB1F8B}"/>
              </a:ext>
            </a:extLst>
          </p:cNvPr>
          <p:cNvSpPr/>
          <p:nvPr/>
        </p:nvSpPr>
        <p:spPr>
          <a:xfrm>
            <a:off x="6733617" y="3070450"/>
            <a:ext cx="487801" cy="58162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等号否定 43">
            <a:extLst>
              <a:ext uri="{FF2B5EF4-FFF2-40B4-BE49-F238E27FC236}">
                <a16:creationId xmlns:a16="http://schemas.microsoft.com/office/drawing/2014/main" id="{50C8DCBF-A890-4A91-B7F4-7F262E39A4B7}"/>
              </a:ext>
            </a:extLst>
          </p:cNvPr>
          <p:cNvSpPr/>
          <p:nvPr/>
        </p:nvSpPr>
        <p:spPr>
          <a:xfrm>
            <a:off x="8019856" y="3099653"/>
            <a:ext cx="689163" cy="52322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AC8503A-1D06-4632-9C61-4A538CFB01BD}"/>
              </a:ext>
            </a:extLst>
          </p:cNvPr>
          <p:cNvSpPr txBox="1"/>
          <p:nvPr/>
        </p:nvSpPr>
        <p:spPr>
          <a:xfrm>
            <a:off x="8022613" y="376705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Loss</a:t>
            </a:r>
            <a:endParaRPr kumimoji="1" lang="ja-JP" altLang="en-US" dirty="0"/>
          </a:p>
        </p:txBody>
      </p:sp>
      <p:sp>
        <p:nvSpPr>
          <p:cNvPr id="50" name="矢印: 左 49">
            <a:extLst>
              <a:ext uri="{FF2B5EF4-FFF2-40B4-BE49-F238E27FC236}">
                <a16:creationId xmlns:a16="http://schemas.microsoft.com/office/drawing/2014/main" id="{32D22A77-5CBD-41AA-B5DB-9D4523DF2C6A}"/>
              </a:ext>
            </a:extLst>
          </p:cNvPr>
          <p:cNvSpPr/>
          <p:nvPr/>
        </p:nvSpPr>
        <p:spPr>
          <a:xfrm>
            <a:off x="782147" y="6007100"/>
            <a:ext cx="8631528" cy="502241"/>
          </a:xfrm>
          <a:prstGeom prst="lef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D50BE05-96F7-4024-B93B-0D39214984EA}"/>
              </a:ext>
            </a:extLst>
          </p:cNvPr>
          <p:cNvSpPr txBox="1"/>
          <p:nvPr/>
        </p:nvSpPr>
        <p:spPr>
          <a:xfrm>
            <a:off x="4248820" y="6387406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Back Propagation</a:t>
            </a:r>
            <a:endParaRPr kumimoji="1" lang="ja-JP" altLang="en-US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77720EC-662E-4CBC-9428-965574DA54E3}"/>
              </a:ext>
            </a:extLst>
          </p:cNvPr>
          <p:cNvSpPr txBox="1"/>
          <p:nvPr/>
        </p:nvSpPr>
        <p:spPr>
          <a:xfrm>
            <a:off x="9767964" y="2192689"/>
            <a:ext cx="1855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Kitty</a:t>
            </a:r>
            <a:endParaRPr kumimoji="1" lang="ja-JP" altLang="en-US" sz="2800" dirty="0"/>
          </a:p>
        </p:txBody>
      </p:sp>
      <p:pic>
        <p:nvPicPr>
          <p:cNvPr id="73" name="図 72" descr="クリップアート が含まれている画像&#10;&#10;自動的に生成された説明">
            <a:extLst>
              <a:ext uri="{FF2B5EF4-FFF2-40B4-BE49-F238E27FC236}">
                <a16:creationId xmlns:a16="http://schemas.microsoft.com/office/drawing/2014/main" id="{219D96E1-D38F-4366-9A9D-95F8BD745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45179" y="2168939"/>
            <a:ext cx="561616" cy="452814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38E6546E-314A-41ED-A7F5-933F8342F6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418531" y="4025881"/>
            <a:ext cx="701367" cy="350684"/>
          </a:xfrm>
          <a:prstGeom prst="rect">
            <a:avLst/>
          </a:prstGeom>
        </p:spPr>
      </p:pic>
      <p:sp>
        <p:nvSpPr>
          <p:cNvPr id="75" name="楕円 74">
            <a:extLst>
              <a:ext uri="{FF2B5EF4-FFF2-40B4-BE49-F238E27FC236}">
                <a16:creationId xmlns:a16="http://schemas.microsoft.com/office/drawing/2014/main" id="{65FE2A59-9BFF-4855-B251-9A51A4050BA6}"/>
              </a:ext>
            </a:extLst>
          </p:cNvPr>
          <p:cNvSpPr/>
          <p:nvPr/>
        </p:nvSpPr>
        <p:spPr>
          <a:xfrm>
            <a:off x="1510472" y="3028716"/>
            <a:ext cx="416164" cy="35068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617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D0E97F55-11DF-4452-A6E7-494E518BB03A}"/>
              </a:ext>
            </a:extLst>
          </p:cNvPr>
          <p:cNvSpPr/>
          <p:nvPr/>
        </p:nvSpPr>
        <p:spPr>
          <a:xfrm>
            <a:off x="2613218" y="2375178"/>
            <a:ext cx="654050" cy="3504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D60D5BA-81FA-425A-B527-55283BD5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299" y="365125"/>
            <a:ext cx="10515600" cy="1325563"/>
          </a:xfrm>
        </p:spPr>
        <p:txBody>
          <a:bodyPr/>
          <a:lstStyle/>
          <a:p>
            <a:r>
              <a:rPr lang="ja-JP" altLang="en-US" dirty="0"/>
              <a:t>回帰型ニューラルネット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21C29F6-1F53-4DB3-817A-E77099545A5E}"/>
                  </a:ext>
                </a:extLst>
              </p:cNvPr>
              <p:cNvSpPr txBox="1"/>
              <p:nvPr/>
            </p:nvSpPr>
            <p:spPr>
              <a:xfrm>
                <a:off x="336869" y="490056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&lt;0&gt;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21C29F6-1F53-4DB3-817A-E77099545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69" y="4900564"/>
                <a:ext cx="9144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6BA88B8-3F89-439A-A412-01B0E7A92192}"/>
                  </a:ext>
                </a:extLst>
              </p:cNvPr>
              <p:cNvSpPr txBox="1"/>
              <p:nvPr/>
            </p:nvSpPr>
            <p:spPr>
              <a:xfrm>
                <a:off x="1900866" y="518933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A6BA88B8-3F89-439A-A412-01B0E7A92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866" y="5189330"/>
                <a:ext cx="9144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D1579CE-4557-41A2-B99F-D48CA84C24DB}"/>
              </a:ext>
            </a:extLst>
          </p:cNvPr>
          <p:cNvSpPr/>
          <p:nvPr/>
        </p:nvSpPr>
        <p:spPr>
          <a:xfrm>
            <a:off x="1052361" y="3562499"/>
            <a:ext cx="2737973" cy="12043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30A53DD-6825-4AD2-BF80-A1FF336A5F13}"/>
              </a:ext>
            </a:extLst>
          </p:cNvPr>
          <p:cNvSpPr/>
          <p:nvPr/>
        </p:nvSpPr>
        <p:spPr>
          <a:xfrm>
            <a:off x="2505843" y="3624347"/>
            <a:ext cx="964137" cy="10335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字幕 2">
                <a:extLst>
                  <a:ext uri="{FF2B5EF4-FFF2-40B4-BE49-F238E27FC236}">
                    <a16:creationId xmlns:a16="http://schemas.microsoft.com/office/drawing/2014/main" id="{EA23B121-A4DD-4B42-8BF2-2ADC25122C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64393" y="3798933"/>
                <a:ext cx="1157985" cy="4391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" name="字幕 2">
                <a:extLst>
                  <a:ext uri="{FF2B5EF4-FFF2-40B4-BE49-F238E27FC236}">
                    <a16:creationId xmlns:a16="http://schemas.microsoft.com/office/drawing/2014/main" id="{EA23B121-A4DD-4B42-8BF2-2ADC25122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393" y="3798933"/>
                <a:ext cx="1157985" cy="4391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0C3D1E9-1D48-46EA-B02D-8852DF5719FE}"/>
                  </a:ext>
                </a:extLst>
              </p:cNvPr>
              <p:cNvSpPr txBox="1"/>
              <p:nvPr/>
            </p:nvSpPr>
            <p:spPr>
              <a:xfrm>
                <a:off x="2464393" y="4221432"/>
                <a:ext cx="105468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0C3D1E9-1D48-46EA-B02D-8852DF571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393" y="4221432"/>
                <a:ext cx="105468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D5711B3-97FD-41AD-9E7A-C28A7F95D570}"/>
              </a:ext>
            </a:extLst>
          </p:cNvPr>
          <p:cNvCxnSpPr>
            <a:cxnSpLocks/>
          </p:cNvCxnSpPr>
          <p:nvPr/>
        </p:nvCxnSpPr>
        <p:spPr>
          <a:xfrm flipV="1">
            <a:off x="2509460" y="4181730"/>
            <a:ext cx="951747" cy="961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AB332DF9-CFB6-47FC-B8DB-3CFD8BF0B761}"/>
                  </a:ext>
                </a:extLst>
              </p:cNvPr>
              <p:cNvSpPr/>
              <p:nvPr/>
            </p:nvSpPr>
            <p:spPr>
              <a:xfrm>
                <a:off x="1188385" y="3638666"/>
                <a:ext cx="478558" cy="1033514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altLang="ja-JP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AB332DF9-CFB6-47FC-B8DB-3CFD8BF0B7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385" y="3638666"/>
                <a:ext cx="478558" cy="1033514"/>
              </a:xfrm>
              <a:prstGeom prst="rect">
                <a:avLst/>
              </a:prstGeom>
              <a:blipFill>
                <a:blip r:embed="rId7"/>
                <a:stretch>
                  <a:fillRect l="-2500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AC4BF533-F6A7-41D9-ADD5-525F6342B040}"/>
                  </a:ext>
                </a:extLst>
              </p:cNvPr>
              <p:cNvSpPr/>
              <p:nvPr/>
            </p:nvSpPr>
            <p:spPr>
              <a:xfrm>
                <a:off x="1711594" y="3633124"/>
                <a:ext cx="478558" cy="1033514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altLang="ja-JP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AC4BF533-F6A7-41D9-ADD5-525F6342B0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594" y="3633124"/>
                <a:ext cx="478558" cy="1033514"/>
              </a:xfrm>
              <a:prstGeom prst="rect">
                <a:avLst/>
              </a:prstGeom>
              <a:blipFill>
                <a:blip r:embed="rId8"/>
                <a:stretch>
                  <a:fillRect l="-2500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04208DD-79B2-486F-A83E-0227FA867B94}"/>
              </a:ext>
            </a:extLst>
          </p:cNvPr>
          <p:cNvSpPr txBox="1"/>
          <p:nvPr/>
        </p:nvSpPr>
        <p:spPr>
          <a:xfrm>
            <a:off x="2158177" y="4012219"/>
            <a:ext cx="32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@</a:t>
            </a:r>
            <a:endParaRPr kumimoji="1" lang="ja-JP" altLang="en-US" dirty="0"/>
          </a:p>
        </p:txBody>
      </p:sp>
      <p:cxnSp>
        <p:nvCxnSpPr>
          <p:cNvPr id="25" name="コネクタ: カギ線 24">
            <a:extLst>
              <a:ext uri="{FF2B5EF4-FFF2-40B4-BE49-F238E27FC236}">
                <a16:creationId xmlns:a16="http://schemas.microsoft.com/office/drawing/2014/main" id="{C61AB176-D94F-4923-BBBE-F8AA2AA0D7D1}"/>
              </a:ext>
            </a:extLst>
          </p:cNvPr>
          <p:cNvCxnSpPr>
            <a:stCxn id="8" idx="0"/>
            <a:endCxn id="12" idx="2"/>
          </p:cNvCxnSpPr>
          <p:nvPr/>
        </p:nvCxnSpPr>
        <p:spPr>
          <a:xfrm rot="5400000" flipH="1" flipV="1">
            <a:off x="2406396" y="4603990"/>
            <a:ext cx="537011" cy="6336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C1ED53E9-1008-4D6B-9DC7-15A2F5432245}"/>
              </a:ext>
            </a:extLst>
          </p:cNvPr>
          <p:cNvCxnSpPr>
            <a:cxnSpLocks/>
          </p:cNvCxnSpPr>
          <p:nvPr/>
        </p:nvCxnSpPr>
        <p:spPr>
          <a:xfrm>
            <a:off x="1119861" y="4996650"/>
            <a:ext cx="12445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BCD2C49-C497-4E40-8656-56FED9D37E25}"/>
                  </a:ext>
                </a:extLst>
              </p:cNvPr>
              <p:cNvSpPr txBox="1"/>
              <p:nvPr/>
            </p:nvSpPr>
            <p:spPr>
              <a:xfrm>
                <a:off x="3498214" y="4890152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BCD2C49-C497-4E40-8656-56FED9D37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14" y="4890152"/>
                <a:ext cx="9144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9EF08A1-285D-4CEF-88F2-9363DA43BCCF}"/>
                  </a:ext>
                </a:extLst>
              </p:cNvPr>
              <p:cNvSpPr txBox="1"/>
              <p:nvPr/>
            </p:nvSpPr>
            <p:spPr>
              <a:xfrm>
                <a:off x="3410868" y="3839827"/>
                <a:ext cx="5318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/>
                      </m:fun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9EF08A1-285D-4CEF-88F2-9363DA43B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868" y="3839827"/>
                <a:ext cx="531806" cy="369332"/>
              </a:xfrm>
              <a:prstGeom prst="rect">
                <a:avLst/>
              </a:prstGeom>
              <a:blipFill>
                <a:blip r:embed="rId10"/>
                <a:stretch>
                  <a:fillRect r="-17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0D14EC4-EBF1-46D7-AD3E-6EB1193636BD}"/>
              </a:ext>
            </a:extLst>
          </p:cNvPr>
          <p:cNvSpPr/>
          <p:nvPr/>
        </p:nvSpPr>
        <p:spPr>
          <a:xfrm>
            <a:off x="4326549" y="3562499"/>
            <a:ext cx="2737973" cy="12043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A8BB464-F29F-45B2-A5E5-5012E46936DD}"/>
              </a:ext>
            </a:extLst>
          </p:cNvPr>
          <p:cNvSpPr/>
          <p:nvPr/>
        </p:nvSpPr>
        <p:spPr>
          <a:xfrm>
            <a:off x="5780031" y="3624347"/>
            <a:ext cx="964137" cy="10335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字幕 2">
                <a:extLst>
                  <a:ext uri="{FF2B5EF4-FFF2-40B4-BE49-F238E27FC236}">
                    <a16:creationId xmlns:a16="http://schemas.microsoft.com/office/drawing/2014/main" id="{F749A55D-80CF-4270-A898-5088C8C901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38581" y="3798933"/>
                <a:ext cx="1157985" cy="4391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0" name="字幕 2">
                <a:extLst>
                  <a:ext uri="{FF2B5EF4-FFF2-40B4-BE49-F238E27FC236}">
                    <a16:creationId xmlns:a16="http://schemas.microsoft.com/office/drawing/2014/main" id="{F749A55D-80CF-4270-A898-5088C8C90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81" y="3798933"/>
                <a:ext cx="1157985" cy="4391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6F166923-CFAB-4248-957A-9966978517B9}"/>
                  </a:ext>
                </a:extLst>
              </p:cNvPr>
              <p:cNvSpPr txBox="1"/>
              <p:nvPr/>
            </p:nvSpPr>
            <p:spPr>
              <a:xfrm>
                <a:off x="5738581" y="4221432"/>
                <a:ext cx="105468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6F166923-CFAB-4248-957A-996697851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81" y="4221432"/>
                <a:ext cx="105468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D5429C36-8715-46CE-B946-0FCD7D63541A}"/>
              </a:ext>
            </a:extLst>
          </p:cNvPr>
          <p:cNvCxnSpPr>
            <a:cxnSpLocks/>
          </p:cNvCxnSpPr>
          <p:nvPr/>
        </p:nvCxnSpPr>
        <p:spPr>
          <a:xfrm flipV="1">
            <a:off x="5778129" y="4194118"/>
            <a:ext cx="951747" cy="961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04EDEDCA-F160-4CDE-8E85-F219A56CA3FE}"/>
                  </a:ext>
                </a:extLst>
              </p:cNvPr>
              <p:cNvSpPr/>
              <p:nvPr/>
            </p:nvSpPr>
            <p:spPr>
              <a:xfrm>
                <a:off x="4462573" y="3638666"/>
                <a:ext cx="478558" cy="1033514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altLang="ja-JP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04EDEDCA-F160-4CDE-8E85-F219A56CA3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573" y="3638666"/>
                <a:ext cx="478558" cy="1033514"/>
              </a:xfrm>
              <a:prstGeom prst="rect">
                <a:avLst/>
              </a:prstGeom>
              <a:blipFill>
                <a:blip r:embed="rId13"/>
                <a:stretch>
                  <a:fillRect l="-2469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1800CD6-6FD8-4EC2-8880-6762AD5D88B2}"/>
                  </a:ext>
                </a:extLst>
              </p:cNvPr>
              <p:cNvSpPr/>
              <p:nvPr/>
            </p:nvSpPr>
            <p:spPr>
              <a:xfrm>
                <a:off x="4985782" y="3633124"/>
                <a:ext cx="478558" cy="1033514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altLang="ja-JP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D1800CD6-6FD8-4EC2-8880-6762AD5D88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782" y="3633124"/>
                <a:ext cx="478558" cy="1033514"/>
              </a:xfrm>
              <a:prstGeom prst="rect">
                <a:avLst/>
              </a:prstGeom>
              <a:blipFill>
                <a:blip r:embed="rId14"/>
                <a:stretch>
                  <a:fillRect l="-2500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1EE804F-7C8A-4A23-953C-E5E20D7E7D32}"/>
              </a:ext>
            </a:extLst>
          </p:cNvPr>
          <p:cNvSpPr txBox="1"/>
          <p:nvPr/>
        </p:nvSpPr>
        <p:spPr>
          <a:xfrm>
            <a:off x="5421509" y="4019064"/>
            <a:ext cx="32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@</a:t>
            </a:r>
            <a:endParaRPr kumimoji="1" lang="ja-JP" altLang="en-US" dirty="0"/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E49285DE-F96F-41B1-A3C9-538BB2347249}"/>
              </a:ext>
            </a:extLst>
          </p:cNvPr>
          <p:cNvCxnSpPr>
            <a:cxnSpLocks/>
          </p:cNvCxnSpPr>
          <p:nvPr/>
        </p:nvCxnSpPr>
        <p:spPr>
          <a:xfrm>
            <a:off x="4267321" y="5074818"/>
            <a:ext cx="15472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F97D0660-5560-410B-80F2-6C84E433A84F}"/>
                  </a:ext>
                </a:extLst>
              </p:cNvPr>
              <p:cNvSpPr txBox="1"/>
              <p:nvPr/>
            </p:nvSpPr>
            <p:spPr>
              <a:xfrm>
                <a:off x="6663388" y="3846557"/>
                <a:ext cx="5318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/>
                      </m:fun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F97D0660-5560-410B-80F2-6C84E433A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388" y="3846557"/>
                <a:ext cx="531806" cy="369332"/>
              </a:xfrm>
              <a:prstGeom prst="rect">
                <a:avLst/>
              </a:prstGeom>
              <a:blipFill>
                <a:blip r:embed="rId15"/>
                <a:stretch>
                  <a:fillRect r="-17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E7DB21CF-125C-4132-AFE3-BBD332EFDA97}"/>
                  </a:ext>
                </a:extLst>
              </p:cNvPr>
              <p:cNvSpPr txBox="1"/>
              <p:nvPr/>
            </p:nvSpPr>
            <p:spPr>
              <a:xfrm>
                <a:off x="5522931" y="5188441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E7DB21CF-125C-4132-AFE3-BBD332EFD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31" y="5188441"/>
                <a:ext cx="91440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コネクタ: カギ線 50">
            <a:extLst>
              <a:ext uri="{FF2B5EF4-FFF2-40B4-BE49-F238E27FC236}">
                <a16:creationId xmlns:a16="http://schemas.microsoft.com/office/drawing/2014/main" id="{7EDB59D6-3E5A-43C5-85D4-B583D8FF4E04}"/>
              </a:ext>
            </a:extLst>
          </p:cNvPr>
          <p:cNvCxnSpPr/>
          <p:nvPr/>
        </p:nvCxnSpPr>
        <p:spPr>
          <a:xfrm rot="5400000" flipH="1" flipV="1">
            <a:off x="5862857" y="4664501"/>
            <a:ext cx="537011" cy="6336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88C50E9B-5C96-4820-A0D8-E070E570552A}"/>
              </a:ext>
            </a:extLst>
          </p:cNvPr>
          <p:cNvSpPr/>
          <p:nvPr/>
        </p:nvSpPr>
        <p:spPr>
          <a:xfrm>
            <a:off x="7530204" y="3556956"/>
            <a:ext cx="2737973" cy="12043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6FA2010C-79E7-4070-A4F7-201696093AEA}"/>
              </a:ext>
            </a:extLst>
          </p:cNvPr>
          <p:cNvSpPr/>
          <p:nvPr/>
        </p:nvSpPr>
        <p:spPr>
          <a:xfrm>
            <a:off x="8983686" y="3618804"/>
            <a:ext cx="964137" cy="10335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字幕 2">
                <a:extLst>
                  <a:ext uri="{FF2B5EF4-FFF2-40B4-BE49-F238E27FC236}">
                    <a16:creationId xmlns:a16="http://schemas.microsoft.com/office/drawing/2014/main" id="{99D07013-6733-47FD-9B55-D8EB3B556E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42236" y="3793390"/>
                <a:ext cx="1157985" cy="4391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7" name="字幕 2">
                <a:extLst>
                  <a:ext uri="{FF2B5EF4-FFF2-40B4-BE49-F238E27FC236}">
                    <a16:creationId xmlns:a16="http://schemas.microsoft.com/office/drawing/2014/main" id="{99D07013-6733-47FD-9B55-D8EB3B556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236" y="3793390"/>
                <a:ext cx="1157985" cy="43912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FA3BBDA8-0441-48DB-9281-35066FB86547}"/>
                  </a:ext>
                </a:extLst>
              </p:cNvPr>
              <p:cNvSpPr txBox="1"/>
              <p:nvPr/>
            </p:nvSpPr>
            <p:spPr>
              <a:xfrm>
                <a:off x="8942236" y="4215889"/>
                <a:ext cx="105468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ja-JP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FA3BBDA8-0441-48DB-9281-35066FB86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236" y="4215889"/>
                <a:ext cx="1054686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BD9AFF58-F56B-4F4D-9D01-1BBCA84C4B7D}"/>
              </a:ext>
            </a:extLst>
          </p:cNvPr>
          <p:cNvCxnSpPr>
            <a:cxnSpLocks/>
          </p:cNvCxnSpPr>
          <p:nvPr/>
        </p:nvCxnSpPr>
        <p:spPr>
          <a:xfrm flipV="1">
            <a:off x="8963903" y="4182783"/>
            <a:ext cx="951747" cy="961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64752D0C-1C4C-4F09-979A-7EBF09668371}"/>
                  </a:ext>
                </a:extLst>
              </p:cNvPr>
              <p:cNvSpPr/>
              <p:nvPr/>
            </p:nvSpPr>
            <p:spPr>
              <a:xfrm>
                <a:off x="7666228" y="3633123"/>
                <a:ext cx="478558" cy="1033514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altLang="ja-JP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64752D0C-1C4C-4F09-979A-7EBF096683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228" y="3633123"/>
                <a:ext cx="478558" cy="1033514"/>
              </a:xfrm>
              <a:prstGeom prst="rect">
                <a:avLst/>
              </a:prstGeom>
              <a:blipFill>
                <a:blip r:embed="rId19"/>
                <a:stretch>
                  <a:fillRect l="-2500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11BF9CDE-D20F-468F-B3AC-DECDB9219EF6}"/>
                  </a:ext>
                </a:extLst>
              </p:cNvPr>
              <p:cNvSpPr/>
              <p:nvPr/>
            </p:nvSpPr>
            <p:spPr>
              <a:xfrm>
                <a:off x="8189437" y="3627581"/>
                <a:ext cx="478558" cy="1033514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altLang="ja-JP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11BF9CDE-D20F-468F-B3AC-DECDB9219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437" y="3627581"/>
                <a:ext cx="478558" cy="1033514"/>
              </a:xfrm>
              <a:prstGeom prst="rect">
                <a:avLst/>
              </a:prstGeom>
              <a:blipFill>
                <a:blip r:embed="rId20"/>
                <a:stretch>
                  <a:fillRect l="-1235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3A8686C-EB1B-4D5C-9F87-4BA40DB22C69}"/>
              </a:ext>
            </a:extLst>
          </p:cNvPr>
          <p:cNvSpPr txBox="1"/>
          <p:nvPr/>
        </p:nvSpPr>
        <p:spPr>
          <a:xfrm>
            <a:off x="8629557" y="4006700"/>
            <a:ext cx="32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@</a:t>
            </a:r>
            <a:endParaRPr kumimoji="1" lang="ja-JP" altLang="en-US" dirty="0"/>
          </a:p>
        </p:txBody>
      </p: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94E33E9B-63A5-4562-A355-407E6FBBDD42}"/>
              </a:ext>
            </a:extLst>
          </p:cNvPr>
          <p:cNvCxnSpPr>
            <a:cxnSpLocks/>
          </p:cNvCxnSpPr>
          <p:nvPr/>
        </p:nvCxnSpPr>
        <p:spPr>
          <a:xfrm flipV="1">
            <a:off x="7565508" y="5043938"/>
            <a:ext cx="1452674" cy="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79A4DCB9-D8BB-4BDC-8CE7-42FFE4C0381C}"/>
                  </a:ext>
                </a:extLst>
              </p:cNvPr>
              <p:cNvSpPr txBox="1"/>
              <p:nvPr/>
            </p:nvSpPr>
            <p:spPr>
              <a:xfrm>
                <a:off x="9879222" y="3857203"/>
                <a:ext cx="5318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/>
                      </m:fun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79A4DCB9-D8BB-4BDC-8CE7-42FFE4C03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222" y="3857203"/>
                <a:ext cx="531806" cy="369332"/>
              </a:xfrm>
              <a:prstGeom prst="rect">
                <a:avLst/>
              </a:prstGeom>
              <a:blipFill>
                <a:blip r:embed="rId21"/>
                <a:stretch>
                  <a:fillRect r="-17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3B489039-4124-4564-A3E3-6507CB83A1C5}"/>
                  </a:ext>
                </a:extLst>
              </p:cNvPr>
              <p:cNvSpPr txBox="1"/>
              <p:nvPr/>
            </p:nvSpPr>
            <p:spPr>
              <a:xfrm>
                <a:off x="8726586" y="518289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3B489039-4124-4564-A3E3-6507CB83A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586" y="5182898"/>
                <a:ext cx="914400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コネクタ: カギ線 65">
            <a:extLst>
              <a:ext uri="{FF2B5EF4-FFF2-40B4-BE49-F238E27FC236}">
                <a16:creationId xmlns:a16="http://schemas.microsoft.com/office/drawing/2014/main" id="{8C168D87-DD41-473A-ABFA-0DC15B50F3A3}"/>
              </a:ext>
            </a:extLst>
          </p:cNvPr>
          <p:cNvCxnSpPr/>
          <p:nvPr/>
        </p:nvCxnSpPr>
        <p:spPr>
          <a:xfrm rot="5400000" flipH="1" flipV="1">
            <a:off x="9066512" y="4658958"/>
            <a:ext cx="537011" cy="6336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172760AE-671C-4AC4-BB06-CB6C97FF433A}"/>
                  </a:ext>
                </a:extLst>
              </p:cNvPr>
              <p:cNvSpPr txBox="1"/>
              <p:nvPr/>
            </p:nvSpPr>
            <p:spPr>
              <a:xfrm>
                <a:off x="6759491" y="491765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172760AE-671C-4AC4-BB06-CB6C97FF4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491" y="4917654"/>
                <a:ext cx="914400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3" name="コネクタ: カギ線 1032">
            <a:extLst>
              <a:ext uri="{FF2B5EF4-FFF2-40B4-BE49-F238E27FC236}">
                <a16:creationId xmlns:a16="http://schemas.microsoft.com/office/drawing/2014/main" id="{EADE31ED-7141-4687-9F5C-74ADF1D999C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06668" y="4295934"/>
            <a:ext cx="611156" cy="425707"/>
          </a:xfrm>
          <a:prstGeom prst="bentConnector3">
            <a:avLst>
              <a:gd name="adj1" fmla="val -236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コネクタ: カギ線 71">
            <a:extLst>
              <a:ext uri="{FF2B5EF4-FFF2-40B4-BE49-F238E27FC236}">
                <a16:creationId xmlns:a16="http://schemas.microsoft.com/office/drawing/2014/main" id="{E4978003-7F43-457F-8CFC-A34F364465E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12831" y="4280314"/>
            <a:ext cx="611156" cy="425707"/>
          </a:xfrm>
          <a:prstGeom prst="bentConnector3">
            <a:avLst>
              <a:gd name="adj1" fmla="val -65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テキスト ボックス 1035">
            <a:extLst>
              <a:ext uri="{FF2B5EF4-FFF2-40B4-BE49-F238E27FC236}">
                <a16:creationId xmlns:a16="http://schemas.microsoft.com/office/drawing/2014/main" id="{3925E8AB-92B4-47D8-9319-60144C17967B}"/>
              </a:ext>
            </a:extLst>
          </p:cNvPr>
          <p:cNvSpPr txBox="1"/>
          <p:nvPr/>
        </p:nvSpPr>
        <p:spPr>
          <a:xfrm>
            <a:off x="10715929" y="399706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・・・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1DFDB60E-99AA-478E-B451-791C99379595}"/>
                  </a:ext>
                </a:extLst>
              </p:cNvPr>
              <p:cNvSpPr txBox="1"/>
              <p:nvPr/>
            </p:nvSpPr>
            <p:spPr>
              <a:xfrm>
                <a:off x="9948046" y="4788232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1DFDB60E-99AA-478E-B451-791C99379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046" y="4788232"/>
                <a:ext cx="914400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08AA4168-41F6-4EAA-88E8-B25A377C1454}"/>
              </a:ext>
            </a:extLst>
          </p:cNvPr>
          <p:cNvCxnSpPr>
            <a:cxnSpLocks/>
          </p:cNvCxnSpPr>
          <p:nvPr/>
        </p:nvCxnSpPr>
        <p:spPr>
          <a:xfrm flipV="1">
            <a:off x="3924203" y="3429000"/>
            <a:ext cx="0" cy="762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9EE9847B-4B6C-4211-9426-24BB2975D6EE}"/>
              </a:ext>
            </a:extLst>
          </p:cNvPr>
          <p:cNvCxnSpPr>
            <a:cxnSpLocks/>
          </p:cNvCxnSpPr>
          <p:nvPr/>
        </p:nvCxnSpPr>
        <p:spPr>
          <a:xfrm flipH="1">
            <a:off x="2118787" y="3429000"/>
            <a:ext cx="1806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0AFB5FDC-F042-444F-9F7E-5C3564CEB1A2}"/>
              </a:ext>
            </a:extLst>
          </p:cNvPr>
          <p:cNvCxnSpPr/>
          <p:nvPr/>
        </p:nvCxnSpPr>
        <p:spPr>
          <a:xfrm flipV="1">
            <a:off x="2120784" y="3120571"/>
            <a:ext cx="0" cy="308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A82F24FA-2E35-45A3-BA0F-F43F9A384D9C}"/>
                  </a:ext>
                </a:extLst>
              </p:cNvPr>
              <p:cNvSpPr/>
              <p:nvPr/>
            </p:nvSpPr>
            <p:spPr>
              <a:xfrm>
                <a:off x="1879508" y="2087057"/>
                <a:ext cx="478558" cy="1033514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altLang="ja-JP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A82F24FA-2E35-45A3-BA0F-F43F9A384D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508" y="2087057"/>
                <a:ext cx="478558" cy="1033514"/>
              </a:xfrm>
              <a:prstGeom prst="rect">
                <a:avLst/>
              </a:prstGeom>
              <a:blipFill>
                <a:blip r:embed="rId25"/>
                <a:stretch>
                  <a:fillRect l="-1235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B4E8772C-E3AB-40A4-9461-DCBACC5CDF4D}"/>
                  </a:ext>
                </a:extLst>
              </p:cNvPr>
              <p:cNvSpPr txBox="1"/>
              <p:nvPr/>
            </p:nvSpPr>
            <p:spPr>
              <a:xfrm>
                <a:off x="2464393" y="237517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B4E8772C-E3AB-40A4-9461-DCBACC5C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393" y="2375178"/>
                <a:ext cx="914400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94795A96-8CD8-48D6-AD7D-FAA0B70C2341}"/>
              </a:ext>
            </a:extLst>
          </p:cNvPr>
          <p:cNvSpPr txBox="1"/>
          <p:nvPr/>
        </p:nvSpPr>
        <p:spPr>
          <a:xfrm>
            <a:off x="2292884" y="2384431"/>
            <a:ext cx="32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@</a:t>
            </a:r>
            <a:endParaRPr kumimoji="1" lang="ja-JP" altLang="en-US" dirty="0"/>
          </a:p>
        </p:txBody>
      </p: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AE9DAFCF-0C28-4E9D-BDFE-B50192A8A1CD}"/>
              </a:ext>
            </a:extLst>
          </p:cNvPr>
          <p:cNvCxnSpPr>
            <a:cxnSpLocks/>
          </p:cNvCxnSpPr>
          <p:nvPr/>
        </p:nvCxnSpPr>
        <p:spPr>
          <a:xfrm flipV="1">
            <a:off x="3267268" y="2550400"/>
            <a:ext cx="243585" cy="9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6AFF1B0D-7D98-410D-A3F5-65B0F4A4BDFC}"/>
                  </a:ext>
                </a:extLst>
              </p:cNvPr>
              <p:cNvSpPr txBox="1"/>
              <p:nvPr/>
            </p:nvSpPr>
            <p:spPr>
              <a:xfrm>
                <a:off x="3408378" y="2342081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6AFF1B0D-7D98-410D-A3F5-65B0F4A4B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378" y="2342081"/>
                <a:ext cx="914400" cy="369332"/>
              </a:xfrm>
              <a:prstGeom prst="rect">
                <a:avLst/>
              </a:prstGeom>
              <a:blipFill>
                <a:blip r:embed="rId2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42E43A1B-9A44-4C3E-BB42-95F3B20EE44B}"/>
              </a:ext>
            </a:extLst>
          </p:cNvPr>
          <p:cNvSpPr/>
          <p:nvPr/>
        </p:nvSpPr>
        <p:spPr>
          <a:xfrm>
            <a:off x="5887406" y="2369864"/>
            <a:ext cx="654050" cy="3504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EF5EFD4D-0A6A-4232-80B2-9CBDAFD234C2}"/>
              </a:ext>
            </a:extLst>
          </p:cNvPr>
          <p:cNvCxnSpPr>
            <a:cxnSpLocks/>
          </p:cNvCxnSpPr>
          <p:nvPr/>
        </p:nvCxnSpPr>
        <p:spPr>
          <a:xfrm flipV="1">
            <a:off x="7231263" y="3423686"/>
            <a:ext cx="0" cy="762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C384B679-2FD2-4B77-B20D-C0A5F413791D}"/>
              </a:ext>
            </a:extLst>
          </p:cNvPr>
          <p:cNvCxnSpPr>
            <a:cxnSpLocks/>
          </p:cNvCxnSpPr>
          <p:nvPr/>
        </p:nvCxnSpPr>
        <p:spPr>
          <a:xfrm flipH="1">
            <a:off x="5392976" y="3423686"/>
            <a:ext cx="1838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125F2818-D355-4994-85E8-4DCD799FC3D2}"/>
              </a:ext>
            </a:extLst>
          </p:cNvPr>
          <p:cNvCxnSpPr/>
          <p:nvPr/>
        </p:nvCxnSpPr>
        <p:spPr>
          <a:xfrm flipV="1">
            <a:off x="5394972" y="3115257"/>
            <a:ext cx="0" cy="308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正方形/長方形 87">
                <a:extLst>
                  <a:ext uri="{FF2B5EF4-FFF2-40B4-BE49-F238E27FC236}">
                    <a16:creationId xmlns:a16="http://schemas.microsoft.com/office/drawing/2014/main" id="{6135E052-02EB-40D9-8D8E-B235C7878779}"/>
                  </a:ext>
                </a:extLst>
              </p:cNvPr>
              <p:cNvSpPr/>
              <p:nvPr/>
            </p:nvSpPr>
            <p:spPr>
              <a:xfrm>
                <a:off x="5153696" y="2081743"/>
                <a:ext cx="478558" cy="1033514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altLang="ja-JP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8" name="正方形/長方形 87">
                <a:extLst>
                  <a:ext uri="{FF2B5EF4-FFF2-40B4-BE49-F238E27FC236}">
                    <a16:creationId xmlns:a16="http://schemas.microsoft.com/office/drawing/2014/main" id="{6135E052-02EB-40D9-8D8E-B235C78787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696" y="2081743"/>
                <a:ext cx="478558" cy="1033514"/>
              </a:xfrm>
              <a:prstGeom prst="rect">
                <a:avLst/>
              </a:prstGeom>
              <a:blipFill>
                <a:blip r:embed="rId28"/>
                <a:stretch>
                  <a:fillRect l="-1235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E28FF7B5-49EE-4F65-823D-B74D018EF038}"/>
                  </a:ext>
                </a:extLst>
              </p:cNvPr>
              <p:cNvSpPr txBox="1"/>
              <p:nvPr/>
            </p:nvSpPr>
            <p:spPr>
              <a:xfrm>
                <a:off x="5738581" y="2369864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E28FF7B5-49EE-4F65-823D-B74D018EF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81" y="2369864"/>
                <a:ext cx="914400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C2AB1EE1-DC4A-4B23-97CB-677DD4DFC980}"/>
              </a:ext>
            </a:extLst>
          </p:cNvPr>
          <p:cNvSpPr txBox="1"/>
          <p:nvPr/>
        </p:nvSpPr>
        <p:spPr>
          <a:xfrm>
            <a:off x="5567072" y="2379117"/>
            <a:ext cx="32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@</a:t>
            </a:r>
            <a:endParaRPr kumimoji="1" lang="ja-JP" altLang="en-US" dirty="0"/>
          </a:p>
        </p:txBody>
      </p: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6A29071C-2F62-42B2-B373-B7998CDD4283}"/>
              </a:ext>
            </a:extLst>
          </p:cNvPr>
          <p:cNvCxnSpPr>
            <a:cxnSpLocks/>
          </p:cNvCxnSpPr>
          <p:nvPr/>
        </p:nvCxnSpPr>
        <p:spPr>
          <a:xfrm flipV="1">
            <a:off x="6541456" y="2545086"/>
            <a:ext cx="243585" cy="9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D16AD52F-6543-435E-AF6D-C3B8DC78E952}"/>
                  </a:ext>
                </a:extLst>
              </p:cNvPr>
              <p:cNvSpPr txBox="1"/>
              <p:nvPr/>
            </p:nvSpPr>
            <p:spPr>
              <a:xfrm>
                <a:off x="6682566" y="2336767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D16AD52F-6543-435E-AF6D-C3B8DC78E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566" y="2336767"/>
                <a:ext cx="914400" cy="369332"/>
              </a:xfrm>
              <a:prstGeom prst="rect">
                <a:avLst/>
              </a:prstGeom>
              <a:blipFill>
                <a:blip r:embed="rId3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5971B78D-8978-4584-A7A5-123650B5DE83}"/>
              </a:ext>
            </a:extLst>
          </p:cNvPr>
          <p:cNvSpPr/>
          <p:nvPr/>
        </p:nvSpPr>
        <p:spPr>
          <a:xfrm>
            <a:off x="8962032" y="2324943"/>
            <a:ext cx="654050" cy="3504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B05717E1-5132-4FA5-AAA7-74144A98A48A}"/>
              </a:ext>
            </a:extLst>
          </p:cNvPr>
          <p:cNvCxnSpPr>
            <a:cxnSpLocks/>
          </p:cNvCxnSpPr>
          <p:nvPr/>
        </p:nvCxnSpPr>
        <p:spPr>
          <a:xfrm flipH="1">
            <a:off x="8467603" y="3378765"/>
            <a:ext cx="1948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>
            <a:extLst>
              <a:ext uri="{FF2B5EF4-FFF2-40B4-BE49-F238E27FC236}">
                <a16:creationId xmlns:a16="http://schemas.microsoft.com/office/drawing/2014/main" id="{2BCFF965-6320-4EAB-8BE2-DDC58CF4F103}"/>
              </a:ext>
            </a:extLst>
          </p:cNvPr>
          <p:cNvCxnSpPr/>
          <p:nvPr/>
        </p:nvCxnSpPr>
        <p:spPr>
          <a:xfrm flipV="1">
            <a:off x="8469598" y="3070336"/>
            <a:ext cx="0" cy="308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6A001D64-BF2A-426C-A70E-EA9C07A2C675}"/>
                  </a:ext>
                </a:extLst>
              </p:cNvPr>
              <p:cNvSpPr/>
              <p:nvPr/>
            </p:nvSpPr>
            <p:spPr>
              <a:xfrm>
                <a:off x="8228322" y="2036822"/>
                <a:ext cx="478558" cy="1033514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altLang="ja-JP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6A001D64-BF2A-426C-A70E-EA9C07A2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8322" y="2036822"/>
                <a:ext cx="478558" cy="1033514"/>
              </a:xfrm>
              <a:prstGeom prst="rect">
                <a:avLst/>
              </a:prstGeom>
              <a:blipFill>
                <a:blip r:embed="rId31"/>
                <a:stretch>
                  <a:fillRect l="-2500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0BF675CB-5FFF-493B-A026-2CF14B9CC326}"/>
                  </a:ext>
                </a:extLst>
              </p:cNvPr>
              <p:cNvSpPr txBox="1"/>
              <p:nvPr/>
            </p:nvSpPr>
            <p:spPr>
              <a:xfrm>
                <a:off x="8813207" y="2324943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0BF675CB-5FFF-493B-A026-2CF14B9CC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207" y="2324943"/>
                <a:ext cx="914400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6B2650A7-A108-40B1-A633-F515D9ABD8DE}"/>
              </a:ext>
            </a:extLst>
          </p:cNvPr>
          <p:cNvSpPr txBox="1"/>
          <p:nvPr/>
        </p:nvSpPr>
        <p:spPr>
          <a:xfrm>
            <a:off x="8641698" y="2334196"/>
            <a:ext cx="32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@</a:t>
            </a:r>
            <a:endParaRPr kumimoji="1" lang="ja-JP" altLang="en-US" dirty="0"/>
          </a:p>
        </p:txBody>
      </p: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E361A549-9A9E-4E5F-9661-45454BD5E619}"/>
              </a:ext>
            </a:extLst>
          </p:cNvPr>
          <p:cNvCxnSpPr>
            <a:cxnSpLocks/>
          </p:cNvCxnSpPr>
          <p:nvPr/>
        </p:nvCxnSpPr>
        <p:spPr>
          <a:xfrm flipV="1">
            <a:off x="9616082" y="2500165"/>
            <a:ext cx="243585" cy="9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E90C3D99-B6B9-42EF-A2D4-BA63C0BC1C63}"/>
                  </a:ext>
                </a:extLst>
              </p:cNvPr>
              <p:cNvSpPr txBox="1"/>
              <p:nvPr/>
            </p:nvSpPr>
            <p:spPr>
              <a:xfrm>
                <a:off x="9757192" y="2291846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E90C3D99-B6B9-42EF-A2D4-BA63C0BC1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92" y="2291846"/>
                <a:ext cx="914400" cy="369332"/>
              </a:xfrm>
              <a:prstGeom prst="rect">
                <a:avLst/>
              </a:prstGeom>
              <a:blipFill>
                <a:blip r:embed="rId3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3B434F3D-7819-4538-9750-020ED271046D}"/>
              </a:ext>
            </a:extLst>
          </p:cNvPr>
          <p:cNvCxnSpPr>
            <a:cxnSpLocks/>
          </p:cNvCxnSpPr>
          <p:nvPr/>
        </p:nvCxnSpPr>
        <p:spPr>
          <a:xfrm flipV="1">
            <a:off x="10416380" y="3378765"/>
            <a:ext cx="0" cy="793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コネクタ: カギ線 105">
            <a:extLst>
              <a:ext uri="{FF2B5EF4-FFF2-40B4-BE49-F238E27FC236}">
                <a16:creationId xmlns:a16="http://schemas.microsoft.com/office/drawing/2014/main" id="{285EED78-F617-4F53-896E-F2D202F36EDA}"/>
              </a:ext>
            </a:extLst>
          </p:cNvPr>
          <p:cNvCxnSpPr/>
          <p:nvPr/>
        </p:nvCxnSpPr>
        <p:spPr>
          <a:xfrm rot="16200000" flipH="1">
            <a:off x="9897948" y="4251241"/>
            <a:ext cx="611156" cy="425707"/>
          </a:xfrm>
          <a:prstGeom prst="bentConnector3">
            <a:avLst>
              <a:gd name="adj1" fmla="val -65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364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0209E8D5-1F1F-4405-862B-9BADC6BEB5DB}"/>
              </a:ext>
            </a:extLst>
          </p:cNvPr>
          <p:cNvSpPr/>
          <p:nvPr/>
        </p:nvSpPr>
        <p:spPr>
          <a:xfrm>
            <a:off x="1920931" y="1585799"/>
            <a:ext cx="8711669" cy="3550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46BC6D2-C84B-453E-AAA9-2BB8B7D7AB54}"/>
              </a:ext>
            </a:extLst>
          </p:cNvPr>
          <p:cNvSpPr/>
          <p:nvPr/>
        </p:nvSpPr>
        <p:spPr>
          <a:xfrm>
            <a:off x="4284727" y="3043039"/>
            <a:ext cx="964137" cy="9411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11">
            <a:extLst>
              <a:ext uri="{FF2B5EF4-FFF2-40B4-BE49-F238E27FC236}">
                <a16:creationId xmlns:a16="http://schemas.microsoft.com/office/drawing/2014/main" id="{F69332AA-73C6-4A8B-BB7A-867A1D66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LSTM</a:t>
            </a:r>
            <a:r>
              <a:rPr kumimoji="1" lang="ja-JP" altLang="en-US" dirty="0"/>
              <a:t>（時系列データに対する予測）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字幕 2">
                <a:extLst>
                  <a:ext uri="{FF2B5EF4-FFF2-40B4-BE49-F238E27FC236}">
                    <a16:creationId xmlns:a16="http://schemas.microsoft.com/office/drawing/2014/main" id="{DD82AEC8-AD6F-43EA-85E3-FCA908F68812}"/>
                  </a:ext>
                </a:extLst>
              </p:cNvPr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564078" y="4222265"/>
                <a:ext cx="1157288" cy="40005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−1&gt;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字幕 2">
                <a:extLst>
                  <a:ext uri="{FF2B5EF4-FFF2-40B4-BE49-F238E27FC236}">
                    <a16:creationId xmlns:a16="http://schemas.microsoft.com/office/drawing/2014/main" id="{DD82AEC8-AD6F-43EA-85E3-FCA908F688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564078" y="4222265"/>
                <a:ext cx="1157288" cy="40005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37140F7-1DAA-463B-8492-08CD450CE8D6}"/>
                  </a:ext>
                </a:extLst>
              </p:cNvPr>
              <p:cNvSpPr txBox="1"/>
              <p:nvPr/>
            </p:nvSpPr>
            <p:spPr>
              <a:xfrm>
                <a:off x="3068089" y="5459143"/>
                <a:ext cx="19512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337140F7-1DAA-463B-8492-08CD450CE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089" y="5459143"/>
                <a:ext cx="195123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77D8590D-4B2C-496F-AFF5-2095EF48BF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43277" y="3164523"/>
                <a:ext cx="1157985" cy="3998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−1&gt;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" name="字幕 2">
                <a:extLst>
                  <a:ext uri="{FF2B5EF4-FFF2-40B4-BE49-F238E27FC236}">
                    <a16:creationId xmlns:a16="http://schemas.microsoft.com/office/drawing/2014/main" id="{77D8590D-4B2C-496F-AFF5-2095EF48B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277" y="3164523"/>
                <a:ext cx="1157985" cy="3998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F54CB28-F82F-42AC-B6E4-7A94A3B1FDB4}"/>
                  </a:ext>
                </a:extLst>
              </p:cNvPr>
              <p:cNvSpPr txBox="1"/>
              <p:nvPr/>
            </p:nvSpPr>
            <p:spPr>
              <a:xfrm>
                <a:off x="4243277" y="3547790"/>
                <a:ext cx="105468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20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</m:oMath>
                  </m:oMathPara>
                </a14:m>
                <a:endParaRPr kumimoji="1" lang="ja-JP" altLang="en-US" sz="22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2F54CB28-F82F-42AC-B6E4-7A94A3B1F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277" y="3547790"/>
                <a:ext cx="105468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684BFF3-4A77-4076-9743-A82266E85F3F}"/>
              </a:ext>
            </a:extLst>
          </p:cNvPr>
          <p:cNvCxnSpPr>
            <a:cxnSpLocks/>
            <a:stCxn id="11" idx="1"/>
          </p:cNvCxnSpPr>
          <p:nvPr/>
        </p:nvCxnSpPr>
        <p:spPr>
          <a:xfrm flipV="1">
            <a:off x="4284727" y="3513629"/>
            <a:ext cx="964137" cy="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1FE7E037-D42D-405D-AA9B-07F9A63BE223}"/>
                  </a:ext>
                </a:extLst>
              </p:cNvPr>
              <p:cNvSpPr/>
              <p:nvPr/>
            </p:nvSpPr>
            <p:spPr>
              <a:xfrm>
                <a:off x="2024392" y="3036256"/>
                <a:ext cx="478558" cy="94118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altLang="ja-JP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l-PL" altLang="ja-JP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1FE7E037-D42D-405D-AA9B-07F9A63BE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392" y="3036256"/>
                <a:ext cx="478558" cy="941180"/>
              </a:xfrm>
              <a:prstGeom prst="rect">
                <a:avLst/>
              </a:prstGeom>
              <a:blipFill>
                <a:blip r:embed="rId6"/>
                <a:stretch>
                  <a:fillRect l="-2469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CEE7BD4-5AA9-4073-A0C4-22A4881971C5}"/>
              </a:ext>
            </a:extLst>
          </p:cNvPr>
          <p:cNvSpPr/>
          <p:nvPr/>
        </p:nvSpPr>
        <p:spPr>
          <a:xfrm>
            <a:off x="6570728" y="2500808"/>
            <a:ext cx="329031" cy="496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5C95536-26B5-4BB3-807E-E4E61C49FE4A}"/>
              </a:ext>
            </a:extLst>
          </p:cNvPr>
          <p:cNvSpPr/>
          <p:nvPr/>
        </p:nvSpPr>
        <p:spPr>
          <a:xfrm>
            <a:off x="6574555" y="3043039"/>
            <a:ext cx="329031" cy="496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AB8FEA4-FBB2-428B-9BD3-44A140047331}"/>
              </a:ext>
            </a:extLst>
          </p:cNvPr>
          <p:cNvSpPr/>
          <p:nvPr/>
        </p:nvSpPr>
        <p:spPr>
          <a:xfrm>
            <a:off x="6578382" y="3585270"/>
            <a:ext cx="329031" cy="496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10463DA-E941-4C43-ABA6-9B6A495EB2BF}"/>
              </a:ext>
            </a:extLst>
          </p:cNvPr>
          <p:cNvSpPr/>
          <p:nvPr/>
        </p:nvSpPr>
        <p:spPr>
          <a:xfrm>
            <a:off x="6582209" y="4127501"/>
            <a:ext cx="329031" cy="496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7F15F7C0-3704-4033-90CC-67B7A5D7FC3F}"/>
                  </a:ext>
                </a:extLst>
              </p:cNvPr>
              <p:cNvSpPr txBox="1"/>
              <p:nvPr/>
            </p:nvSpPr>
            <p:spPr>
              <a:xfrm>
                <a:off x="6014688" y="2449822"/>
                <a:ext cx="4591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7F15F7C0-3704-4033-90CC-67B7A5D7F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688" y="2449822"/>
                <a:ext cx="45911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821CB8B-2BC9-4967-8BA6-7A11EE1EBCB4}"/>
                  </a:ext>
                </a:extLst>
              </p:cNvPr>
              <p:cNvSpPr txBox="1"/>
              <p:nvPr/>
            </p:nvSpPr>
            <p:spPr>
              <a:xfrm>
                <a:off x="6038921" y="3003742"/>
                <a:ext cx="4591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821CB8B-2BC9-4967-8BA6-7A11EE1EB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921" y="3003742"/>
                <a:ext cx="45911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D0946E0-FFCC-4D93-8720-272EC268558E}"/>
                  </a:ext>
                </a:extLst>
              </p:cNvPr>
              <p:cNvSpPr txBox="1"/>
              <p:nvPr/>
            </p:nvSpPr>
            <p:spPr>
              <a:xfrm>
                <a:off x="6046574" y="4076439"/>
                <a:ext cx="4591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D0946E0-FFCC-4D93-8720-272EC2685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574" y="4076439"/>
                <a:ext cx="45911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24F6121-20DC-40E3-A763-847F4319E125}"/>
                  </a:ext>
                </a:extLst>
              </p:cNvPr>
              <p:cNvSpPr txBox="1"/>
              <p:nvPr/>
            </p:nvSpPr>
            <p:spPr>
              <a:xfrm>
                <a:off x="5941995" y="3557662"/>
                <a:ext cx="5318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/>
                      </m:fun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24F6121-20DC-40E3-A763-847F4319E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995" y="3557662"/>
                <a:ext cx="531806" cy="369332"/>
              </a:xfrm>
              <a:prstGeom prst="rect">
                <a:avLst/>
              </a:prstGeom>
              <a:blipFill>
                <a:blip r:embed="rId10"/>
                <a:stretch>
                  <a:fillRect r="-17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字幕 2">
            <a:extLst>
              <a:ext uri="{FF2B5EF4-FFF2-40B4-BE49-F238E27FC236}">
                <a16:creationId xmlns:a16="http://schemas.microsoft.com/office/drawing/2014/main" id="{204FCC90-7A27-486B-BEA2-B0FF9B8529C5}"/>
              </a:ext>
            </a:extLst>
          </p:cNvPr>
          <p:cNvSpPr txBox="1">
            <a:spLocks/>
          </p:cNvSpPr>
          <p:nvPr/>
        </p:nvSpPr>
        <p:spPr>
          <a:xfrm>
            <a:off x="497044" y="2057565"/>
            <a:ext cx="1157985" cy="3998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BFBBD673-2194-4FFC-9A68-F79F203651A7}"/>
              </a:ext>
            </a:extLst>
          </p:cNvPr>
          <p:cNvCxnSpPr>
            <a:endCxn id="26" idx="1"/>
          </p:cNvCxnSpPr>
          <p:nvPr/>
        </p:nvCxnSpPr>
        <p:spPr>
          <a:xfrm>
            <a:off x="5977707" y="2749188"/>
            <a:ext cx="5930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5733155-6736-4EF1-9136-1A0243252EEA}"/>
              </a:ext>
            </a:extLst>
          </p:cNvPr>
          <p:cNvCxnSpPr/>
          <p:nvPr/>
        </p:nvCxnSpPr>
        <p:spPr>
          <a:xfrm>
            <a:off x="5985361" y="3312974"/>
            <a:ext cx="5930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9B7B71D9-268F-4D0B-88A5-01EBCE77514D}"/>
              </a:ext>
            </a:extLst>
          </p:cNvPr>
          <p:cNvCxnSpPr/>
          <p:nvPr/>
        </p:nvCxnSpPr>
        <p:spPr>
          <a:xfrm>
            <a:off x="5985361" y="3878575"/>
            <a:ext cx="5930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C4E3FD7D-3CF8-4A6E-8843-ACDF0359B777}"/>
              </a:ext>
            </a:extLst>
          </p:cNvPr>
          <p:cNvCxnSpPr/>
          <p:nvPr/>
        </p:nvCxnSpPr>
        <p:spPr>
          <a:xfrm>
            <a:off x="5985361" y="4395963"/>
            <a:ext cx="5930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BEA67879-F99F-4C7B-A892-28EBE0515456}"/>
              </a:ext>
            </a:extLst>
          </p:cNvPr>
          <p:cNvCxnSpPr>
            <a:stCxn id="34" idx="3"/>
          </p:cNvCxnSpPr>
          <p:nvPr/>
        </p:nvCxnSpPr>
        <p:spPr>
          <a:xfrm flipV="1">
            <a:off x="1655029" y="2257513"/>
            <a:ext cx="80823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5B98A0A0-CAD0-40D2-82A5-052A05A9D7F5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6911240" y="4375881"/>
            <a:ext cx="28260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コネクタ: カギ線 44">
            <a:extLst>
              <a:ext uri="{FF2B5EF4-FFF2-40B4-BE49-F238E27FC236}">
                <a16:creationId xmlns:a16="http://schemas.microsoft.com/office/drawing/2014/main" id="{9741B223-1790-4A8B-94A6-25C9BA2766CF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6899759" y="2249873"/>
            <a:ext cx="415751" cy="4993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0F41AD7-8F1D-45EF-9B19-C47AE8135C1F}"/>
              </a:ext>
            </a:extLst>
          </p:cNvPr>
          <p:cNvCxnSpPr/>
          <p:nvPr/>
        </p:nvCxnSpPr>
        <p:spPr>
          <a:xfrm>
            <a:off x="6907413" y="3257732"/>
            <a:ext cx="813647" cy="255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848E155-67FC-4DB8-A406-F000C96F7BBF}"/>
              </a:ext>
            </a:extLst>
          </p:cNvPr>
          <p:cNvCxnSpPr/>
          <p:nvPr/>
        </p:nvCxnSpPr>
        <p:spPr>
          <a:xfrm flipV="1">
            <a:off x="6907413" y="3585270"/>
            <a:ext cx="817473" cy="261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379FC1EC-6002-4B96-80F2-2A19A1DD4791}"/>
              </a:ext>
            </a:extLst>
          </p:cNvPr>
          <p:cNvSpPr/>
          <p:nvPr/>
        </p:nvSpPr>
        <p:spPr>
          <a:xfrm>
            <a:off x="5593196" y="2507824"/>
            <a:ext cx="329031" cy="496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2E496B1-C2EA-4DD0-8301-C28FF5D72135}"/>
              </a:ext>
            </a:extLst>
          </p:cNvPr>
          <p:cNvSpPr/>
          <p:nvPr/>
        </p:nvSpPr>
        <p:spPr>
          <a:xfrm>
            <a:off x="5597023" y="3050055"/>
            <a:ext cx="329031" cy="496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49BE56E-44BE-4BDF-ABE9-15CF7148EACF}"/>
              </a:ext>
            </a:extLst>
          </p:cNvPr>
          <p:cNvSpPr/>
          <p:nvPr/>
        </p:nvSpPr>
        <p:spPr>
          <a:xfrm>
            <a:off x="5600850" y="3592286"/>
            <a:ext cx="329031" cy="496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E5DF1C3D-E5DE-4B87-BE9C-391FF541B909}"/>
              </a:ext>
            </a:extLst>
          </p:cNvPr>
          <p:cNvSpPr/>
          <p:nvPr/>
        </p:nvSpPr>
        <p:spPr>
          <a:xfrm>
            <a:off x="5604677" y="4134517"/>
            <a:ext cx="329031" cy="496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640D23A8-2EC2-4F30-9426-04DDB45C4A8D}"/>
                  </a:ext>
                </a:extLst>
              </p:cNvPr>
              <p:cNvSpPr/>
              <p:nvPr/>
            </p:nvSpPr>
            <p:spPr>
              <a:xfrm>
                <a:off x="3064408" y="3036256"/>
                <a:ext cx="478558" cy="94118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altLang="ja-JP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l-PL" altLang="ja-JP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640D23A8-2EC2-4F30-9426-04DDB45C4A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408" y="3036256"/>
                <a:ext cx="478558" cy="941180"/>
              </a:xfrm>
              <a:prstGeom prst="rect">
                <a:avLst/>
              </a:prstGeom>
              <a:blipFill>
                <a:blip r:embed="rId11"/>
                <a:stretch>
                  <a:fillRect l="-1250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7B327DDD-3CA7-4169-A7B5-E19838450A4B}"/>
                  </a:ext>
                </a:extLst>
              </p:cNvPr>
              <p:cNvSpPr/>
              <p:nvPr/>
            </p:nvSpPr>
            <p:spPr>
              <a:xfrm>
                <a:off x="3584416" y="3036256"/>
                <a:ext cx="478558" cy="94118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altLang="ja-JP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l-PL" altLang="ja-JP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7B327DDD-3CA7-4169-A7B5-E19838450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416" y="3036256"/>
                <a:ext cx="478558" cy="941180"/>
              </a:xfrm>
              <a:prstGeom prst="rect">
                <a:avLst/>
              </a:prstGeom>
              <a:blipFill>
                <a:blip r:embed="rId12"/>
                <a:stretch>
                  <a:fillRect l="-2500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006FCE65-9D9F-45BD-9819-1BCA0E0F0142}"/>
                  </a:ext>
                </a:extLst>
              </p:cNvPr>
              <p:cNvSpPr/>
              <p:nvPr/>
            </p:nvSpPr>
            <p:spPr>
              <a:xfrm>
                <a:off x="6908688" y="2380623"/>
                <a:ext cx="449675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sv-SE" altLang="ja-JP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sv-SE" altLang="ja-JP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006FCE65-9D9F-45BD-9819-1BCA0E0F0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688" y="2380623"/>
                <a:ext cx="449675" cy="391582"/>
              </a:xfrm>
              <a:prstGeom prst="rect">
                <a:avLst/>
              </a:prstGeom>
              <a:blipFill>
                <a:blip r:embed="rId1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E3B9B75E-1621-4ABA-BDE1-CF28384B4D86}"/>
                  </a:ext>
                </a:extLst>
              </p:cNvPr>
              <p:cNvSpPr/>
              <p:nvPr/>
            </p:nvSpPr>
            <p:spPr>
              <a:xfrm>
                <a:off x="7053091" y="3003742"/>
                <a:ext cx="4700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sv-SE" altLang="ja-JP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sv-SE" altLang="ja-JP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E3B9B75E-1621-4ABA-BDE1-CF28384B4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091" y="3003742"/>
                <a:ext cx="47000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97DD00EC-078C-4E84-9A37-D08D6B965CA0}"/>
                  </a:ext>
                </a:extLst>
              </p:cNvPr>
              <p:cNvSpPr/>
              <p:nvPr/>
            </p:nvSpPr>
            <p:spPr>
              <a:xfrm>
                <a:off x="7945835" y="4029487"/>
                <a:ext cx="461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sv-SE" altLang="ja-JP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sv-SE" altLang="ja-JP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97DD00EC-078C-4E84-9A37-D08D6B965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835" y="4029487"/>
                <a:ext cx="46121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FE61950-B49F-40C3-8620-BB88783B2AA2}"/>
                  </a:ext>
                </a:extLst>
              </p:cNvPr>
              <p:cNvSpPr txBox="1"/>
              <p:nvPr/>
            </p:nvSpPr>
            <p:spPr>
              <a:xfrm>
                <a:off x="7107634" y="3724850"/>
                <a:ext cx="791970" cy="375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9FE61950-B49F-40C3-8620-BB88783B2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634" y="3724850"/>
                <a:ext cx="791970" cy="375039"/>
              </a:xfrm>
              <a:prstGeom prst="rect">
                <a:avLst/>
              </a:prstGeom>
              <a:blipFill>
                <a:blip r:embed="rId16"/>
                <a:stretch>
                  <a:fillRect t="-48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字幕 2">
                <a:extLst>
                  <a:ext uri="{FF2B5EF4-FFF2-40B4-BE49-F238E27FC236}">
                    <a16:creationId xmlns:a16="http://schemas.microsoft.com/office/drawing/2014/main" id="{C5592330-032E-4AC2-9BD0-D073BE1C46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91419" y="2049925"/>
                <a:ext cx="765189" cy="3998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9" name="字幕 2">
                <a:extLst>
                  <a:ext uri="{FF2B5EF4-FFF2-40B4-BE49-F238E27FC236}">
                    <a16:creationId xmlns:a16="http://schemas.microsoft.com/office/drawing/2014/main" id="{C5592330-032E-4AC2-9BD0-D073BE1C4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419" y="2049925"/>
                <a:ext cx="765189" cy="399897"/>
              </a:xfrm>
              <a:prstGeom prst="rect">
                <a:avLst/>
              </a:prstGeom>
              <a:blipFill>
                <a:blip r:embed="rId17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A57E672F-A715-4F06-A669-568463C0934E}"/>
              </a:ext>
            </a:extLst>
          </p:cNvPr>
          <p:cNvCxnSpPr/>
          <p:nvPr/>
        </p:nvCxnSpPr>
        <p:spPr>
          <a:xfrm rot="5400000" flipH="1" flipV="1">
            <a:off x="7647769" y="2407334"/>
            <a:ext cx="1263756" cy="9488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9E580561-D5F4-491A-9E4B-334E0BF9DAD5}"/>
              </a:ext>
            </a:extLst>
          </p:cNvPr>
          <p:cNvCxnSpPr/>
          <p:nvPr/>
        </p:nvCxnSpPr>
        <p:spPr>
          <a:xfrm>
            <a:off x="9140484" y="2249873"/>
            <a:ext cx="0" cy="2126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E79F86E9-12DC-40C2-B72A-00A25147A014}"/>
                  </a:ext>
                </a:extLst>
              </p:cNvPr>
              <p:cNvSpPr txBox="1"/>
              <p:nvPr/>
            </p:nvSpPr>
            <p:spPr>
              <a:xfrm>
                <a:off x="9075443" y="3036256"/>
                <a:ext cx="5318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/>
                      </m:fun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E79F86E9-12DC-40C2-B72A-00A25147A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443" y="3036256"/>
                <a:ext cx="531806" cy="369332"/>
              </a:xfrm>
              <a:prstGeom prst="rect">
                <a:avLst/>
              </a:prstGeom>
              <a:blipFill>
                <a:blip r:embed="rId18"/>
                <a:stretch>
                  <a:fillRect r="-17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1A6FD11D-FDEF-47BB-8487-9563F2C901FD}"/>
              </a:ext>
            </a:extLst>
          </p:cNvPr>
          <p:cNvCxnSpPr>
            <a:cxnSpLocks/>
          </p:cNvCxnSpPr>
          <p:nvPr/>
        </p:nvCxnSpPr>
        <p:spPr>
          <a:xfrm flipV="1">
            <a:off x="1710825" y="4345641"/>
            <a:ext cx="305597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コネクタ: カギ線 54">
            <a:extLst>
              <a:ext uri="{FF2B5EF4-FFF2-40B4-BE49-F238E27FC236}">
                <a16:creationId xmlns:a16="http://schemas.microsoft.com/office/drawing/2014/main" id="{134B5F6A-4791-452E-B174-FE70DB611E2C}"/>
              </a:ext>
            </a:extLst>
          </p:cNvPr>
          <p:cNvCxnSpPr>
            <a:cxnSpLocks/>
            <a:stCxn id="4" idx="0"/>
            <a:endCxn id="11" idx="2"/>
          </p:cNvCxnSpPr>
          <p:nvPr/>
        </p:nvCxnSpPr>
        <p:spPr>
          <a:xfrm rot="5400000" flipH="1" flipV="1">
            <a:off x="3667789" y="4360136"/>
            <a:ext cx="1474923" cy="7230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字幕 2">
                <a:extLst>
                  <a:ext uri="{FF2B5EF4-FFF2-40B4-BE49-F238E27FC236}">
                    <a16:creationId xmlns:a16="http://schemas.microsoft.com/office/drawing/2014/main" id="{74E2846C-B601-42F3-9566-305AB4A0E7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05610" y="4182948"/>
                <a:ext cx="836281" cy="3998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7" name="字幕 2">
                <a:extLst>
                  <a:ext uri="{FF2B5EF4-FFF2-40B4-BE49-F238E27FC236}">
                    <a16:creationId xmlns:a16="http://schemas.microsoft.com/office/drawing/2014/main" id="{74E2846C-B601-42F3-9566-305AB4A0E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610" y="4182948"/>
                <a:ext cx="836281" cy="39989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DD580DB8-897D-4B82-BA13-471C913443E2}"/>
                  </a:ext>
                </a:extLst>
              </p:cNvPr>
              <p:cNvSpPr/>
              <p:nvPr/>
            </p:nvSpPr>
            <p:spPr>
              <a:xfrm>
                <a:off x="2547601" y="3030714"/>
                <a:ext cx="478558" cy="94118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altLang="ja-JP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DD580DB8-897D-4B82-BA13-471C913443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601" y="3030714"/>
                <a:ext cx="478558" cy="941180"/>
              </a:xfrm>
              <a:prstGeom prst="rect">
                <a:avLst/>
              </a:prstGeom>
              <a:blipFill>
                <a:blip r:embed="rId20"/>
                <a:stretch>
                  <a:fillRect l="-2500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C780A81-4E8E-43A1-A752-6F10BEFD44E6}"/>
              </a:ext>
            </a:extLst>
          </p:cNvPr>
          <p:cNvSpPr txBox="1"/>
          <p:nvPr/>
        </p:nvSpPr>
        <p:spPr>
          <a:xfrm>
            <a:off x="8563487" y="1945853"/>
            <a:ext cx="39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+</a:t>
            </a:r>
            <a:endParaRPr kumimoji="1" lang="ja-JP" altLang="en-US" dirty="0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D0AD198D-10B1-467B-A0F5-39DB3283B40B}"/>
              </a:ext>
            </a:extLst>
          </p:cNvPr>
          <p:cNvSpPr/>
          <p:nvPr/>
        </p:nvSpPr>
        <p:spPr>
          <a:xfrm>
            <a:off x="7659505" y="3456318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*</a:t>
            </a:r>
            <a:endParaRPr lang="ja-JP" altLang="en-US" dirty="0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241DF3C3-2262-4562-A3F9-BD3AFCE4102A}"/>
              </a:ext>
            </a:extLst>
          </p:cNvPr>
          <p:cNvSpPr/>
          <p:nvPr/>
        </p:nvSpPr>
        <p:spPr>
          <a:xfrm>
            <a:off x="7169109" y="1996010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*</a:t>
            </a:r>
            <a:endParaRPr lang="ja-JP" altLang="en-US" dirty="0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6BCE3FEC-A9C0-4A86-97FE-331A9AF290E0}"/>
              </a:ext>
            </a:extLst>
          </p:cNvPr>
          <p:cNvSpPr/>
          <p:nvPr/>
        </p:nvSpPr>
        <p:spPr>
          <a:xfrm>
            <a:off x="8992847" y="4391163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*</a:t>
            </a:r>
            <a:endParaRPr lang="ja-JP" altLang="en-US" dirty="0"/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556A875A-AF47-43D8-98AD-0ECCDD3EF8AD}"/>
              </a:ext>
            </a:extLst>
          </p:cNvPr>
          <p:cNvCxnSpPr>
            <a:cxnSpLocks/>
          </p:cNvCxnSpPr>
          <p:nvPr/>
        </p:nvCxnSpPr>
        <p:spPr>
          <a:xfrm flipV="1">
            <a:off x="10381365" y="2249873"/>
            <a:ext cx="7548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7A2D061B-A829-43B5-BAF6-B20CE37D392C}"/>
              </a:ext>
            </a:extLst>
          </p:cNvPr>
          <p:cNvCxnSpPr>
            <a:cxnSpLocks/>
          </p:cNvCxnSpPr>
          <p:nvPr/>
        </p:nvCxnSpPr>
        <p:spPr>
          <a:xfrm flipV="1">
            <a:off x="10367502" y="4371064"/>
            <a:ext cx="7548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D300FE68-C70B-4355-8CA9-BB3A4A163B8C}"/>
                  </a:ext>
                </a:extLst>
              </p:cNvPr>
              <p:cNvSpPr/>
              <p:nvPr/>
            </p:nvSpPr>
            <p:spPr>
              <a:xfrm>
                <a:off x="637913" y="2092205"/>
                <a:ext cx="108933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−1&gt;</m:t>
                          </m:r>
                        </m:sup>
                      </m:sSup>
                    </m:oMath>
                  </m:oMathPara>
                </a14:m>
                <a:endParaRPr lang="ja-JP" altLang="en-US" sz="2200" dirty="0"/>
              </a:p>
            </p:txBody>
          </p:sp>
        </mc:Choice>
        <mc:Fallback xmlns=""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D300FE68-C70B-4355-8CA9-BB3A4A163B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13" y="2092205"/>
                <a:ext cx="1089337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556FA18F-415B-43F2-8584-24B81C2D0673}"/>
              </a:ext>
            </a:extLst>
          </p:cNvPr>
          <p:cNvSpPr txBox="1"/>
          <p:nvPr/>
        </p:nvSpPr>
        <p:spPr>
          <a:xfrm>
            <a:off x="3976783" y="3338577"/>
            <a:ext cx="32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@</a:t>
            </a:r>
            <a:endParaRPr kumimoji="1" lang="ja-JP" altLang="en-US" dirty="0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576D860-21C0-4816-911A-63928691CB93}"/>
              </a:ext>
            </a:extLst>
          </p:cNvPr>
          <p:cNvSpPr txBox="1"/>
          <p:nvPr/>
        </p:nvSpPr>
        <p:spPr>
          <a:xfrm>
            <a:off x="5251621" y="333857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=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3510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1F2D98-E2B4-439B-95EE-5948C7E4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64" y="-22445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埋め込み層を用いた深層学習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E533E96-48D9-413B-9DFA-D2C45004C1BC}"/>
              </a:ext>
            </a:extLst>
          </p:cNvPr>
          <p:cNvSpPr/>
          <p:nvPr/>
        </p:nvSpPr>
        <p:spPr>
          <a:xfrm>
            <a:off x="1230746" y="1921596"/>
            <a:ext cx="360218" cy="313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CF42EFB-A41C-41D7-A71C-21FF66015341}"/>
              </a:ext>
            </a:extLst>
          </p:cNvPr>
          <p:cNvSpPr/>
          <p:nvPr/>
        </p:nvSpPr>
        <p:spPr>
          <a:xfrm>
            <a:off x="2983345" y="1921594"/>
            <a:ext cx="1773382" cy="2885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W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783AB6E-9E96-4653-8CB5-C01296E355BD}"/>
              </a:ext>
            </a:extLst>
          </p:cNvPr>
          <p:cNvSpPr txBox="1"/>
          <p:nvPr/>
        </p:nvSpPr>
        <p:spPr>
          <a:xfrm>
            <a:off x="254000" y="1478157"/>
            <a:ext cx="231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カテゴリカルデータ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0DB4729-1C45-41E7-B3A9-27205F51D3FE}"/>
              </a:ext>
            </a:extLst>
          </p:cNvPr>
          <p:cNvSpPr txBox="1"/>
          <p:nvPr/>
        </p:nvSpPr>
        <p:spPr>
          <a:xfrm>
            <a:off x="524164" y="1921594"/>
            <a:ext cx="86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１０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A03BA9D-FE9F-4DA2-9D25-E816D1F977DE}"/>
              </a:ext>
            </a:extLst>
          </p:cNvPr>
          <p:cNvSpPr txBox="1"/>
          <p:nvPr/>
        </p:nvSpPr>
        <p:spPr>
          <a:xfrm>
            <a:off x="3726870" y="1552262"/>
            <a:ext cx="36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５</a:t>
            </a:r>
            <a:endParaRPr kumimoji="1" lang="ja-JP" alt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293A2A8-FC53-43B3-8C16-051D33B63D99}"/>
              </a:ext>
            </a:extLst>
          </p:cNvPr>
          <p:cNvSpPr/>
          <p:nvPr/>
        </p:nvSpPr>
        <p:spPr>
          <a:xfrm>
            <a:off x="5075375" y="1907852"/>
            <a:ext cx="360218" cy="1280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EC84A13-0926-49FE-8723-246A6AD3CF76}"/>
              </a:ext>
            </a:extLst>
          </p:cNvPr>
          <p:cNvSpPr/>
          <p:nvPr/>
        </p:nvSpPr>
        <p:spPr>
          <a:xfrm>
            <a:off x="1207654" y="4881572"/>
            <a:ext cx="360218" cy="3136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827D97A-DAD3-4B9B-BA55-4C1C7613869D}"/>
              </a:ext>
            </a:extLst>
          </p:cNvPr>
          <p:cNvSpPr txBox="1"/>
          <p:nvPr/>
        </p:nvSpPr>
        <p:spPr>
          <a:xfrm>
            <a:off x="434109" y="4438136"/>
            <a:ext cx="231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連続データ</a:t>
            </a:r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1762AE8-72BC-45C6-938F-FB781D45A0D7}"/>
              </a:ext>
            </a:extLst>
          </p:cNvPr>
          <p:cNvSpPr/>
          <p:nvPr/>
        </p:nvSpPr>
        <p:spPr>
          <a:xfrm>
            <a:off x="1207654" y="5288402"/>
            <a:ext cx="360218" cy="3136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50D5241-050C-4433-8564-35B850DBF589}"/>
              </a:ext>
            </a:extLst>
          </p:cNvPr>
          <p:cNvSpPr/>
          <p:nvPr/>
        </p:nvSpPr>
        <p:spPr>
          <a:xfrm>
            <a:off x="1209963" y="5700001"/>
            <a:ext cx="360218" cy="3136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41BC4F0-1C36-475F-B637-6B9C6BC33438}"/>
              </a:ext>
            </a:extLst>
          </p:cNvPr>
          <p:cNvSpPr/>
          <p:nvPr/>
        </p:nvSpPr>
        <p:spPr>
          <a:xfrm>
            <a:off x="5082309" y="3218049"/>
            <a:ext cx="360218" cy="3136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7FA40E2-C518-479C-9F1F-6A00B8B1F27B}"/>
              </a:ext>
            </a:extLst>
          </p:cNvPr>
          <p:cNvSpPr/>
          <p:nvPr/>
        </p:nvSpPr>
        <p:spPr>
          <a:xfrm>
            <a:off x="5082309" y="3558494"/>
            <a:ext cx="360218" cy="3136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DC6DF92-381B-43DE-B03D-4A6AA45EEEBE}"/>
              </a:ext>
            </a:extLst>
          </p:cNvPr>
          <p:cNvSpPr/>
          <p:nvPr/>
        </p:nvSpPr>
        <p:spPr>
          <a:xfrm>
            <a:off x="5082309" y="3898939"/>
            <a:ext cx="360218" cy="3136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293C52-9379-4096-81DE-FF428058A7B4}"/>
              </a:ext>
            </a:extLst>
          </p:cNvPr>
          <p:cNvSpPr txBox="1"/>
          <p:nvPr/>
        </p:nvSpPr>
        <p:spPr>
          <a:xfrm>
            <a:off x="2530755" y="3079625"/>
            <a:ext cx="48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×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C2FBB01-AC98-4166-8133-459E434BD326}"/>
              </a:ext>
            </a:extLst>
          </p:cNvPr>
          <p:cNvSpPr txBox="1"/>
          <p:nvPr/>
        </p:nvSpPr>
        <p:spPr>
          <a:xfrm>
            <a:off x="4761345" y="1503264"/>
            <a:ext cx="115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埋め込み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1BDD844-A6FB-4142-864C-BBF9EB726EFF}"/>
              </a:ext>
            </a:extLst>
          </p:cNvPr>
          <p:cNvSpPr/>
          <p:nvPr/>
        </p:nvSpPr>
        <p:spPr>
          <a:xfrm>
            <a:off x="254000" y="1290662"/>
            <a:ext cx="2255981" cy="4953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9FF50DA-0878-4312-901B-BB25C651E177}"/>
              </a:ext>
            </a:extLst>
          </p:cNvPr>
          <p:cNvSpPr/>
          <p:nvPr/>
        </p:nvSpPr>
        <p:spPr>
          <a:xfrm>
            <a:off x="6096000" y="1921594"/>
            <a:ext cx="3205018" cy="2290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W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1BADBB9-E963-4965-94C9-C032E2A39FC2}"/>
              </a:ext>
            </a:extLst>
          </p:cNvPr>
          <p:cNvSpPr/>
          <p:nvPr/>
        </p:nvSpPr>
        <p:spPr>
          <a:xfrm>
            <a:off x="9774382" y="1921594"/>
            <a:ext cx="360218" cy="3680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6EF48D3-DD52-4F5C-81D0-008ECE9DFF1A}"/>
              </a:ext>
            </a:extLst>
          </p:cNvPr>
          <p:cNvSpPr/>
          <p:nvPr/>
        </p:nvSpPr>
        <p:spPr>
          <a:xfrm>
            <a:off x="10982035" y="1933139"/>
            <a:ext cx="360218" cy="3680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25768A29-7D82-4274-9A48-41420ED9FDD9}"/>
              </a:ext>
            </a:extLst>
          </p:cNvPr>
          <p:cNvSpPr/>
          <p:nvPr/>
        </p:nvSpPr>
        <p:spPr>
          <a:xfrm>
            <a:off x="11697853" y="3459741"/>
            <a:ext cx="360218" cy="3136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D56EF4C-0247-48D1-81DA-74272D54D06E}"/>
              </a:ext>
            </a:extLst>
          </p:cNvPr>
          <p:cNvSpPr txBox="1"/>
          <p:nvPr/>
        </p:nvSpPr>
        <p:spPr>
          <a:xfrm>
            <a:off x="1124528" y="6362395"/>
            <a:ext cx="115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入力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92CEDAE-9B00-49C7-AAE2-E8766AC29054}"/>
              </a:ext>
            </a:extLst>
          </p:cNvPr>
          <p:cNvSpPr txBox="1"/>
          <p:nvPr/>
        </p:nvSpPr>
        <p:spPr>
          <a:xfrm>
            <a:off x="11558731" y="3904365"/>
            <a:ext cx="7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出力</a:t>
            </a:r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C67AF06-EB52-4084-B65B-A2E8F63948C1}"/>
              </a:ext>
            </a:extLst>
          </p:cNvPr>
          <p:cNvSpPr txBox="1"/>
          <p:nvPr/>
        </p:nvSpPr>
        <p:spPr>
          <a:xfrm>
            <a:off x="10194635" y="3431907"/>
            <a:ext cx="107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・・・</a:t>
            </a:r>
            <a:endParaRPr kumimoji="1" lang="ja-JP" altLang="en-US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2C214438-EF1E-4C67-86BB-F303B1F1F837}"/>
              </a:ext>
            </a:extLst>
          </p:cNvPr>
          <p:cNvSpPr/>
          <p:nvPr/>
        </p:nvSpPr>
        <p:spPr>
          <a:xfrm>
            <a:off x="1228428" y="1907852"/>
            <a:ext cx="360218" cy="253028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FC787AE-21A8-4BAF-BBFD-523161A39CF5}"/>
              </a:ext>
            </a:extLst>
          </p:cNvPr>
          <p:cNvSpPr txBox="1"/>
          <p:nvPr/>
        </p:nvSpPr>
        <p:spPr>
          <a:xfrm>
            <a:off x="4708228" y="3073709"/>
            <a:ext cx="48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＝</a:t>
            </a:r>
            <a:endParaRPr lang="en-US" altLang="ja-JP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FFD36C0-0780-4673-9354-91FD9B84804D}"/>
              </a:ext>
            </a:extLst>
          </p:cNvPr>
          <p:cNvSpPr txBox="1"/>
          <p:nvPr/>
        </p:nvSpPr>
        <p:spPr>
          <a:xfrm>
            <a:off x="5546429" y="3033383"/>
            <a:ext cx="48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×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CCF37B76-7639-43A5-9B5C-82CD21510964}"/>
              </a:ext>
            </a:extLst>
          </p:cNvPr>
          <p:cNvSpPr txBox="1"/>
          <p:nvPr/>
        </p:nvSpPr>
        <p:spPr>
          <a:xfrm>
            <a:off x="9313140" y="3015627"/>
            <a:ext cx="48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＝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95555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E59205-ABFE-425C-813A-5A7F6DDB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18" y="256365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使い分け</a:t>
            </a:r>
          </a:p>
        </p:txBody>
      </p:sp>
      <p:sp>
        <p:nvSpPr>
          <p:cNvPr id="7" name="フローチャート: 判断 6">
            <a:extLst>
              <a:ext uri="{FF2B5EF4-FFF2-40B4-BE49-F238E27FC236}">
                <a16:creationId xmlns:a16="http://schemas.microsoft.com/office/drawing/2014/main" id="{3D0A3F42-C014-4857-8B1F-9C4872EEF85F}"/>
              </a:ext>
            </a:extLst>
          </p:cNvPr>
          <p:cNvSpPr/>
          <p:nvPr/>
        </p:nvSpPr>
        <p:spPr>
          <a:xfrm>
            <a:off x="4230255" y="2225963"/>
            <a:ext cx="2789382" cy="988291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独立変数</a:t>
            </a:r>
            <a:endParaRPr lang="en-US" altLang="ja-JP" dirty="0"/>
          </a:p>
          <a:p>
            <a:pPr algn="ctr"/>
            <a:r>
              <a:rPr kumimoji="1" lang="ja-JP" altLang="en-US" dirty="0"/>
              <a:t>多い？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8C83BD36-C8EC-481A-9AA6-D4CE997708C9}"/>
              </a:ext>
            </a:extLst>
          </p:cNvPr>
          <p:cNvCxnSpPr>
            <a:stCxn id="7" idx="3"/>
          </p:cNvCxnSpPr>
          <p:nvPr/>
        </p:nvCxnSpPr>
        <p:spPr>
          <a:xfrm flipV="1">
            <a:off x="7019637" y="2697018"/>
            <a:ext cx="1745673" cy="23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8C8AD347-8B36-4B06-A9B0-2EAE20E9F20B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2743201" y="2720108"/>
            <a:ext cx="14870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285B2B8-05DF-4990-8D89-3124399003CA}"/>
              </a:ext>
            </a:extLst>
          </p:cNvPr>
          <p:cNvSpPr txBox="1"/>
          <p:nvPr/>
        </p:nvSpPr>
        <p:spPr>
          <a:xfrm>
            <a:off x="3315855" y="232334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はい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3BD0507-5FA2-4C18-8DD4-D3FDC53D74FB}"/>
              </a:ext>
            </a:extLst>
          </p:cNvPr>
          <p:cNvSpPr txBox="1"/>
          <p:nvPr/>
        </p:nvSpPr>
        <p:spPr>
          <a:xfrm>
            <a:off x="7564582" y="226093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いいえ</a:t>
            </a:r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59056C4-8D45-4844-9FCB-425A603B66A6}"/>
              </a:ext>
            </a:extLst>
          </p:cNvPr>
          <p:cNvSpPr/>
          <p:nvPr/>
        </p:nvSpPr>
        <p:spPr>
          <a:xfrm>
            <a:off x="812801" y="2323345"/>
            <a:ext cx="1958109" cy="890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機械学習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E85D60A2-4D62-4878-BACF-AF5CE111DB43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976746" y="3214254"/>
            <a:ext cx="815110" cy="692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8B2DE9A-8487-421F-9C60-CC78721F0070}"/>
              </a:ext>
            </a:extLst>
          </p:cNvPr>
          <p:cNvSpPr/>
          <p:nvPr/>
        </p:nvSpPr>
        <p:spPr>
          <a:xfrm>
            <a:off x="214745" y="3975854"/>
            <a:ext cx="1524001" cy="890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ランダム森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08481129-337B-413E-8D34-008CA4DD3BA7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1791856" y="3214254"/>
            <a:ext cx="951345" cy="692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6E81096-7576-4C8B-B247-87429911A3D3}"/>
              </a:ext>
            </a:extLst>
          </p:cNvPr>
          <p:cNvSpPr/>
          <p:nvPr/>
        </p:nvSpPr>
        <p:spPr>
          <a:xfrm>
            <a:off x="2008909" y="3955671"/>
            <a:ext cx="1524001" cy="890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埋め込み型</a:t>
            </a:r>
            <a:endParaRPr kumimoji="1" lang="en-US" altLang="ja-JP" dirty="0"/>
          </a:p>
          <a:p>
            <a:pPr algn="ctr"/>
            <a:r>
              <a:rPr lang="ja-JP" altLang="en-US" dirty="0"/>
              <a:t>深層学習</a:t>
            </a:r>
            <a:endParaRPr kumimoji="1" lang="ja-JP" altLang="en-US" dirty="0"/>
          </a:p>
        </p:txBody>
      </p:sp>
      <p:sp>
        <p:nvSpPr>
          <p:cNvPr id="27" name="フローチャート: 判断 26">
            <a:extLst>
              <a:ext uri="{FF2B5EF4-FFF2-40B4-BE49-F238E27FC236}">
                <a16:creationId xmlns:a16="http://schemas.microsoft.com/office/drawing/2014/main" id="{0A6074F7-AF01-436C-BC9F-4EB57BE32166}"/>
              </a:ext>
            </a:extLst>
          </p:cNvPr>
          <p:cNvSpPr/>
          <p:nvPr/>
        </p:nvSpPr>
        <p:spPr>
          <a:xfrm>
            <a:off x="8802254" y="2143776"/>
            <a:ext cx="3235037" cy="109780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データ量大？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47D615-32DF-46F0-AE3E-4CD29B57FC03}"/>
              </a:ext>
            </a:extLst>
          </p:cNvPr>
          <p:cNvCxnSpPr>
            <a:cxnSpLocks/>
          </p:cNvCxnSpPr>
          <p:nvPr/>
        </p:nvCxnSpPr>
        <p:spPr>
          <a:xfrm flipH="1">
            <a:off x="7629237" y="2989156"/>
            <a:ext cx="2086840" cy="1298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F512E9F0-2B1B-46CB-A0E3-429F2DF143FB}"/>
              </a:ext>
            </a:extLst>
          </p:cNvPr>
          <p:cNvCxnSpPr>
            <a:stCxn id="27" idx="2"/>
          </p:cNvCxnSpPr>
          <p:nvPr/>
        </p:nvCxnSpPr>
        <p:spPr>
          <a:xfrm>
            <a:off x="10419773" y="3241578"/>
            <a:ext cx="40410" cy="983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099B296-BBF4-4312-A99A-6BFA8CC262BB}"/>
              </a:ext>
            </a:extLst>
          </p:cNvPr>
          <p:cNvSpPr/>
          <p:nvPr/>
        </p:nvSpPr>
        <p:spPr>
          <a:xfrm>
            <a:off x="5624946" y="4278745"/>
            <a:ext cx="2004291" cy="890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ベイズ推論</a:t>
            </a:r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50B42EE-F6F2-473D-AB17-04F206933804}"/>
              </a:ext>
            </a:extLst>
          </p:cNvPr>
          <p:cNvSpPr txBox="1"/>
          <p:nvPr/>
        </p:nvSpPr>
        <p:spPr>
          <a:xfrm>
            <a:off x="7850910" y="336962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いいえ</a:t>
            </a:r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1562544-C842-444F-8186-C0981DFEF11C}"/>
              </a:ext>
            </a:extLst>
          </p:cNvPr>
          <p:cNvSpPr txBox="1"/>
          <p:nvPr/>
        </p:nvSpPr>
        <p:spPr>
          <a:xfrm>
            <a:off x="10502901" y="356107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はい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2785A1D-E3CE-4BF7-AFBC-83974629AE32}"/>
              </a:ext>
            </a:extLst>
          </p:cNvPr>
          <p:cNvSpPr txBox="1"/>
          <p:nvPr/>
        </p:nvSpPr>
        <p:spPr>
          <a:xfrm>
            <a:off x="61194" y="4982032"/>
            <a:ext cx="208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特徴量の重要度</a:t>
            </a:r>
            <a:endParaRPr lang="en-US" altLang="ja-JP" dirty="0"/>
          </a:p>
          <a:p>
            <a:r>
              <a:rPr lang="ja-JP" altLang="en-US" dirty="0"/>
              <a:t>や決定木を見たい</a:t>
            </a:r>
            <a:endParaRPr kumimoji="1"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837A969-0A74-4082-894C-854D71281045}"/>
              </a:ext>
            </a:extLst>
          </p:cNvPr>
          <p:cNvSpPr txBox="1"/>
          <p:nvPr/>
        </p:nvSpPr>
        <p:spPr>
          <a:xfrm>
            <a:off x="2148034" y="4984988"/>
            <a:ext cx="139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精度重視</a:t>
            </a:r>
            <a:endParaRPr lang="en-US" altLang="ja-JP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95A3C40F-A2AF-4AB2-81F9-43ABB6D54148}"/>
              </a:ext>
            </a:extLst>
          </p:cNvPr>
          <p:cNvSpPr/>
          <p:nvPr/>
        </p:nvSpPr>
        <p:spPr>
          <a:xfrm>
            <a:off x="9548091" y="4248665"/>
            <a:ext cx="2255982" cy="890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(S)ARIMA</a:t>
            </a:r>
          </a:p>
          <a:p>
            <a:pPr algn="ctr"/>
            <a:r>
              <a:rPr lang="en-US" altLang="ja-JP" dirty="0"/>
              <a:t>(1,2,3</a:t>
            </a:r>
            <a:r>
              <a:rPr lang="ja-JP" altLang="en-US" dirty="0"/>
              <a:t>次</a:t>
            </a:r>
            <a:r>
              <a:rPr lang="en-US" altLang="ja-JP" dirty="0"/>
              <a:t>)</a:t>
            </a:r>
            <a:r>
              <a:rPr lang="ja-JP" altLang="en-US" dirty="0"/>
              <a:t>指数平滑</a:t>
            </a:r>
            <a:endParaRPr kumimoji="1" lang="ja-JP" altLang="en-US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C02181D-5415-44E4-9AFB-B12E5C5F03B1}"/>
              </a:ext>
            </a:extLst>
          </p:cNvPr>
          <p:cNvSpPr txBox="1"/>
          <p:nvPr/>
        </p:nvSpPr>
        <p:spPr>
          <a:xfrm>
            <a:off x="7892473" y="1898921"/>
            <a:ext cx="134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時系列分析</a:t>
            </a:r>
            <a:endParaRPr kumimoji="1" lang="ja-JP" altLang="en-US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DCDD458-0AF8-4AF2-A8DD-961124388A5A}"/>
              </a:ext>
            </a:extLst>
          </p:cNvPr>
          <p:cNvSpPr txBox="1"/>
          <p:nvPr/>
        </p:nvSpPr>
        <p:spPr>
          <a:xfrm>
            <a:off x="2770909" y="1916210"/>
            <a:ext cx="134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回帰分析</a:t>
            </a:r>
            <a:endParaRPr kumimoji="1" lang="ja-JP" altLang="en-US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3B844A9-5630-44E0-8876-D8AC8A2423CA}"/>
              </a:ext>
            </a:extLst>
          </p:cNvPr>
          <p:cNvSpPr txBox="1"/>
          <p:nvPr/>
        </p:nvSpPr>
        <p:spPr>
          <a:xfrm>
            <a:off x="133350" y="5726496"/>
            <a:ext cx="1487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scikit</a:t>
            </a:r>
            <a:r>
              <a:rPr lang="en-US" altLang="ja-JP" dirty="0"/>
              <a:t>-learn</a:t>
            </a:r>
          </a:p>
          <a:p>
            <a:r>
              <a:rPr lang="en-US" altLang="ja-JP" dirty="0"/>
              <a:t>   </a:t>
            </a:r>
            <a:r>
              <a:rPr lang="en-US" altLang="ja-JP" dirty="0" err="1"/>
              <a:t>rfp</a:t>
            </a:r>
            <a:r>
              <a:rPr lang="en-US" altLang="ja-JP" dirty="0"/>
              <a:t>-imp</a:t>
            </a:r>
            <a:br>
              <a:rPr lang="en-US" altLang="ja-JP" dirty="0"/>
            </a:b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A599745-1808-4AD2-894C-9C632E9E225E}"/>
              </a:ext>
            </a:extLst>
          </p:cNvPr>
          <p:cNvSpPr txBox="1"/>
          <p:nvPr/>
        </p:nvSpPr>
        <p:spPr>
          <a:xfrm>
            <a:off x="2142838" y="5587997"/>
            <a:ext cx="148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dirty="0" err="1"/>
              <a:t>fastai</a:t>
            </a:r>
            <a:r>
              <a:rPr lang="en-US" altLang="ja-JP" dirty="0"/>
              <a:t> 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61552FA-17B8-455A-BA6C-8865E21ECDF7}"/>
              </a:ext>
            </a:extLst>
          </p:cNvPr>
          <p:cNvSpPr txBox="1"/>
          <p:nvPr/>
        </p:nvSpPr>
        <p:spPr>
          <a:xfrm>
            <a:off x="6077529" y="5403331"/>
            <a:ext cx="1487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prophet</a:t>
            </a:r>
          </a:p>
          <a:p>
            <a:r>
              <a:rPr lang="en-US" altLang="ja-JP" dirty="0"/>
              <a:t>    or </a:t>
            </a:r>
          </a:p>
          <a:p>
            <a:r>
              <a:rPr lang="en-US" altLang="ja-JP" dirty="0"/>
              <a:t>with GUI 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C67D543-3DAE-45CC-A76E-A62F44CA8B7E}"/>
              </a:ext>
            </a:extLst>
          </p:cNvPr>
          <p:cNvSpPr txBox="1"/>
          <p:nvPr/>
        </p:nvSpPr>
        <p:spPr>
          <a:xfrm>
            <a:off x="9716077" y="5398974"/>
            <a:ext cx="191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dirty="0" err="1"/>
              <a:t>statsmodels.tsa</a:t>
            </a:r>
            <a:r>
              <a:rPr lang="en-US" altLang="ja-JP" dirty="0"/>
              <a:t> 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058453-40C4-438C-8A5A-ABB333633AB1}"/>
              </a:ext>
            </a:extLst>
          </p:cNvPr>
          <p:cNvSpPr/>
          <p:nvPr/>
        </p:nvSpPr>
        <p:spPr>
          <a:xfrm>
            <a:off x="7192412" y="5957329"/>
            <a:ext cx="257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hlinkClick r:id="rId2"/>
              </a:rPr>
              <a:t>https://exploratory.io/</a:t>
            </a:r>
            <a:endParaRPr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05B9DCC-4272-4F50-BCED-D5F4C9A71E6D}"/>
              </a:ext>
            </a:extLst>
          </p:cNvPr>
          <p:cNvSpPr/>
          <p:nvPr/>
        </p:nvSpPr>
        <p:spPr>
          <a:xfrm>
            <a:off x="303687" y="6300907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dtreeviz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360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4A12524-64AB-483C-8549-F1C136BFB03B}"/>
              </a:ext>
            </a:extLst>
          </p:cNvPr>
          <p:cNvSpPr/>
          <p:nvPr/>
        </p:nvSpPr>
        <p:spPr>
          <a:xfrm>
            <a:off x="101600" y="1265535"/>
            <a:ext cx="12280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hlinkClick r:id="rId2"/>
              </a:rPr>
              <a:t>https://galletasparamatilde.com/2012/11/10/tarta-hello-kitty-doble-chocolate-cake-con-buttercream-de-fresa/</a:t>
            </a:r>
            <a:endParaRPr lang="en-US" altLang="ja-JP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FA2BCB2-11DE-4FB1-BB12-C8CE6F839538}"/>
              </a:ext>
            </a:extLst>
          </p:cNvPr>
          <p:cNvSpPr/>
          <p:nvPr/>
        </p:nvSpPr>
        <p:spPr>
          <a:xfrm>
            <a:off x="101600" y="1912655"/>
            <a:ext cx="7333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hlinkClick r:id="rId3"/>
              </a:rPr>
              <a:t>https://en.wikipedia.org/wiki/Joint_probability_distribution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705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140006-7F0C-4899-80E6-CA46CC1DF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（量的）予測と回帰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3D5AE1-870E-4D9D-AEEC-A4F66421D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予測（時系列）</a:t>
            </a:r>
            <a:r>
              <a:rPr kumimoji="1" lang="ja-JP" altLang="en-US" dirty="0"/>
              <a:t>モデル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   </a:t>
            </a:r>
            <a:r>
              <a:rPr kumimoji="1" lang="ja-JP" altLang="en-US" dirty="0"/>
              <a:t>過去のデータが与えられたとき，未来の値を予測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回帰モデル</a:t>
            </a:r>
            <a:br>
              <a:rPr lang="en-US" altLang="ja-JP" dirty="0"/>
            </a:br>
            <a:r>
              <a:rPr lang="ja-JP" altLang="en-US" dirty="0"/>
              <a:t>訓練データ集合が与えられたとき，検証データ集合における損出関数を最小にするパラメータを推定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104A99E-7E57-46A2-9717-A5B3E1535CA4}"/>
                  </a:ext>
                </a:extLst>
              </p:cNvPr>
              <p:cNvSpPr txBox="1"/>
              <p:nvPr/>
            </p:nvSpPr>
            <p:spPr>
              <a:xfrm>
                <a:off x="2840180" y="3043787"/>
                <a:ext cx="42902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  <m:r>
                        <a:rPr kumimoji="1" lang="en-US" altLang="ja-JP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104A99E-7E57-46A2-9717-A5B3E1535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80" y="3043787"/>
                <a:ext cx="429029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DD65EB0-F1B1-4B89-A3EF-FAFBDB4015C5}"/>
                  </a:ext>
                </a:extLst>
              </p:cNvPr>
              <p:cNvSpPr txBox="1"/>
              <p:nvPr/>
            </p:nvSpPr>
            <p:spPr>
              <a:xfrm>
                <a:off x="3749965" y="5308389"/>
                <a:ext cx="21566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kumimoji="1" lang="en-US" altLang="ja-JP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8DD65EB0-F1B1-4B89-A3EF-FAFBDB401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965" y="5308389"/>
                <a:ext cx="215669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E02A7F-74BF-46B7-801D-851447D7AAAB}"/>
              </a:ext>
            </a:extLst>
          </p:cNvPr>
          <p:cNvSpPr txBox="1"/>
          <p:nvPr/>
        </p:nvSpPr>
        <p:spPr>
          <a:xfrm>
            <a:off x="3044287" y="5992297"/>
            <a:ext cx="1706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従属変数</a:t>
            </a:r>
            <a:endParaRPr kumimoji="1" lang="en-US" altLang="ja-JP" dirty="0"/>
          </a:p>
          <a:p>
            <a:r>
              <a:rPr lang="ja-JP" altLang="en-US" dirty="0"/>
              <a:t>（目的変数）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FBE55F-F8D5-4939-BB38-BDBC8DDE01D0}"/>
              </a:ext>
            </a:extLst>
          </p:cNvPr>
          <p:cNvSpPr txBox="1"/>
          <p:nvPr/>
        </p:nvSpPr>
        <p:spPr>
          <a:xfrm>
            <a:off x="4587605" y="6005865"/>
            <a:ext cx="182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独立変数</a:t>
            </a:r>
            <a:endParaRPr lang="en-US" altLang="ja-JP" dirty="0"/>
          </a:p>
          <a:p>
            <a:r>
              <a:rPr kumimoji="1" lang="ja-JP" altLang="en-US" dirty="0"/>
              <a:t>（説明変数）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100AB11-5998-4CD1-9E5D-2B1D591E89DB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3897353" y="5831609"/>
            <a:ext cx="68572" cy="160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84A651B2-E1C8-49D2-A09F-41B413C6D38E}"/>
              </a:ext>
            </a:extLst>
          </p:cNvPr>
          <p:cNvCxnSpPr/>
          <p:nvPr/>
        </p:nvCxnSpPr>
        <p:spPr>
          <a:xfrm flipV="1">
            <a:off x="5084956" y="5742878"/>
            <a:ext cx="0" cy="262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42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3E8515-5B14-4B90-AF25-5564B9729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時系列モデル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ED8632-D9B2-4CE3-8611-5C81A1B33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7868"/>
            <a:ext cx="9755909" cy="4229487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+mj-lt"/>
              </a:rPr>
              <a:t>ARIMA</a:t>
            </a:r>
            <a:r>
              <a:rPr lang="ja-JP" altLang="en-US" sz="3200" dirty="0">
                <a:latin typeface="+mj-lt"/>
              </a:rPr>
              <a:t>モデル</a:t>
            </a:r>
            <a:endParaRPr lang="en-US" altLang="ja-JP" sz="3200" dirty="0">
              <a:latin typeface="+mj-lt"/>
            </a:endParaRPr>
          </a:p>
          <a:p>
            <a:pPr marL="0" indent="0">
              <a:buNone/>
            </a:pPr>
            <a:endParaRPr lang="en-US" altLang="ja-JP" sz="3200" dirty="0">
              <a:latin typeface="+mj-lt"/>
            </a:endParaRPr>
          </a:p>
          <a:p>
            <a:pPr marL="0" indent="0">
              <a:buNone/>
            </a:pPr>
            <a:endParaRPr lang="en-US" altLang="ja-JP" sz="3200" dirty="0">
              <a:latin typeface="+mj-lt"/>
            </a:endParaRPr>
          </a:p>
          <a:p>
            <a:r>
              <a:rPr lang="en-US" altLang="ja-JP" sz="3200" dirty="0">
                <a:latin typeface="+mj-lt"/>
              </a:rPr>
              <a:t>3</a:t>
            </a:r>
            <a:r>
              <a:rPr lang="ja-JP" altLang="en-US" sz="3200" dirty="0">
                <a:latin typeface="+mj-lt"/>
              </a:rPr>
              <a:t>次指数平滑</a:t>
            </a:r>
            <a:r>
              <a:rPr lang="en-US" altLang="ja-JP" sz="3200" dirty="0">
                <a:latin typeface="+mj-lt"/>
              </a:rPr>
              <a:t>(Holt-Winter)</a:t>
            </a:r>
            <a:r>
              <a:rPr lang="ja-JP" altLang="en-US" sz="3200" dirty="0">
                <a:latin typeface="+mj-lt"/>
              </a:rPr>
              <a:t>モデル</a:t>
            </a:r>
            <a:br>
              <a:rPr lang="en-US" altLang="ja-JP" dirty="0"/>
            </a:br>
            <a:endParaRPr kumimoji="1"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CDBCAE4-4B1D-4D17-8470-F2342AD17FAB}"/>
                  </a:ext>
                </a:extLst>
              </p:cNvPr>
              <p:cNvSpPr txBox="1"/>
              <p:nvPr/>
            </p:nvSpPr>
            <p:spPr>
              <a:xfrm>
                <a:off x="805304" y="2295614"/>
                <a:ext cx="10515600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CDBCAE4-4B1D-4D17-8470-F2342AD17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04" y="2295614"/>
                <a:ext cx="10515600" cy="490199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815C212-E4BD-46FF-A84A-B1D3C0A9BD93}"/>
              </a:ext>
            </a:extLst>
          </p:cNvPr>
          <p:cNvSpPr/>
          <p:nvPr/>
        </p:nvSpPr>
        <p:spPr>
          <a:xfrm>
            <a:off x="4180542" y="2927656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 autoregressive</a:t>
            </a:r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62CCB9C-3FEA-4123-855D-97E5B0C5764F}"/>
              </a:ext>
            </a:extLst>
          </p:cNvPr>
          <p:cNvSpPr/>
          <p:nvPr/>
        </p:nvSpPr>
        <p:spPr>
          <a:xfrm>
            <a:off x="1161927" y="2927656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integrated </a:t>
            </a:r>
            <a:endParaRPr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639E74C-F6C8-43D7-B6DA-9D80A7F3F19A}"/>
              </a:ext>
            </a:extLst>
          </p:cNvPr>
          <p:cNvSpPr/>
          <p:nvPr/>
        </p:nvSpPr>
        <p:spPr>
          <a:xfrm>
            <a:off x="8114696" y="2863895"/>
            <a:ext cx="191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moving average 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434A11B-D614-4BA9-B205-71EE761ED659}"/>
                  </a:ext>
                </a:extLst>
              </p:cNvPr>
              <p:cNvSpPr txBox="1"/>
              <p:nvPr/>
            </p:nvSpPr>
            <p:spPr>
              <a:xfrm>
                <a:off x="3005811" y="4195038"/>
                <a:ext cx="2124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434A11B-D614-4BA9-B205-71EE761ED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811" y="4195038"/>
                <a:ext cx="212430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27083D7-4575-4953-B23E-8CBD455600F3}"/>
                  </a:ext>
                </a:extLst>
              </p:cNvPr>
              <p:cNvSpPr txBox="1"/>
              <p:nvPr/>
            </p:nvSpPr>
            <p:spPr>
              <a:xfrm>
                <a:off x="1048772" y="4625343"/>
                <a:ext cx="60383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27083D7-4575-4953-B23E-8CBD45560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772" y="4625343"/>
                <a:ext cx="60383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2EE8FB8-133E-4614-8596-E584BDE6645A}"/>
                  </a:ext>
                </a:extLst>
              </p:cNvPr>
              <p:cNvSpPr txBox="1"/>
              <p:nvPr/>
            </p:nvSpPr>
            <p:spPr>
              <a:xfrm>
                <a:off x="1143773" y="5109432"/>
                <a:ext cx="59433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2EE8FB8-133E-4614-8596-E584BDE66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773" y="5109432"/>
                <a:ext cx="5943385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28BB1B0-6E39-4E81-AD2C-5B22D5DD1DCC}"/>
                  </a:ext>
                </a:extLst>
              </p:cNvPr>
              <p:cNvSpPr txBox="1"/>
              <p:nvPr/>
            </p:nvSpPr>
            <p:spPr>
              <a:xfrm>
                <a:off x="1823782" y="5602847"/>
                <a:ext cx="44883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28BB1B0-6E39-4E81-AD2C-5B22D5DD1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782" y="5602847"/>
                <a:ext cx="4488366" cy="369332"/>
              </a:xfrm>
              <a:prstGeom prst="rect">
                <a:avLst/>
              </a:prstGeom>
              <a:blipFill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A50A519-EC5D-47A9-B195-B375A24E2DFE}"/>
                  </a:ext>
                </a:extLst>
              </p:cNvPr>
              <p:cNvSpPr txBox="1"/>
              <p:nvPr/>
            </p:nvSpPr>
            <p:spPr>
              <a:xfrm>
                <a:off x="1550740" y="6109359"/>
                <a:ext cx="5129449" cy="388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kumimoji="1" lang="fr-FR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fr-FR" altLang="ja-JP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fr-FR" altLang="ja-JP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fr-FR" altLang="ja-JP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+1+</m:t>
                          </m:r>
                          <m:d>
                            <m:dPr>
                              <m:ctrlPr>
                                <a:rPr kumimoji="1" lang="fr-FR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fr-FR" altLang="ja-JP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kumimoji="1" lang="fr-FR" altLang="ja-JP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A50A519-EC5D-47A9-B195-B375A24E2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40" y="6109359"/>
                <a:ext cx="5129449" cy="388889"/>
              </a:xfrm>
              <a:prstGeom prst="rect">
                <a:avLst/>
              </a:prstGeom>
              <a:blipFill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81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98E0FA-C7EC-49DB-B904-65D013A1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928" y="135625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手法の比較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7247DF-9C21-4243-AD42-4DD637EC9CEF}"/>
              </a:ext>
            </a:extLst>
          </p:cNvPr>
          <p:cNvSpPr txBox="1"/>
          <p:nvPr/>
        </p:nvSpPr>
        <p:spPr>
          <a:xfrm>
            <a:off x="1062446" y="1369379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機械学習</a:t>
            </a:r>
            <a:endParaRPr kumimoji="1" lang="en-US" altLang="ja-JP" sz="3600" dirty="0"/>
          </a:p>
          <a:p>
            <a:r>
              <a:rPr lang="ja-JP" altLang="en-US" sz="3600" dirty="0"/>
              <a:t>（深層学習を含む）</a:t>
            </a:r>
            <a:endParaRPr kumimoji="1" lang="ja-JP" altLang="en-US" sz="3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1E89B96-9080-4CD9-BAB0-6E51F7ADB251}"/>
              </a:ext>
            </a:extLst>
          </p:cNvPr>
          <p:cNvSpPr txBox="1"/>
          <p:nvPr/>
        </p:nvSpPr>
        <p:spPr>
          <a:xfrm>
            <a:off x="5952308" y="1335225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ベイズ推論</a:t>
            </a:r>
            <a:endParaRPr lang="en-US" altLang="ja-JP" sz="3600" dirty="0"/>
          </a:p>
          <a:p>
            <a:r>
              <a:rPr lang="ja-JP" altLang="en-US" sz="3600" dirty="0"/>
              <a:t>（確率的プログラミング）</a:t>
            </a:r>
            <a:endParaRPr kumimoji="1" lang="ja-JP" altLang="en-US" sz="3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342FBDD-A56E-4E81-A827-F53E70FE6F0E}"/>
              </a:ext>
            </a:extLst>
          </p:cNvPr>
          <p:cNvSpPr txBox="1"/>
          <p:nvPr/>
        </p:nvSpPr>
        <p:spPr>
          <a:xfrm>
            <a:off x="6396445" y="2844572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明確な推論</a:t>
            </a:r>
            <a:endParaRPr lang="en-US" altLang="ja-JP" sz="3600" dirty="0"/>
          </a:p>
          <a:p>
            <a:r>
              <a:rPr kumimoji="1" lang="ja-JP" altLang="en-US" sz="3600" dirty="0"/>
              <a:t>（ホワイトボックス）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551B213-D871-4AE7-A8F6-12D7EBE68247}"/>
              </a:ext>
            </a:extLst>
          </p:cNvPr>
          <p:cNvSpPr txBox="1"/>
          <p:nvPr/>
        </p:nvSpPr>
        <p:spPr>
          <a:xfrm>
            <a:off x="6396445" y="4285609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完全な柔軟性</a:t>
            </a:r>
            <a:endParaRPr kumimoji="1" lang="ja-JP" altLang="en-US" sz="36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E5ED015-72A9-4068-9216-73CCB95DA6E2}"/>
              </a:ext>
            </a:extLst>
          </p:cNvPr>
          <p:cNvSpPr txBox="1"/>
          <p:nvPr/>
        </p:nvSpPr>
        <p:spPr>
          <a:xfrm>
            <a:off x="6396445" y="5172648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分布まで考慮した</a:t>
            </a:r>
            <a:endParaRPr lang="en-US" altLang="ja-JP" sz="3600" dirty="0"/>
          </a:p>
          <a:p>
            <a:r>
              <a:rPr lang="ja-JP" altLang="en-US" sz="3600" dirty="0"/>
              <a:t>不確実性</a:t>
            </a:r>
            <a:endParaRPr kumimoji="1" lang="ja-JP" altLang="en-US" sz="3600" dirty="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266991A9-0072-4184-9B92-C53E2DF01DF0}"/>
              </a:ext>
            </a:extLst>
          </p:cNvPr>
          <p:cNvCxnSpPr/>
          <p:nvPr/>
        </p:nvCxnSpPr>
        <p:spPr>
          <a:xfrm>
            <a:off x="1062446" y="2603863"/>
            <a:ext cx="9083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19993672-39A7-43A9-9429-0380F1714751}"/>
              </a:ext>
            </a:extLst>
          </p:cNvPr>
          <p:cNvCxnSpPr/>
          <p:nvPr/>
        </p:nvCxnSpPr>
        <p:spPr>
          <a:xfrm>
            <a:off x="1191390" y="6553201"/>
            <a:ext cx="9083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矢印: 左右 2">
            <a:extLst>
              <a:ext uri="{FF2B5EF4-FFF2-40B4-BE49-F238E27FC236}">
                <a16:creationId xmlns:a16="http://schemas.microsoft.com/office/drawing/2014/main" id="{F4426722-43EF-4590-B3EA-3BAC7BF43D0A}"/>
              </a:ext>
            </a:extLst>
          </p:cNvPr>
          <p:cNvSpPr/>
          <p:nvPr/>
        </p:nvSpPr>
        <p:spPr>
          <a:xfrm>
            <a:off x="5074443" y="3232703"/>
            <a:ext cx="1137425" cy="5138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左右 14">
            <a:extLst>
              <a:ext uri="{FF2B5EF4-FFF2-40B4-BE49-F238E27FC236}">
                <a16:creationId xmlns:a16="http://schemas.microsoft.com/office/drawing/2014/main" id="{479BFC96-2201-42A5-B6D9-7AC3F520CE5D}"/>
              </a:ext>
            </a:extLst>
          </p:cNvPr>
          <p:cNvSpPr/>
          <p:nvPr/>
        </p:nvSpPr>
        <p:spPr>
          <a:xfrm>
            <a:off x="5074443" y="4375378"/>
            <a:ext cx="1137425" cy="5138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左右 16">
            <a:extLst>
              <a:ext uri="{FF2B5EF4-FFF2-40B4-BE49-F238E27FC236}">
                <a16:creationId xmlns:a16="http://schemas.microsoft.com/office/drawing/2014/main" id="{AC287D12-D909-497C-AB2D-CBC442D106B8}"/>
              </a:ext>
            </a:extLst>
          </p:cNvPr>
          <p:cNvSpPr/>
          <p:nvPr/>
        </p:nvSpPr>
        <p:spPr>
          <a:xfrm>
            <a:off x="5074443" y="5515894"/>
            <a:ext cx="1137425" cy="5138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44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2A5C5-5C3A-4195-B0A3-9EAF0DCC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737" y="147744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確率的プログラミング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8CB45F8-490E-496B-AE0D-B1A21B915845}"/>
              </a:ext>
            </a:extLst>
          </p:cNvPr>
          <p:cNvSpPr txBox="1"/>
          <p:nvPr/>
        </p:nvSpPr>
        <p:spPr>
          <a:xfrm>
            <a:off x="3152239" y="193487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パラメータ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AB3E98-FB40-4C0A-BE1E-B3F46382CDFE}"/>
              </a:ext>
            </a:extLst>
          </p:cNvPr>
          <p:cNvSpPr txBox="1"/>
          <p:nvPr/>
        </p:nvSpPr>
        <p:spPr>
          <a:xfrm>
            <a:off x="3152239" y="335002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データの分布</a:t>
            </a:r>
            <a:endParaRPr kumimoji="1" lang="en-US" altLang="ja-JP" sz="3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96953CD-4918-41AD-B302-648256E37A81}"/>
              </a:ext>
            </a:extLst>
          </p:cNvPr>
          <p:cNvSpPr txBox="1"/>
          <p:nvPr/>
        </p:nvSpPr>
        <p:spPr>
          <a:xfrm>
            <a:off x="3152239" y="4765166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観測データ</a:t>
            </a:r>
            <a:endParaRPr kumimoji="1" lang="ja-JP" altLang="en-US" sz="3600" dirty="0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89A41DEA-91C7-4753-B04F-F0E3B483731C}"/>
              </a:ext>
            </a:extLst>
          </p:cNvPr>
          <p:cNvSpPr/>
          <p:nvPr/>
        </p:nvSpPr>
        <p:spPr>
          <a:xfrm>
            <a:off x="2301522" y="2126094"/>
            <a:ext cx="787400" cy="309418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1A5C6028-C669-4CA6-866D-4891DED203DF}"/>
              </a:ext>
            </a:extLst>
          </p:cNvPr>
          <p:cNvSpPr/>
          <p:nvPr/>
        </p:nvSpPr>
        <p:spPr>
          <a:xfrm flipV="1">
            <a:off x="8165048" y="2052915"/>
            <a:ext cx="963221" cy="324054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1E7F14-94E3-46A7-B75C-09334982EBB1}"/>
              </a:ext>
            </a:extLst>
          </p:cNvPr>
          <p:cNvSpPr txBox="1"/>
          <p:nvPr/>
        </p:nvSpPr>
        <p:spPr>
          <a:xfrm>
            <a:off x="4626023" y="598274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B35241E-4EAE-4AAA-AB0A-47B3BFFC301F}"/>
                  </a:ext>
                </a:extLst>
              </p:cNvPr>
              <p:cNvSpPr txBox="1"/>
              <p:nvPr/>
            </p:nvSpPr>
            <p:spPr>
              <a:xfrm flipH="1">
                <a:off x="33875" y="3541782"/>
                <a:ext cx="24929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ja-JP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60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  <m:e>
                          <m:r>
                            <a:rPr kumimoji="1" lang="en-US" altLang="ja-JP" sz="36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B35241E-4EAE-4AAA-AB0A-47B3BFFC3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875" y="3541782"/>
                <a:ext cx="24929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A2220D4-716D-4EBE-AF8D-55D29851BB2D}"/>
                  </a:ext>
                </a:extLst>
              </p:cNvPr>
              <p:cNvSpPr txBox="1"/>
              <p:nvPr/>
            </p:nvSpPr>
            <p:spPr>
              <a:xfrm>
                <a:off x="6867567" y="1891146"/>
                <a:ext cx="15657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ja-JP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6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4A2220D4-716D-4EBE-AF8D-55D29851B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567" y="1891146"/>
                <a:ext cx="156571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A53DEFB-2C75-40BC-A826-9D21977C5F97}"/>
                  </a:ext>
                </a:extLst>
              </p:cNvPr>
              <p:cNvSpPr txBox="1"/>
              <p:nvPr/>
            </p:nvSpPr>
            <p:spPr>
              <a:xfrm flipH="1">
                <a:off x="9823254" y="1901414"/>
                <a:ext cx="24929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ja-JP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altLang="ja-JP" sz="3600" i="1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</m:d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8A53DEFB-2C75-40BC-A826-9D21977C5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823254" y="1901414"/>
                <a:ext cx="24929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2D2A81A-4DA4-4935-9EDF-F17C6391CF79}"/>
              </a:ext>
            </a:extLst>
          </p:cNvPr>
          <p:cNvSpPr txBox="1"/>
          <p:nvPr/>
        </p:nvSpPr>
        <p:spPr>
          <a:xfrm>
            <a:off x="-29441" y="2833938"/>
            <a:ext cx="2619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生成モデル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906785E-1838-44AB-8DA3-E8813D7A6807}"/>
              </a:ext>
            </a:extLst>
          </p:cNvPr>
          <p:cNvSpPr txBox="1"/>
          <p:nvPr/>
        </p:nvSpPr>
        <p:spPr>
          <a:xfrm>
            <a:off x="8804925" y="335002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ベイズ推論</a:t>
            </a:r>
            <a:endParaRPr kumimoji="1" lang="en-US" altLang="ja-JP" sz="36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AD4315A-2955-4C14-9850-6A7EBC3C7B2B}"/>
              </a:ext>
            </a:extLst>
          </p:cNvPr>
          <p:cNvSpPr txBox="1"/>
          <p:nvPr/>
        </p:nvSpPr>
        <p:spPr>
          <a:xfrm>
            <a:off x="5531110" y="137839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事前分布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2C7DEE5-F1AE-4982-BD46-C409C64DF75A}"/>
              </a:ext>
            </a:extLst>
          </p:cNvPr>
          <p:cNvSpPr txBox="1"/>
          <p:nvPr/>
        </p:nvSpPr>
        <p:spPr>
          <a:xfrm>
            <a:off x="9035758" y="135681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事後</a:t>
            </a:r>
            <a:r>
              <a:rPr kumimoji="1" lang="ja-JP" altLang="en-US" sz="3600" dirty="0"/>
              <a:t>分布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6D98DAA-6B49-4C54-84FC-D2162BDA5774}"/>
                  </a:ext>
                </a:extLst>
              </p:cNvPr>
              <p:cNvSpPr txBox="1"/>
              <p:nvPr/>
            </p:nvSpPr>
            <p:spPr>
              <a:xfrm>
                <a:off x="3692641" y="5967178"/>
                <a:ext cx="53582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</m:d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kumimoji="1" lang="en-US" altLang="ja-JP" sz="32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  <m:e>
                          <m: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kumimoji="1" lang="en-US" altLang="ja-JP" sz="32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6D98DAA-6B49-4C54-84FC-D2162BDA5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641" y="5967178"/>
                <a:ext cx="535826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34099DA-748D-41C9-8CA1-C2D3E10B1042}"/>
              </a:ext>
            </a:extLst>
          </p:cNvPr>
          <p:cNvSpPr txBox="1"/>
          <p:nvPr/>
        </p:nvSpPr>
        <p:spPr>
          <a:xfrm>
            <a:off x="471403" y="5936399"/>
            <a:ext cx="352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ベイズの公式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0341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29ED55-69C4-4C84-98A7-1FC0B87C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確率的プログラミングの手法と実装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3836F8-4914-4F20-B4AC-1743DB412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マルコフ連鎖モンテカルロ法</a:t>
            </a:r>
            <a:br>
              <a:rPr lang="en-US" altLang="ja-JP" dirty="0"/>
            </a:br>
            <a:r>
              <a:rPr lang="ja-JP" altLang="en-US" dirty="0"/>
              <a:t>（</a:t>
            </a:r>
            <a:r>
              <a:rPr lang="en-US" altLang="ja-JP" dirty="0"/>
              <a:t>Markov chain Monte Carlo methods</a:t>
            </a:r>
            <a:r>
              <a:rPr lang="ja-JP" altLang="en-US" dirty="0"/>
              <a:t>：</a:t>
            </a:r>
            <a:r>
              <a:rPr lang="en-US" altLang="ja-JP" dirty="0"/>
              <a:t>MCMC</a:t>
            </a:r>
            <a:r>
              <a:rPr lang="ja-JP" altLang="en-US" dirty="0"/>
              <a:t>）</a:t>
            </a:r>
            <a:br>
              <a:rPr lang="en-US" altLang="ja-JP" dirty="0"/>
            </a:br>
            <a:r>
              <a:rPr lang="ja-JP" altLang="en-US" dirty="0"/>
              <a:t>＝データに合った近似確率分布を生成するシミュレーション</a:t>
            </a:r>
            <a:endParaRPr lang="en-US" altLang="ja-JP" dirty="0"/>
          </a:p>
          <a:p>
            <a:r>
              <a:rPr lang="en-US" altLang="ja-JP" dirty="0"/>
              <a:t>PyMC3 (4)</a:t>
            </a:r>
          </a:p>
          <a:p>
            <a:r>
              <a:rPr lang="en-US" altLang="ja-JP" dirty="0"/>
              <a:t>Stan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予測に特化したとして実装として </a:t>
            </a:r>
            <a:r>
              <a:rPr lang="en-US" altLang="ja-JP" dirty="0"/>
              <a:t>Prophet (Facebook) 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=&gt; Stan</a:t>
            </a:r>
            <a:r>
              <a:rPr lang="ja-JP" altLang="en-US" dirty="0"/>
              <a:t>を用いた予測モデル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94415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4C3D22-AD93-4E3D-8AEA-811C65E0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MCMC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BF42554-5370-4A79-89D5-27B603370B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ja-JP" altLang="en-US" i="1" dirty="0" smtClean="0">
                        <a:latin typeface="Cambria Math" panose="02040503050406030204" pitchFamily="18" charset="0"/>
                      </a:rPr>
                      <m:t>適当な初期パラメ</m:t>
                    </m:r>
                    <m:r>
                      <a:rPr lang="ja-JP" altLang="en-US" i="1" dirty="0">
                        <a:latin typeface="Cambria Math" panose="02040503050406030204" pitchFamily="18" charset="0"/>
                      </a:rPr>
                      <m:t>ータ</m:t>
                    </m:r>
                  </m:oMath>
                </a14:m>
                <a:endParaRPr kumimoji="1" lang="en-US" altLang="ja-JP" dirty="0"/>
              </a:p>
              <a:p>
                <a:r>
                  <a:rPr kumimoji="1" lang="ja-JP" altLang="en-US" dirty="0"/>
                  <a:t>収束するまで</a:t>
                </a:r>
                <a:r>
                  <a:rPr lang="ja-JP" altLang="en-US" dirty="0"/>
                  <a:t>以下を</a:t>
                </a:r>
                <a:r>
                  <a:rPr kumimoji="1" lang="ja-JP" altLang="en-US" dirty="0"/>
                  <a:t>反復</a:t>
                </a:r>
                <a:endParaRPr kumimoji="1" lang="en-US" altLang="ja-JP" dirty="0"/>
              </a:p>
              <a:p>
                <a:pPr lvl="1"/>
                <a:r>
                  <a:rPr lang="ja-JP" altLang="en-US" dirty="0"/>
                  <a:t>提案分布にしたがい新しい点            を生成</a:t>
                </a:r>
                <a:endParaRPr lang="en-US" altLang="ja-JP" dirty="0"/>
              </a:p>
              <a:p>
                <a:pPr lvl="1"/>
                <a:r>
                  <a:rPr kumimoji="1" lang="ja-JP" altLang="en-US" dirty="0"/>
                  <a:t>推移確率</a:t>
                </a:r>
                <a:r>
                  <a:rPr lang="ja-JP" altLang="en-US" dirty="0"/>
                  <a:t>を計算</a:t>
                </a:r>
                <a:endParaRPr lang="en-US" altLang="ja-JP" dirty="0"/>
              </a:p>
              <a:p>
                <a:pPr marL="457200" lvl="1" indent="0">
                  <a:buNone/>
                </a:pPr>
                <a:endParaRPr lang="en-US" altLang="ja-JP" dirty="0"/>
              </a:p>
              <a:p>
                <a:pPr lvl="1"/>
                <a:r>
                  <a:rPr lang="ja-JP" altLang="en-US" dirty="0"/>
                  <a:t>推移確率が</a:t>
                </a:r>
                <a:r>
                  <a:rPr lang="en-US" altLang="ja-JP" dirty="0"/>
                  <a:t>1</a:t>
                </a:r>
                <a:r>
                  <a:rPr lang="ja-JP" altLang="en-US" dirty="0"/>
                  <a:t>以上なら確率</a:t>
                </a:r>
                <a:r>
                  <a:rPr lang="en-US" altLang="ja-JP" dirty="0"/>
                  <a:t>1</a:t>
                </a:r>
                <a:r>
                  <a:rPr lang="ja-JP" altLang="en-US" dirty="0"/>
                  <a:t>で，そうでなければ確率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ja-JP" altLang="en-US" dirty="0"/>
                  <a:t>で</a:t>
                </a:r>
                <a:endParaRPr lang="en-US" altLang="ja-JP" dirty="0"/>
              </a:p>
              <a:p>
                <a:pPr marL="457200" lvl="1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BF42554-5370-4A79-89D5-27B603370B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3E0BF49-FE71-434A-A9C3-DE480C90EA56}"/>
                  </a:ext>
                </a:extLst>
              </p:cNvPr>
              <p:cNvSpPr txBox="1"/>
              <p:nvPr/>
            </p:nvSpPr>
            <p:spPr>
              <a:xfrm>
                <a:off x="5638800" y="2693790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F3E0BF49-FE71-434A-A9C3-DE480C90E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693790"/>
                <a:ext cx="9144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1D3F4025-AADD-45F7-AFAB-FE6A8391E7A6}"/>
                  </a:ext>
                </a:extLst>
              </p:cNvPr>
              <p:cNvSpPr/>
              <p:nvPr/>
            </p:nvSpPr>
            <p:spPr>
              <a:xfrm>
                <a:off x="4698187" y="1720967"/>
                <a:ext cx="4997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dirty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1D3F4025-AADD-45F7-AFAB-FE6A8391E7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187" y="1720967"/>
                <a:ext cx="49975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C265FE5-1B93-40F9-A4B8-E665FCC32615}"/>
                  </a:ext>
                </a:extLst>
              </p:cNvPr>
              <p:cNvSpPr txBox="1"/>
              <p:nvPr/>
            </p:nvSpPr>
            <p:spPr>
              <a:xfrm>
                <a:off x="3126986" y="3359682"/>
                <a:ext cx="59380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ja-JP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p>
                          </m:sSup>
                        </m:e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</m:d>
                      <m:r>
                        <m:rPr>
                          <m:lit/>
                        </m:rPr>
                        <a:rPr kumimoji="1" lang="en-US" altLang="ja-JP" sz="280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ja-JP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C265FE5-1B93-40F9-A4B8-E665FCC32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986" y="3359682"/>
                <a:ext cx="593802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D478A35-EA12-44DC-99C3-B6868DC6ECE3}"/>
                  </a:ext>
                </a:extLst>
              </p:cNvPr>
              <p:cNvSpPr txBox="1"/>
              <p:nvPr/>
            </p:nvSpPr>
            <p:spPr>
              <a:xfrm>
                <a:off x="9325943" y="3882902"/>
                <a:ext cx="16015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ja-JP" altLang="en-US" sz="2800" b="0" i="1" smtClean="0">
                              <a:latin typeface="Cambria Math" panose="02040503050406030204" pitchFamily="18" charset="0"/>
                            </a:rPr>
                            <m:t>＝</m:t>
                          </m:r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D478A35-EA12-44DC-99C3-B6868DC6E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5943" y="3882902"/>
                <a:ext cx="160159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図 16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246C4542-F8EF-40D2-8014-1A8340E430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462683" y="176564"/>
            <a:ext cx="4194278" cy="316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D2BD0F-04AA-4470-8BE4-E5AFEF54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Prophet</a:t>
            </a:r>
            <a:r>
              <a:rPr kumimoji="1" lang="ja-JP" altLang="en-US" dirty="0"/>
              <a:t>のモデル</a:t>
            </a:r>
            <a:r>
              <a:rPr kumimoji="1" lang="en-US" altLang="ja-JP" dirty="0"/>
              <a:t>(</a:t>
            </a:r>
            <a:r>
              <a:rPr lang="ja-JP" altLang="en-US" dirty="0"/>
              <a:t>一般化加法モデル）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0B31470-5F92-4FA0-BED2-DE25AEB5E1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76190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fr-FR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fr-FR" altLang="ja-JP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fr-FR" altLang="ja-JP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fr-FR" altLang="ja-JP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fr-FR" altLang="ja-JP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en-US" altLang="ja-JP" dirty="0"/>
              </a:p>
              <a:p>
                <a:endParaRPr kumimoji="1"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0B31470-5F92-4FA0-BED2-DE25AEB5E1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76190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DE682D83-10A3-4F07-8551-E7C74FE37FC2}"/>
                  </a:ext>
                </a:extLst>
              </p:cNvPr>
              <p:cNvSpPr/>
              <p:nvPr/>
            </p:nvSpPr>
            <p:spPr>
              <a:xfrm>
                <a:off x="946453" y="2587531"/>
                <a:ext cx="6140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ja-JP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DE682D83-10A3-4F07-8551-E7C74FE37F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53" y="2587531"/>
                <a:ext cx="61407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4D8BF94-7E9E-4465-88E5-B7D26CD4882F}"/>
                  </a:ext>
                </a:extLst>
              </p:cNvPr>
              <p:cNvSpPr/>
              <p:nvPr/>
            </p:nvSpPr>
            <p:spPr>
              <a:xfrm>
                <a:off x="946453" y="3349437"/>
                <a:ext cx="6319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ja-JP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FR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4D8BF94-7E9E-4465-88E5-B7D26CD48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53" y="3349437"/>
                <a:ext cx="63196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1903BB9A-1473-4C05-91FF-03EE084D7C05}"/>
                  </a:ext>
                </a:extLst>
              </p:cNvPr>
              <p:cNvSpPr/>
              <p:nvPr/>
            </p:nvSpPr>
            <p:spPr>
              <a:xfrm>
                <a:off x="946453" y="4111343"/>
                <a:ext cx="5809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ja-JP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1903BB9A-1473-4C05-91FF-03EE084D7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53" y="4111343"/>
                <a:ext cx="58092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F80B0EAD-B38B-44F4-A32D-BE4384ABC1DE}"/>
                  </a:ext>
                </a:extLst>
              </p:cNvPr>
              <p:cNvSpPr/>
              <p:nvPr/>
            </p:nvSpPr>
            <p:spPr>
              <a:xfrm>
                <a:off x="946453" y="4873249"/>
                <a:ext cx="6233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ja-JP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F80B0EAD-B38B-44F4-A32D-BE4384ABC1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53" y="4873249"/>
                <a:ext cx="6233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DAE1D7DF-66D8-4918-9EFC-9C7D3F30A57E}"/>
                  </a:ext>
                </a:extLst>
              </p:cNvPr>
              <p:cNvSpPr/>
              <p:nvPr/>
            </p:nvSpPr>
            <p:spPr>
              <a:xfrm>
                <a:off x="946453" y="5635155"/>
                <a:ext cx="5913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ja-JP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fr-FR" altLang="ja-JP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DAE1D7DF-66D8-4918-9EFC-9C7D3F30A5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53" y="5635155"/>
                <a:ext cx="59131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8DF03D4-5253-49DC-8AC2-E879609EB8CE}"/>
              </a:ext>
            </a:extLst>
          </p:cNvPr>
          <p:cNvSpPr/>
          <p:nvPr/>
        </p:nvSpPr>
        <p:spPr>
          <a:xfrm>
            <a:off x="1668785" y="268600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：予測値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374D541-984E-4718-B14D-1C65372BB0EB}"/>
              </a:ext>
            </a:extLst>
          </p:cNvPr>
          <p:cNvSpPr/>
          <p:nvPr/>
        </p:nvSpPr>
        <p:spPr>
          <a:xfrm>
            <a:off x="1668785" y="3429000"/>
            <a:ext cx="9161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：傾向変動（変化点ありの線形・ロジスティック曲線）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95BDC1C-DBAB-4FDA-BAEC-5EB6DFC8A159}"/>
              </a:ext>
            </a:extLst>
          </p:cNvPr>
          <p:cNvSpPr/>
          <p:nvPr/>
        </p:nvSpPr>
        <p:spPr>
          <a:xfrm>
            <a:off x="1668785" y="4178118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：季節変動（フーリエ級数）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BCFD2B2-1B22-4FD0-B7AA-DDACC642CAC2}"/>
              </a:ext>
            </a:extLst>
          </p:cNvPr>
          <p:cNvSpPr/>
          <p:nvPr/>
        </p:nvSpPr>
        <p:spPr>
          <a:xfrm>
            <a:off x="1668785" y="4927236"/>
            <a:ext cx="9520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：休日（イベント）効果（特定日を指定して分布を予測）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5A1F510-3F4B-42D3-8C59-915A9F13A178}"/>
              </a:ext>
            </a:extLst>
          </p:cNvPr>
          <p:cNvSpPr/>
          <p:nvPr/>
        </p:nvSpPr>
        <p:spPr>
          <a:xfrm>
            <a:off x="1668784" y="570802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/>
              <a:t>：誤差項</a:t>
            </a:r>
          </a:p>
        </p:txBody>
      </p:sp>
    </p:spTree>
    <p:extLst>
      <p:ext uri="{BB962C8B-B14F-4D97-AF65-F5344CB8AC3E}">
        <p14:creationId xmlns:p14="http://schemas.microsoft.com/office/powerpoint/2010/main" val="3636447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65225E-BA3A-42B4-8207-16BAA4EE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機械学習による予測（回帰）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DD4483-F04A-4024-90E4-E7D7D1BC4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決定木ベース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ランダム森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適応型ブースティング</a:t>
            </a:r>
            <a:endParaRPr kumimoji="1" lang="en-US" altLang="ja-JP" dirty="0"/>
          </a:p>
          <a:p>
            <a:pPr lvl="1"/>
            <a:r>
              <a:rPr lang="ja-JP" altLang="en-US" dirty="0"/>
              <a:t>勾配ブースティング</a:t>
            </a:r>
            <a:endParaRPr kumimoji="1" lang="en-US" altLang="ja-JP" dirty="0"/>
          </a:p>
          <a:p>
            <a:r>
              <a:rPr lang="ja-JP" altLang="en-US" dirty="0"/>
              <a:t>深層学習</a:t>
            </a:r>
            <a:br>
              <a:rPr lang="en-US" altLang="ja-JP" dirty="0"/>
            </a:br>
            <a:r>
              <a:rPr lang="ja-JP" altLang="en-US" dirty="0"/>
              <a:t>＝複雑な関数を任意の精度で近似して出力するアーキテクチャ</a:t>
            </a:r>
            <a:endParaRPr lang="en-US" altLang="ja-JP" dirty="0"/>
          </a:p>
          <a:p>
            <a:pPr lvl="1"/>
            <a:r>
              <a:rPr lang="ja-JP" altLang="en-US" dirty="0"/>
              <a:t>畳み込みニューラルネット（</a:t>
            </a:r>
            <a:r>
              <a:rPr lang="en-US" altLang="ja-JP" dirty="0"/>
              <a:t>2</a:t>
            </a:r>
            <a:r>
              <a:rPr lang="ja-JP" altLang="en-US"/>
              <a:t>次元畳み込み）</a:t>
            </a:r>
            <a:endParaRPr lang="en-US" altLang="ja-JP" dirty="0"/>
          </a:p>
          <a:p>
            <a:pPr lvl="1"/>
            <a:r>
              <a:rPr kumimoji="1" lang="en-US" altLang="ja-JP" dirty="0"/>
              <a:t>LSTM</a:t>
            </a:r>
            <a:r>
              <a:rPr kumimoji="1" lang="ja-JP" altLang="en-US" dirty="0"/>
              <a:t>（</a:t>
            </a:r>
            <a:r>
              <a:rPr kumimoji="1" lang="en-US" altLang="ja-JP" dirty="0"/>
              <a:t>Long Short Term Memory</a:t>
            </a:r>
            <a:r>
              <a:rPr kumimoji="1" lang="ja-JP" altLang="en-US" dirty="0"/>
              <a:t>）</a:t>
            </a:r>
            <a:br>
              <a:rPr kumimoji="1" lang="en-US" altLang="ja-JP" dirty="0"/>
            </a:br>
            <a:r>
              <a:rPr kumimoji="1" lang="en-US" altLang="ja-JP" dirty="0"/>
              <a:t>=</a:t>
            </a:r>
            <a:r>
              <a:rPr kumimoji="1" lang="ja-JP" altLang="en-US" dirty="0"/>
              <a:t>実用的な回帰型ニューラルネットワーク</a:t>
            </a:r>
            <a:r>
              <a:rPr kumimoji="1" lang="en-US" altLang="ja-JP" dirty="0"/>
              <a:t>(Recurrent NN)</a:t>
            </a:r>
          </a:p>
          <a:p>
            <a:pPr lvl="1"/>
            <a:r>
              <a:rPr lang="ja-JP" altLang="en-US" dirty="0"/>
              <a:t>埋め込みニューラルネット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1435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872</Words>
  <Application>Microsoft Office PowerPoint</Application>
  <PresentationFormat>ワイド画面</PresentationFormat>
  <Paragraphs>290</Paragraphs>
  <Slides>17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游ゴシック</vt:lpstr>
      <vt:lpstr>游ゴシック Light</vt:lpstr>
      <vt:lpstr>Arial</vt:lpstr>
      <vt:lpstr>Cambria Math</vt:lpstr>
      <vt:lpstr>Office テーマ</vt:lpstr>
      <vt:lpstr>深層学習とベイズ推論を用いた予測手法について</vt:lpstr>
      <vt:lpstr>（量的）予測と回帰</vt:lpstr>
      <vt:lpstr>時系列モデル</vt:lpstr>
      <vt:lpstr>手法の比較</vt:lpstr>
      <vt:lpstr>確率的プログラミング</vt:lpstr>
      <vt:lpstr>確率的プログラミングの手法と実装</vt:lpstr>
      <vt:lpstr>MCMC</vt:lpstr>
      <vt:lpstr>Prophetのモデル(一般化加法モデル）</vt:lpstr>
      <vt:lpstr>機械学習による予測（回帰）</vt:lpstr>
      <vt:lpstr>ランダム森</vt:lpstr>
      <vt:lpstr>畳み込みニューラルネット (1)</vt:lpstr>
      <vt:lpstr>畳み込みニューラルネット (2)</vt:lpstr>
      <vt:lpstr>回帰型ニューラルネット</vt:lpstr>
      <vt:lpstr>LSTM（時系列データに対する予測）</vt:lpstr>
      <vt:lpstr>埋め込み層を用いた深層学習</vt:lpstr>
      <vt:lpstr>使い分け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深層学習とベイズ推論を用いた予測について</dc:title>
  <dc:creator>KuboMikio</dc:creator>
  <cp:lastModifiedBy>KuboMikio</cp:lastModifiedBy>
  <cp:revision>68</cp:revision>
  <dcterms:created xsi:type="dcterms:W3CDTF">2019-06-23T01:51:30Z</dcterms:created>
  <dcterms:modified xsi:type="dcterms:W3CDTF">2019-06-28T08:53:42Z</dcterms:modified>
</cp:coreProperties>
</file>